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7"/>
  </p:notesMasterIdLst>
  <p:handoutMasterIdLst>
    <p:handoutMasterId r:id="rId118"/>
  </p:handoutMasterIdLst>
  <p:sldIdLst>
    <p:sldId id="617" r:id="rId2"/>
    <p:sldId id="618" r:id="rId3"/>
    <p:sldId id="619" r:id="rId4"/>
    <p:sldId id="620" r:id="rId5"/>
    <p:sldId id="642" r:id="rId6"/>
    <p:sldId id="625" r:id="rId7"/>
    <p:sldId id="626" r:id="rId8"/>
    <p:sldId id="632" r:id="rId9"/>
    <p:sldId id="633" r:id="rId10"/>
    <p:sldId id="634" r:id="rId11"/>
    <p:sldId id="636" r:id="rId12"/>
    <p:sldId id="648" r:id="rId13"/>
    <p:sldId id="635" r:id="rId14"/>
    <p:sldId id="638" r:id="rId15"/>
    <p:sldId id="639" r:id="rId16"/>
    <p:sldId id="649" r:id="rId17"/>
    <p:sldId id="641" r:id="rId18"/>
    <p:sldId id="650" r:id="rId19"/>
    <p:sldId id="651" r:id="rId20"/>
    <p:sldId id="640" r:id="rId21"/>
    <p:sldId id="654" r:id="rId22"/>
    <p:sldId id="323" r:id="rId23"/>
    <p:sldId id="354" r:id="rId24"/>
    <p:sldId id="355" r:id="rId25"/>
    <p:sldId id="433" r:id="rId26"/>
    <p:sldId id="257" r:id="rId27"/>
    <p:sldId id="436" r:id="rId28"/>
    <p:sldId id="260" r:id="rId29"/>
    <p:sldId id="259" r:id="rId30"/>
    <p:sldId id="481" r:id="rId31"/>
    <p:sldId id="483" r:id="rId32"/>
    <p:sldId id="269" r:id="rId33"/>
    <p:sldId id="485" r:id="rId34"/>
    <p:sldId id="262" r:id="rId35"/>
    <p:sldId id="509" r:id="rId36"/>
    <p:sldId id="357" r:id="rId37"/>
    <p:sldId id="553" r:id="rId38"/>
    <p:sldId id="646" r:id="rId39"/>
    <p:sldId id="534" r:id="rId40"/>
    <p:sldId id="533" r:id="rId41"/>
    <p:sldId id="482" r:id="rId42"/>
    <p:sldId id="290" r:id="rId43"/>
    <p:sldId id="266" r:id="rId44"/>
    <p:sldId id="457" r:id="rId45"/>
    <p:sldId id="274" r:id="rId46"/>
    <p:sldId id="508" r:id="rId47"/>
    <p:sldId id="652" r:id="rId48"/>
    <p:sldId id="653" r:id="rId49"/>
    <p:sldId id="275" r:id="rId50"/>
    <p:sldId id="445" r:id="rId51"/>
    <p:sldId id="446" r:id="rId52"/>
    <p:sldId id="465" r:id="rId53"/>
    <p:sldId id="358" r:id="rId54"/>
    <p:sldId id="396" r:id="rId55"/>
    <p:sldId id="447" r:id="rId56"/>
    <p:sldId id="548" r:id="rId57"/>
    <p:sldId id="329" r:id="rId58"/>
    <p:sldId id="448" r:id="rId59"/>
    <p:sldId id="486" r:id="rId60"/>
    <p:sldId id="487" r:id="rId61"/>
    <p:sldId id="583" r:id="rId62"/>
    <p:sldId id="489" r:id="rId63"/>
    <p:sldId id="490" r:id="rId64"/>
    <p:sldId id="492" r:id="rId65"/>
    <p:sldId id="647" r:id="rId66"/>
    <p:sldId id="330" r:id="rId67"/>
    <p:sldId id="370" r:id="rId68"/>
    <p:sldId id="299" r:id="rId69"/>
    <p:sldId id="372" r:id="rId70"/>
    <p:sldId id="373" r:id="rId71"/>
    <p:sldId id="374" r:id="rId72"/>
    <p:sldId id="380" r:id="rId73"/>
    <p:sldId id="587" r:id="rId74"/>
    <p:sldId id="588" r:id="rId75"/>
    <p:sldId id="590" r:id="rId76"/>
    <p:sldId id="591" r:id="rId77"/>
    <p:sldId id="551" r:id="rId78"/>
    <p:sldId id="502" r:id="rId79"/>
    <p:sldId id="466" r:id="rId80"/>
    <p:sldId id="549" r:id="rId81"/>
    <p:sldId id="596" r:id="rId82"/>
    <p:sldId id="597" r:id="rId83"/>
    <p:sldId id="598" r:id="rId84"/>
    <p:sldId id="554" r:id="rId85"/>
    <p:sldId id="308" r:id="rId86"/>
    <p:sldId id="454" r:id="rId87"/>
    <p:sldId id="503" r:id="rId88"/>
    <p:sldId id="599" r:id="rId89"/>
    <p:sldId id="600" r:id="rId90"/>
    <p:sldId id="504" r:id="rId91"/>
    <p:sldId id="602" r:id="rId92"/>
    <p:sldId id="555" r:id="rId93"/>
    <p:sldId id="455" r:id="rId94"/>
    <p:sldId id="603" r:id="rId95"/>
    <p:sldId id="316" r:id="rId96"/>
    <p:sldId id="339" r:id="rId97"/>
    <p:sldId id="317" r:id="rId98"/>
    <p:sldId id="605" r:id="rId99"/>
    <p:sldId id="606" r:id="rId100"/>
    <p:sldId id="607" r:id="rId101"/>
    <p:sldId id="608" r:id="rId102"/>
    <p:sldId id="609" r:id="rId103"/>
    <p:sldId id="610" r:id="rId104"/>
    <p:sldId id="611" r:id="rId105"/>
    <p:sldId id="556" r:id="rId106"/>
    <p:sldId id="340" r:id="rId107"/>
    <p:sldId id="386" r:id="rId108"/>
    <p:sldId id="387" r:id="rId109"/>
    <p:sldId id="341" r:id="rId110"/>
    <p:sldId id="344" r:id="rId111"/>
    <p:sldId id="388" r:id="rId112"/>
    <p:sldId id="342" r:id="rId113"/>
    <p:sldId id="389" r:id="rId114"/>
    <p:sldId id="645" r:id="rId115"/>
    <p:sldId id="515" r:id="rId116"/>
  </p:sldIdLst>
  <p:sldSz cx="9144000" cy="6858000" type="screen4x3"/>
  <p:notesSz cx="6797675" cy="987425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0000"/>
    <a:srgbClr val="FF3300"/>
    <a:srgbClr val="3399FF"/>
    <a:srgbClr val="66FF66"/>
    <a:srgbClr val="FF33CC"/>
    <a:srgbClr val="FFFFCC"/>
    <a:srgbClr val="CCECFF"/>
    <a:srgbClr val="00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7606" autoAdjust="0"/>
  </p:normalViewPr>
  <p:slideViewPr>
    <p:cSldViewPr>
      <p:cViewPr>
        <p:scale>
          <a:sx n="66" d="100"/>
          <a:sy n="66" d="100"/>
        </p:scale>
        <p:origin x="-1692" y="-5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216"/>
    </p:cViewPr>
  </p:sorterViewPr>
  <p:notesViewPr>
    <p:cSldViewPr>
      <p:cViewPr varScale="1">
        <p:scale>
          <a:sx n="43" d="100"/>
          <a:sy n="43" d="100"/>
        </p:scale>
        <p:origin x="-1476" y="-96"/>
      </p:cViewPr>
      <p:guideLst>
        <p:guide orient="horz" pos="3110"/>
        <p:guide pos="2141"/>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wmf"/><Relationship Id="rId4"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wmf"/><Relationship Id="rId1" Type="http://schemas.openxmlformats.org/officeDocument/2006/relationships/image" Target="../media/image85.wmf"/><Relationship Id="rId4"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30.emf"/><Relationship Id="rId1" Type="http://schemas.openxmlformats.org/officeDocument/2006/relationships/image" Target="../media/image29.emf"/><Relationship Id="rId4"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122883" name="Rectangle 3"/>
          <p:cNvSpPr>
            <a:spLocks noGrp="1" noChangeArrowheads="1"/>
          </p:cNvSpPr>
          <p:nvPr>
            <p:ph type="dt" sz="quarter" idx="1"/>
          </p:nvPr>
        </p:nvSpPr>
        <p:spPr bwMode="auto">
          <a:xfrm>
            <a:off x="3851275" y="0"/>
            <a:ext cx="29464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22884" name="Rectangle 4"/>
          <p:cNvSpPr>
            <a:spLocks noGrp="1" noChangeArrowheads="1"/>
          </p:cNvSpPr>
          <p:nvPr>
            <p:ph type="ftr" sz="quarter" idx="2"/>
          </p:nvPr>
        </p:nvSpPr>
        <p:spPr bwMode="auto">
          <a:xfrm>
            <a:off x="0" y="9380538"/>
            <a:ext cx="2946400"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122885" name="Rectangle 5"/>
          <p:cNvSpPr>
            <a:spLocks noGrp="1" noChangeArrowheads="1"/>
          </p:cNvSpPr>
          <p:nvPr>
            <p:ph type="sldNum" sz="quarter" idx="3"/>
          </p:nvPr>
        </p:nvSpPr>
        <p:spPr bwMode="auto">
          <a:xfrm>
            <a:off x="3851275" y="9380538"/>
            <a:ext cx="2946400"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231FD35A-C189-47A6-925F-71D9CCDF93B8}" type="slidenum">
              <a:rPr lang="en-US" altLang="zh-CN"/>
              <a:pPr>
                <a:defRPr/>
              </a:pPr>
              <a:t>‹#›</a:t>
            </a:fld>
            <a:endParaRPr lang="en-US" altLang="zh-CN"/>
          </a:p>
        </p:txBody>
      </p:sp>
    </p:spTree>
    <p:extLst>
      <p:ext uri="{BB962C8B-B14F-4D97-AF65-F5344CB8AC3E}">
        <p14:creationId xmlns:p14="http://schemas.microsoft.com/office/powerpoint/2010/main" xmlns="" val="3174500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117763" name="Rectangle 3"/>
          <p:cNvSpPr>
            <a:spLocks noGrp="1" noChangeArrowheads="1"/>
          </p:cNvSpPr>
          <p:nvPr>
            <p:ph type="dt" idx="1"/>
          </p:nvPr>
        </p:nvSpPr>
        <p:spPr bwMode="auto">
          <a:xfrm>
            <a:off x="3851275" y="0"/>
            <a:ext cx="2946400"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930275" y="739775"/>
            <a:ext cx="4937125" cy="37036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17765" name="Rectangle 5"/>
          <p:cNvSpPr>
            <a:spLocks noGrp="1" noChangeArrowheads="1"/>
          </p:cNvSpPr>
          <p:nvPr>
            <p:ph type="body" sz="quarter" idx="3"/>
          </p:nvPr>
        </p:nvSpPr>
        <p:spPr bwMode="auto">
          <a:xfrm>
            <a:off x="906463" y="4691063"/>
            <a:ext cx="4984750" cy="4443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7766" name="Rectangle 6"/>
          <p:cNvSpPr>
            <a:spLocks noGrp="1" noChangeArrowheads="1"/>
          </p:cNvSpPr>
          <p:nvPr>
            <p:ph type="ftr" sz="quarter" idx="4"/>
          </p:nvPr>
        </p:nvSpPr>
        <p:spPr bwMode="auto">
          <a:xfrm>
            <a:off x="0" y="9380538"/>
            <a:ext cx="2946400"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117767" name="Rectangle 7"/>
          <p:cNvSpPr>
            <a:spLocks noGrp="1" noChangeArrowheads="1"/>
          </p:cNvSpPr>
          <p:nvPr>
            <p:ph type="sldNum" sz="quarter" idx="5"/>
          </p:nvPr>
        </p:nvSpPr>
        <p:spPr bwMode="auto">
          <a:xfrm>
            <a:off x="3851275" y="9380538"/>
            <a:ext cx="2946400"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BC4F1425-0CA1-4F37-8E89-5336C1B61D03}" type="slidenum">
              <a:rPr lang="en-US" altLang="zh-CN"/>
              <a:pPr>
                <a:defRPr/>
              </a:pPr>
              <a:t>‹#›</a:t>
            </a:fld>
            <a:endParaRPr lang="en-US" altLang="zh-CN"/>
          </a:p>
        </p:txBody>
      </p:sp>
    </p:spTree>
    <p:extLst>
      <p:ext uri="{BB962C8B-B14F-4D97-AF65-F5344CB8AC3E}">
        <p14:creationId xmlns:p14="http://schemas.microsoft.com/office/powerpoint/2010/main" xmlns="" val="41959840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p:spPr>
        <p:txBody>
          <a:bodyPr/>
          <a:lstStyle/>
          <a:p>
            <a:r>
              <a:rPr lang="zh-CN" altLang="zh-CN" smtClean="0"/>
              <a:t>（</a:t>
            </a:r>
            <a:r>
              <a:rPr lang="en-US" altLang="zh-CN" smtClean="0"/>
              <a:t>1</a:t>
            </a:r>
            <a:r>
              <a:rPr lang="zh-CN" altLang="zh-CN" smtClean="0"/>
              <a:t>）学生自己在物理实验中心网站实验课件栏里下载，，并打印物理实验绪论练习题。</a:t>
            </a:r>
          </a:p>
          <a:p>
            <a:r>
              <a:rPr lang="zh-CN" altLang="zh-CN" smtClean="0"/>
              <a:t>（</a:t>
            </a:r>
            <a:r>
              <a:rPr lang="en-US" altLang="zh-CN" smtClean="0"/>
              <a:t>2</a:t>
            </a:r>
            <a:r>
              <a:rPr lang="zh-CN" altLang="zh-CN" smtClean="0"/>
              <a:t>）一定写清楚班号、学号、姓名，以及上课的时间。</a:t>
            </a:r>
          </a:p>
          <a:p>
            <a:r>
              <a:rPr lang="zh-CN" altLang="zh-CN" smtClean="0"/>
              <a:t>（</a:t>
            </a:r>
            <a:r>
              <a:rPr lang="en-US" altLang="zh-CN" smtClean="0"/>
              <a:t>3</a:t>
            </a:r>
            <a:r>
              <a:rPr lang="zh-CN" altLang="zh-CN" smtClean="0"/>
              <a:t>）绪论作业在第四周周五前交到给你上绪论课的教师报告箱内。</a:t>
            </a:r>
            <a:endParaRPr lang="zh-CN" altLang="en-US" smtClean="0"/>
          </a:p>
        </p:txBody>
      </p:sp>
      <p:sp>
        <p:nvSpPr>
          <p:cNvPr id="114692" name="灯片编号占位符 3"/>
          <p:cNvSpPr>
            <a:spLocks noGrp="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B940E294-B3CF-4FB9-91F4-20435B21D8A0}" type="slidenum">
              <a:rPr lang="en-US" altLang="zh-CN" smtClean="0"/>
              <a:pPr eaLnBrk="1" hangingPunct="1">
                <a:spcBef>
                  <a:spcPct val="0"/>
                </a:spcBef>
              </a:pPr>
              <a:t>21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0E417171-9453-4CCE-ABBF-6EE80E6AEA47}" type="slidenum">
              <a:rPr lang="en-US" altLang="zh-CN" smtClean="0"/>
              <a:pPr eaLnBrk="1" hangingPunct="1">
                <a:spcBef>
                  <a:spcPct val="0"/>
                </a:spcBef>
              </a:pPr>
              <a:t>34</a:t>
            </a:fld>
            <a:endParaRPr lang="en-US" altLang="zh-CN"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8A74611-73E3-4FC7-9343-FDD294EB696C}" type="slidenum">
              <a:rPr lang="en-US" altLang="zh-CN" smtClean="0"/>
              <a:pPr eaLnBrk="1" hangingPunct="1">
                <a:spcBef>
                  <a:spcPct val="0"/>
                </a:spcBef>
              </a:pPr>
              <a:t>41</a:t>
            </a:fld>
            <a:endParaRPr lang="en-US" altLang="zh-CN"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6628074F-6CE5-4023-83DB-F179AFB6A9ED}" type="slidenum">
              <a:rPr lang="en-US" altLang="zh-CN" smtClean="0"/>
              <a:pPr eaLnBrk="1" hangingPunct="1">
                <a:spcBef>
                  <a:spcPct val="0"/>
                </a:spcBef>
              </a:pPr>
              <a:t>42</a:t>
            </a:fld>
            <a:endParaRPr lang="en-US" altLang="zh-CN"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F21D13F9-0B4A-4EFA-8E9E-653894AEC0A4}" type="slidenum">
              <a:rPr lang="en-US" altLang="zh-CN" smtClean="0"/>
              <a:pPr eaLnBrk="1" hangingPunct="1">
                <a:spcBef>
                  <a:spcPct val="0"/>
                </a:spcBef>
              </a:pPr>
              <a:t>43</a:t>
            </a:fld>
            <a:endParaRPr lang="en-US" altLang="zh-CN"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C8AFB082-0A1E-4AF7-BCA4-C2A8E195A27D}" type="slidenum">
              <a:rPr lang="en-US" altLang="zh-CN" smtClean="0"/>
              <a:pPr eaLnBrk="1" hangingPunct="1">
                <a:spcBef>
                  <a:spcPct val="0"/>
                </a:spcBef>
              </a:pPr>
              <a:t>45</a:t>
            </a:fld>
            <a:endParaRPr lang="en-US" altLang="zh-CN"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175CAA31-4BB6-42F5-8E11-80CA6496F995}" type="slidenum">
              <a:rPr lang="en-US" altLang="zh-CN" smtClean="0"/>
              <a:pPr eaLnBrk="1" hangingPunct="1">
                <a:spcBef>
                  <a:spcPct val="0"/>
                </a:spcBef>
              </a:pPr>
              <a:t>49</a:t>
            </a:fld>
            <a:endParaRPr lang="en-US" altLang="zh-CN"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7FB46F52-C5B5-4528-B94E-1A9650975D35}" type="slidenum">
              <a:rPr lang="en-US" altLang="zh-CN" smtClean="0"/>
              <a:pPr eaLnBrk="1" hangingPunct="1">
                <a:spcBef>
                  <a:spcPct val="0"/>
                </a:spcBef>
              </a:pPr>
              <a:t>57</a:t>
            </a:fld>
            <a:endParaRPr lang="en-US" altLang="zh-CN"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EBF91062-80E4-46DB-A3AD-B9BD4D4701FC}" type="slidenum">
              <a:rPr lang="en-US" altLang="zh-CN" smtClean="0"/>
              <a:pPr eaLnBrk="1" hangingPunct="1">
                <a:spcBef>
                  <a:spcPct val="0"/>
                </a:spcBef>
              </a:pPr>
              <a:t>59</a:t>
            </a:fld>
            <a:endParaRPr lang="en-US" altLang="zh-CN"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F51B0291-4B17-4D9E-9AC2-82276A73AC6A}" type="slidenum">
              <a:rPr lang="en-US" altLang="zh-CN" smtClean="0"/>
              <a:pPr eaLnBrk="1" hangingPunct="1">
                <a:spcBef>
                  <a:spcPct val="0"/>
                </a:spcBef>
              </a:pPr>
              <a:t>60</a:t>
            </a:fld>
            <a:endParaRPr lang="en-US" altLang="zh-CN"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2FAB31C3-299D-4943-BB00-E0E75C73CF83}" type="slidenum">
              <a:rPr lang="en-US" altLang="zh-CN" smtClean="0"/>
              <a:pPr eaLnBrk="1" hangingPunct="1">
                <a:spcBef>
                  <a:spcPct val="0"/>
                </a:spcBef>
              </a:pPr>
              <a:t>62</a:t>
            </a:fld>
            <a:endParaRPr lang="en-US" altLang="zh-CN"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8CC21DAC-5A90-418C-B7A8-A3EBD1F4B07A}" type="slidenum">
              <a:rPr lang="en-US" altLang="zh-CN" smtClean="0"/>
              <a:pPr eaLnBrk="1" hangingPunct="1">
                <a:spcBef>
                  <a:spcPct val="0"/>
                </a:spcBef>
              </a:pPr>
              <a:t>22</a:t>
            </a:fld>
            <a:endParaRPr lang="en-US" altLang="zh-CN"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11CB1367-4479-4329-AB1E-B080603E5915}" type="slidenum">
              <a:rPr lang="en-US" altLang="zh-CN" smtClean="0"/>
              <a:pPr eaLnBrk="1" hangingPunct="1">
                <a:spcBef>
                  <a:spcPct val="0"/>
                </a:spcBef>
              </a:pPr>
              <a:t>66</a:t>
            </a:fld>
            <a:endParaRPr lang="en-US" altLang="zh-CN"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F2F89725-56D8-4A38-80D9-2A391421B4E8}" type="slidenum">
              <a:rPr lang="en-US" altLang="zh-CN" smtClean="0"/>
              <a:pPr eaLnBrk="1" hangingPunct="1">
                <a:spcBef>
                  <a:spcPct val="0"/>
                </a:spcBef>
              </a:pPr>
              <a:t>68</a:t>
            </a:fld>
            <a:endParaRPr lang="en-US" altLang="zh-CN"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3554FF9-3B41-457D-85EA-4DC1EDC3AEA0}" type="slidenum">
              <a:rPr lang="en-US" altLang="zh-CN" smtClean="0"/>
              <a:pPr eaLnBrk="1" hangingPunct="1">
                <a:spcBef>
                  <a:spcPct val="0"/>
                </a:spcBef>
              </a:pPr>
              <a:t>78</a:t>
            </a:fld>
            <a:endParaRPr lang="en-US" altLang="zh-CN"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C2EE65FC-4229-42BC-BBE2-44E713921F71}" type="slidenum">
              <a:rPr lang="en-US" altLang="zh-CN" smtClean="0"/>
              <a:pPr eaLnBrk="1" hangingPunct="1">
                <a:spcBef>
                  <a:spcPct val="0"/>
                </a:spcBef>
              </a:pPr>
              <a:t>85</a:t>
            </a:fld>
            <a:endParaRPr lang="en-US" altLang="zh-CN"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03EF6E27-6056-4D75-8852-D92FC3F119C5}" type="slidenum">
              <a:rPr lang="en-US" altLang="zh-CN" smtClean="0"/>
              <a:pPr eaLnBrk="1" hangingPunct="1">
                <a:spcBef>
                  <a:spcPct val="0"/>
                </a:spcBef>
              </a:pPr>
              <a:t>87</a:t>
            </a:fld>
            <a:endParaRPr lang="en-US" altLang="zh-CN"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03EF6E27-6056-4D75-8852-D92FC3F119C5}" type="slidenum">
              <a:rPr lang="en-US" altLang="zh-CN" smtClean="0"/>
              <a:pPr eaLnBrk="1" hangingPunct="1">
                <a:spcBef>
                  <a:spcPct val="0"/>
                </a:spcBef>
              </a:pPr>
              <a:t>88</a:t>
            </a:fld>
            <a:endParaRPr lang="en-US" altLang="zh-CN"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8E7D252-E764-43B4-B617-56C3BF2015C6}" type="slidenum">
              <a:rPr lang="en-US" altLang="zh-CN" smtClean="0"/>
              <a:pPr eaLnBrk="1" hangingPunct="1">
                <a:spcBef>
                  <a:spcPct val="0"/>
                </a:spcBef>
              </a:pPr>
              <a:t>89</a:t>
            </a:fld>
            <a:endParaRPr lang="en-US" altLang="zh-CN"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8E7D252-E764-43B4-B617-56C3BF2015C6}" type="slidenum">
              <a:rPr lang="en-US" altLang="zh-CN" smtClean="0"/>
              <a:pPr eaLnBrk="1" hangingPunct="1">
                <a:spcBef>
                  <a:spcPct val="0"/>
                </a:spcBef>
              </a:pPr>
              <a:t>90</a:t>
            </a:fld>
            <a:endParaRPr lang="en-US" altLang="zh-CN"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8E7D252-E764-43B4-B617-56C3BF2015C6}" type="slidenum">
              <a:rPr lang="en-US" altLang="zh-CN" smtClean="0"/>
              <a:pPr eaLnBrk="1" hangingPunct="1">
                <a:spcBef>
                  <a:spcPct val="0"/>
                </a:spcBef>
              </a:pPr>
              <a:t>91</a:t>
            </a:fld>
            <a:endParaRPr lang="en-US" altLang="zh-CN"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42D8F167-E9B0-45B4-B2ED-2E6AB8B790C4}" type="slidenum">
              <a:rPr lang="en-US" altLang="zh-CN" smtClean="0"/>
              <a:pPr eaLnBrk="1" hangingPunct="1">
                <a:spcBef>
                  <a:spcPct val="0"/>
                </a:spcBef>
              </a:pPr>
              <a:t>95</a:t>
            </a:fld>
            <a:endParaRPr lang="en-US" altLang="zh-CN"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33C41E1-D9BB-4E5D-8A31-DBF65056566B}" type="slidenum">
              <a:rPr lang="en-US" altLang="zh-CN" smtClean="0"/>
              <a:pPr eaLnBrk="1" hangingPunct="1">
                <a:spcBef>
                  <a:spcPct val="0"/>
                </a:spcBef>
              </a:pPr>
              <a:t>26</a:t>
            </a:fld>
            <a:endParaRPr lang="en-US" altLang="zh-CN"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0F957DBC-8A2F-44D4-A4A6-455D6B190393}" type="slidenum">
              <a:rPr lang="en-US" altLang="zh-CN" smtClean="0"/>
              <a:pPr eaLnBrk="1" hangingPunct="1">
                <a:spcBef>
                  <a:spcPct val="0"/>
                </a:spcBef>
              </a:pPr>
              <a:t>96</a:t>
            </a:fld>
            <a:endParaRPr lang="en-US" altLang="zh-CN"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A807BF0E-A8E5-45B0-8A20-34E5520C9C4E}" type="slidenum">
              <a:rPr lang="en-US" altLang="zh-CN" smtClean="0"/>
              <a:pPr eaLnBrk="1" hangingPunct="1">
                <a:spcBef>
                  <a:spcPct val="0"/>
                </a:spcBef>
              </a:pPr>
              <a:t>97</a:t>
            </a:fld>
            <a:endParaRPr lang="en-US" altLang="zh-CN"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4275" name="备注占位符 2"/>
          <p:cNvSpPr>
            <a:spLocks noGrp="1" noChangeArrowheads="1"/>
          </p:cNvSpPr>
          <p:nvPr>
            <p:ph type="body" idx="4294967295"/>
          </p:nvPr>
        </p:nvSpPr>
        <p:spPr bwMode="auto">
          <a:noFill/>
          <a:extLst>
            <a:ext uri="{909E8E84-426E-40DD-AFC4-6F175D3DCCD1}">
              <a14:hiddenFill xmlns:a14="http://schemas.microsoft.com/office/drawing/2010/main" xmlns="">
                <a:solidFill>
                  <a:srgbClr val="FFFFFF"/>
                </a:solidFill>
              </a14:hiddenFill>
            </a:ext>
          </a:extLst>
        </p:spPr>
        <p:txBody>
          <a:bodyPr wrap="square" numCol="1" anchor="t" anchorCtr="0" compatLnSpc="1">
            <a:prstTxWarp prst="textNoShape">
              <a:avLst/>
            </a:prstTxWarp>
          </a:bodyPr>
          <a:lstStyle/>
          <a:p>
            <a:pPr eaLnBrk="1" hangingPunct="1"/>
            <a:endParaRPr lang="zh-CN" altLang="en-US" smtClean="0"/>
          </a:p>
        </p:txBody>
      </p:sp>
      <p:sp>
        <p:nvSpPr>
          <p:cNvPr id="54276" name="灯片编号占位符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fld id="{9617AC4A-7EAE-4641-8B92-6F9BE0A09CFC}" type="slidenum">
              <a:rPr lang="zh-CN" altLang="en-US" smtClean="0"/>
              <a:pPr eaLnBrk="1" hangingPunct="1"/>
              <a:t>104</a:t>
            </a:fld>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D378965F-D687-4F46-968F-F1746D2E6124}" type="slidenum">
              <a:rPr lang="en-US" altLang="zh-CN" smtClean="0"/>
              <a:pPr eaLnBrk="1" hangingPunct="1">
                <a:spcBef>
                  <a:spcPct val="0"/>
                </a:spcBef>
              </a:pPr>
              <a:t>106</a:t>
            </a:fld>
            <a:endParaRPr lang="en-US" altLang="zh-CN"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DF59E02-9844-4011-B24B-7F936D8E71D2}" type="slidenum">
              <a:rPr lang="en-US" altLang="zh-CN" smtClean="0"/>
              <a:pPr eaLnBrk="1" hangingPunct="1">
                <a:spcBef>
                  <a:spcPct val="0"/>
                </a:spcBef>
              </a:pPr>
              <a:t>109</a:t>
            </a:fld>
            <a:endParaRPr lang="en-US" altLang="zh-CN"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7286C018-A472-4609-97E4-6B1E9C60C441}" type="slidenum">
              <a:rPr lang="en-US" altLang="zh-CN" smtClean="0"/>
              <a:pPr eaLnBrk="1" hangingPunct="1">
                <a:spcBef>
                  <a:spcPct val="0"/>
                </a:spcBef>
              </a:pPr>
              <a:t>110</a:t>
            </a:fld>
            <a:endParaRPr lang="en-US" altLang="zh-CN"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9077658E-33A6-4838-B352-688CC178229A}" type="slidenum">
              <a:rPr lang="en-US" altLang="zh-CN" smtClean="0"/>
              <a:pPr eaLnBrk="1" hangingPunct="1">
                <a:spcBef>
                  <a:spcPct val="0"/>
                </a:spcBef>
              </a:pPr>
              <a:t>112</a:t>
            </a:fld>
            <a:endParaRPr lang="en-US" altLang="zh-CN"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p:spPr>
        <p:txBody>
          <a:bodyPr/>
          <a:lstStyle/>
          <a:p>
            <a:r>
              <a:rPr lang="zh-CN" altLang="zh-CN" smtClean="0"/>
              <a:t>（</a:t>
            </a:r>
            <a:r>
              <a:rPr lang="en-US" altLang="zh-CN" smtClean="0"/>
              <a:t>1</a:t>
            </a:r>
            <a:r>
              <a:rPr lang="zh-CN" altLang="zh-CN" smtClean="0"/>
              <a:t>）学生自己在物理实验中心网站实验课件栏里下载，，并打印物理实验绪论练习题。</a:t>
            </a:r>
          </a:p>
          <a:p>
            <a:r>
              <a:rPr lang="zh-CN" altLang="zh-CN" smtClean="0"/>
              <a:t>（</a:t>
            </a:r>
            <a:r>
              <a:rPr lang="en-US" altLang="zh-CN" smtClean="0"/>
              <a:t>2</a:t>
            </a:r>
            <a:r>
              <a:rPr lang="zh-CN" altLang="zh-CN" smtClean="0"/>
              <a:t>）一定写清楚班号、学号、姓名，以及上课的时间。</a:t>
            </a:r>
          </a:p>
          <a:p>
            <a:r>
              <a:rPr lang="zh-CN" altLang="zh-CN" smtClean="0"/>
              <a:t>（</a:t>
            </a:r>
            <a:r>
              <a:rPr lang="en-US" altLang="zh-CN" smtClean="0"/>
              <a:t>3</a:t>
            </a:r>
            <a:r>
              <a:rPr lang="zh-CN" altLang="zh-CN" smtClean="0"/>
              <a:t>）绪论作业在第四周周五前交到给你上绪论课的教师报告箱内。</a:t>
            </a:r>
            <a:endParaRPr lang="zh-CN" altLang="en-US" smtClean="0"/>
          </a:p>
        </p:txBody>
      </p:sp>
      <p:sp>
        <p:nvSpPr>
          <p:cNvPr id="114692" name="灯片编号占位符 3"/>
          <p:cNvSpPr>
            <a:spLocks noGrp="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B940E294-B3CF-4FB9-91F4-20435B21D8A0}" type="slidenum">
              <a:rPr lang="en-US" altLang="zh-CN" smtClean="0"/>
              <a:pPr eaLnBrk="1" hangingPunct="1">
                <a:spcBef>
                  <a:spcPct val="0"/>
                </a:spcBef>
              </a:pPr>
              <a:t>114</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19C17015-69B5-4359-9A2D-BDF954CECBAE}" type="slidenum">
              <a:rPr lang="en-US" altLang="zh-CN" smtClean="0"/>
              <a:pPr eaLnBrk="1" hangingPunct="1">
                <a:spcBef>
                  <a:spcPct val="0"/>
                </a:spcBef>
              </a:pPr>
              <a:t>28</a:t>
            </a:fld>
            <a:endParaRPr lang="en-US" altLang="zh-CN"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4B6EAF18-FA1A-44C9-BE8F-BC2A6C7476CE}" type="slidenum">
              <a:rPr lang="en-US" altLang="zh-CN" smtClean="0"/>
              <a:pPr eaLnBrk="1" hangingPunct="1">
                <a:spcBef>
                  <a:spcPct val="0"/>
                </a:spcBef>
              </a:pPr>
              <a:t>29</a:t>
            </a:fld>
            <a:endParaRPr lang="en-US" altLang="zh-CN"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42C6EACD-C065-4514-93E7-63B8A8469589}" type="slidenum">
              <a:rPr lang="en-US" altLang="zh-CN" smtClean="0"/>
              <a:pPr eaLnBrk="1" hangingPunct="1">
                <a:spcBef>
                  <a:spcPct val="0"/>
                </a:spcBef>
              </a:pPr>
              <a:t>30</a:t>
            </a:fld>
            <a:endParaRPr lang="en-US" altLang="zh-CN"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BA322B79-1972-453B-9AB6-6670D09D8247}" type="slidenum">
              <a:rPr lang="en-US" altLang="zh-CN" smtClean="0"/>
              <a:pPr eaLnBrk="1" hangingPunct="1">
                <a:spcBef>
                  <a:spcPct val="0"/>
                </a:spcBef>
              </a:pPr>
              <a:t>31</a:t>
            </a:fld>
            <a:endParaRPr lang="en-US" altLang="zh-CN"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D94DEF48-D4A2-48A3-B205-E43D8A75F507}" type="slidenum">
              <a:rPr lang="en-US" altLang="zh-CN" smtClean="0"/>
              <a:pPr eaLnBrk="1" hangingPunct="1">
                <a:spcBef>
                  <a:spcPct val="0"/>
                </a:spcBef>
              </a:pPr>
              <a:t>32</a:t>
            </a:fld>
            <a:endParaRPr lang="en-US" altLang="zh-CN"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spcBef>
                <a:spcPct val="30000"/>
              </a:spcBef>
              <a:defRPr kumimoji="1" sz="1200">
                <a:solidFill>
                  <a:schemeClr val="tx1"/>
                </a:solidFill>
                <a:latin typeface="Times New Roman" pitchFamily="18" charset="0"/>
                <a:ea typeface="宋体" pitchFamily="2" charset="-122"/>
              </a:defRPr>
            </a:lvl1pPr>
            <a:lvl2pPr marL="742950" indent="-285750" eaLnBrk="0" hangingPunct="0">
              <a:spcBef>
                <a:spcPct val="30000"/>
              </a:spcBef>
              <a:defRPr kumimoji="1" sz="1200">
                <a:solidFill>
                  <a:schemeClr val="tx1"/>
                </a:solidFill>
                <a:latin typeface="Times New Roman" pitchFamily="18" charset="0"/>
                <a:ea typeface="宋体" pitchFamily="2" charset="-122"/>
              </a:defRPr>
            </a:lvl2pPr>
            <a:lvl3pPr marL="1143000" indent="-228600" eaLnBrk="0" hangingPunct="0">
              <a:spcBef>
                <a:spcPct val="30000"/>
              </a:spcBef>
              <a:defRPr kumimoji="1" sz="1200">
                <a:solidFill>
                  <a:schemeClr val="tx1"/>
                </a:solidFill>
                <a:latin typeface="Times New Roman" pitchFamily="18" charset="0"/>
                <a:ea typeface="宋体" pitchFamily="2" charset="-122"/>
              </a:defRPr>
            </a:lvl3pPr>
            <a:lvl4pPr marL="1600200" indent="-228600" eaLnBrk="0" hangingPunct="0">
              <a:spcBef>
                <a:spcPct val="30000"/>
              </a:spcBef>
              <a:defRPr kumimoji="1" sz="1200">
                <a:solidFill>
                  <a:schemeClr val="tx1"/>
                </a:solidFill>
                <a:latin typeface="Times New Roman" pitchFamily="18" charset="0"/>
                <a:ea typeface="宋体" pitchFamily="2" charset="-122"/>
              </a:defRPr>
            </a:lvl4pPr>
            <a:lvl5pPr marL="2057400" indent="-228600" eaLnBrk="0" hangingPunct="0">
              <a:spcBef>
                <a:spcPct val="30000"/>
              </a:spcBef>
              <a:defRPr kumimoji="1"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kumimoji="1" sz="1200">
                <a:solidFill>
                  <a:schemeClr val="tx1"/>
                </a:solidFill>
                <a:latin typeface="Times New Roman" pitchFamily="18" charset="0"/>
                <a:ea typeface="宋体" pitchFamily="2" charset="-122"/>
              </a:defRPr>
            </a:lvl9pPr>
          </a:lstStyle>
          <a:p>
            <a:pPr eaLnBrk="1" hangingPunct="1">
              <a:spcBef>
                <a:spcPct val="0"/>
              </a:spcBef>
            </a:pPr>
            <a:fld id="{6E5F9070-257F-41B0-9371-CFF8980B98B8}" type="slidenum">
              <a:rPr lang="en-US" altLang="zh-CN" smtClean="0"/>
              <a:pPr eaLnBrk="1" hangingPunct="1">
                <a:spcBef>
                  <a:spcPct val="0"/>
                </a:spcBef>
              </a:pPr>
              <a:t>33</a:t>
            </a:fld>
            <a:endParaRPr lang="en-US" altLang="zh-CN"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7B30F47-EE1A-40D1-BCAA-42CAED8D5C94}" type="datetime1">
              <a:rPr lang="zh-CN" altLang="en-US"/>
              <a:pPr>
                <a:defRPr/>
              </a:pPr>
              <a:t>2018/3/2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890DEB3-3B2B-4E46-9A37-016168B8E249}" type="slidenum">
              <a:rPr lang="en-US" altLang="zh-CN"/>
              <a:pPr>
                <a:defRPr/>
              </a:pPr>
              <a:t>‹#›</a:t>
            </a:fld>
            <a:endParaRPr lang="en-US" altLang="zh-CN"/>
          </a:p>
        </p:txBody>
      </p:sp>
    </p:spTree>
    <p:extLst>
      <p:ext uri="{BB962C8B-B14F-4D97-AF65-F5344CB8AC3E}">
        <p14:creationId xmlns:p14="http://schemas.microsoft.com/office/powerpoint/2010/main" xmlns="" val="319173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A09EB303-38F2-4D73-A95F-63CF3176C169}" type="datetime1">
              <a:rPr lang="zh-CN" altLang="en-US"/>
              <a:pPr>
                <a:defRPr/>
              </a:pPr>
              <a:t>2018/3/2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BDCF5E4-E744-447D-AE76-46CE42515571}" type="slidenum">
              <a:rPr lang="en-US" altLang="zh-CN"/>
              <a:pPr>
                <a:defRPr/>
              </a:pPr>
              <a:t>‹#›</a:t>
            </a:fld>
            <a:endParaRPr lang="en-US" altLang="zh-CN"/>
          </a:p>
        </p:txBody>
      </p:sp>
    </p:spTree>
    <p:extLst>
      <p:ext uri="{BB962C8B-B14F-4D97-AF65-F5344CB8AC3E}">
        <p14:creationId xmlns:p14="http://schemas.microsoft.com/office/powerpoint/2010/main" xmlns="" val="371052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869B597-5DC9-49BF-B982-98F04B85CC5C}" type="datetime1">
              <a:rPr lang="zh-CN" altLang="en-US"/>
              <a:pPr>
                <a:defRPr/>
              </a:pPr>
              <a:t>2018/3/2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45AF069-5BA1-4F3E-94DC-1191E29D132E}" type="slidenum">
              <a:rPr lang="en-US" altLang="zh-CN"/>
              <a:pPr>
                <a:defRPr/>
              </a:pPr>
              <a:t>‹#›</a:t>
            </a:fld>
            <a:endParaRPr lang="en-US" altLang="zh-CN"/>
          </a:p>
        </p:txBody>
      </p:sp>
    </p:spTree>
    <p:extLst>
      <p:ext uri="{BB962C8B-B14F-4D97-AF65-F5344CB8AC3E}">
        <p14:creationId xmlns:p14="http://schemas.microsoft.com/office/powerpoint/2010/main" xmlns="" val="2585495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525963"/>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AC81EAA-841D-42E1-95C5-35AF41DF9CFE}"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BDDB9E1-8EB5-427C-B306-D0B9D81C80E4}" type="slidenum">
              <a:rPr lang="en-US" altLang="zh-CN"/>
              <a:pPr>
                <a:defRPr/>
              </a:pPr>
              <a:t>‹#›</a:t>
            </a:fld>
            <a:endParaRPr lang="en-US" altLang="zh-CN"/>
          </a:p>
        </p:txBody>
      </p:sp>
    </p:spTree>
    <p:extLst>
      <p:ext uri="{BB962C8B-B14F-4D97-AF65-F5344CB8AC3E}">
        <p14:creationId xmlns:p14="http://schemas.microsoft.com/office/powerpoint/2010/main" xmlns="" val="1966576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600200"/>
            <a:ext cx="4038600" cy="4525963"/>
          </a:xfrm>
        </p:spPr>
        <p:txBody>
          <a:bodyPr/>
          <a:lstStyle/>
          <a:p>
            <a:pPr lvl="0"/>
            <a:endParaRPr lang="zh-CN"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76071922-2C9F-4A09-ABC0-7A40640816D9}"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D1E985C-5443-4641-A646-47F680F5CE43}" type="slidenum">
              <a:rPr lang="en-US" altLang="zh-CN"/>
              <a:pPr>
                <a:defRPr/>
              </a:pPr>
              <a:t>‹#›</a:t>
            </a:fld>
            <a:endParaRPr lang="en-US" altLang="zh-CN"/>
          </a:p>
        </p:txBody>
      </p:sp>
    </p:spTree>
    <p:extLst>
      <p:ext uri="{BB962C8B-B14F-4D97-AF65-F5344CB8AC3E}">
        <p14:creationId xmlns:p14="http://schemas.microsoft.com/office/powerpoint/2010/main" xmlns="" val="3430973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0D5BEAB0-A130-4E4A-884A-DD4A460FB1A2}"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805D949-83D7-4D8D-8A5C-723795250A42}" type="slidenum">
              <a:rPr lang="en-US" altLang="zh-CN"/>
              <a:pPr>
                <a:defRPr/>
              </a:pPr>
              <a:t>‹#›</a:t>
            </a:fld>
            <a:endParaRPr lang="en-US" altLang="zh-CN"/>
          </a:p>
        </p:txBody>
      </p:sp>
    </p:spTree>
    <p:extLst>
      <p:ext uri="{BB962C8B-B14F-4D97-AF65-F5344CB8AC3E}">
        <p14:creationId xmlns:p14="http://schemas.microsoft.com/office/powerpoint/2010/main" xmlns="" val="326480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B51C33EB-BDEC-4B93-9512-E71300EAF4F3}" type="datetime1">
              <a:rPr lang="zh-CN" altLang="en-US"/>
              <a:pPr>
                <a:defRPr/>
              </a:pPr>
              <a:t>2018/3/2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8290C75-9C33-481C-B363-E5982B48E059}" type="slidenum">
              <a:rPr lang="en-US" altLang="zh-CN"/>
              <a:pPr>
                <a:defRPr/>
              </a:pPr>
              <a:t>‹#›</a:t>
            </a:fld>
            <a:endParaRPr lang="en-US" altLang="zh-CN"/>
          </a:p>
        </p:txBody>
      </p:sp>
    </p:spTree>
    <p:extLst>
      <p:ext uri="{BB962C8B-B14F-4D97-AF65-F5344CB8AC3E}">
        <p14:creationId xmlns:p14="http://schemas.microsoft.com/office/powerpoint/2010/main" xmlns="" val="3897822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B232DA83-E8AF-4767-927C-EA6B1DB54D79}" type="datetime1">
              <a:rPr lang="zh-CN" altLang="en-US"/>
              <a:pPr>
                <a:defRPr/>
              </a:pPr>
              <a:t>2018/3/2</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6FDB7B5-6FDC-4BC8-9425-D362E255E596}" type="slidenum">
              <a:rPr lang="en-US" altLang="zh-CN"/>
              <a:pPr>
                <a:defRPr/>
              </a:pPr>
              <a:t>‹#›</a:t>
            </a:fld>
            <a:endParaRPr lang="en-US" altLang="zh-CN"/>
          </a:p>
        </p:txBody>
      </p:sp>
    </p:spTree>
    <p:extLst>
      <p:ext uri="{BB962C8B-B14F-4D97-AF65-F5344CB8AC3E}">
        <p14:creationId xmlns:p14="http://schemas.microsoft.com/office/powerpoint/2010/main" xmlns="" val="17810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4D4F673-158A-47A3-9402-143FFE76C00A}"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25B3D61-071E-4DA0-994A-3CEE25AAC5DA}" type="slidenum">
              <a:rPr lang="en-US" altLang="zh-CN"/>
              <a:pPr>
                <a:defRPr/>
              </a:pPr>
              <a:t>‹#›</a:t>
            </a:fld>
            <a:endParaRPr lang="en-US" altLang="zh-CN"/>
          </a:p>
        </p:txBody>
      </p:sp>
    </p:spTree>
    <p:extLst>
      <p:ext uri="{BB962C8B-B14F-4D97-AF65-F5344CB8AC3E}">
        <p14:creationId xmlns:p14="http://schemas.microsoft.com/office/powerpoint/2010/main" xmlns="" val="2586071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5BAE3485-4D2A-4477-AD8F-CF993456A472}"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34B6B4D-A852-4B00-97A3-ACF36ED45C32}" type="slidenum">
              <a:rPr lang="en-US" altLang="zh-CN"/>
              <a:pPr>
                <a:defRPr/>
              </a:pPr>
              <a:t>‹#›</a:t>
            </a:fld>
            <a:endParaRPr lang="en-US" altLang="zh-CN"/>
          </a:p>
        </p:txBody>
      </p:sp>
    </p:spTree>
    <p:extLst>
      <p:ext uri="{BB962C8B-B14F-4D97-AF65-F5344CB8AC3E}">
        <p14:creationId xmlns:p14="http://schemas.microsoft.com/office/powerpoint/2010/main" xmlns="" val="3038997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74D958A6-0B5E-4D95-89FA-ECE698CC130B}"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5830CC-4A37-4ACA-891A-B80FCD9F9B82}" type="slidenum">
              <a:rPr lang="en-US" altLang="zh-CN"/>
              <a:pPr>
                <a:defRPr/>
              </a:pPr>
              <a:t>‹#›</a:t>
            </a:fld>
            <a:endParaRPr lang="en-US" altLang="zh-CN"/>
          </a:p>
        </p:txBody>
      </p:sp>
    </p:spTree>
    <p:extLst>
      <p:ext uri="{BB962C8B-B14F-4D97-AF65-F5344CB8AC3E}">
        <p14:creationId xmlns:p14="http://schemas.microsoft.com/office/powerpoint/2010/main" xmlns="" val="214121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3A57259-34C6-498C-A251-3837BFC1F6C8}" type="datetime1">
              <a:rPr lang="zh-CN" altLang="en-US"/>
              <a:pPr>
                <a:defRPr/>
              </a:pPr>
              <a:t>2018/3/2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8189DF1-021B-4F5E-9278-107B8E2E1BBB}" type="slidenum">
              <a:rPr lang="en-US" altLang="zh-CN"/>
              <a:pPr>
                <a:defRPr/>
              </a:pPr>
              <a:t>‹#›</a:t>
            </a:fld>
            <a:endParaRPr lang="en-US" altLang="zh-CN"/>
          </a:p>
        </p:txBody>
      </p:sp>
    </p:spTree>
    <p:extLst>
      <p:ext uri="{BB962C8B-B14F-4D97-AF65-F5344CB8AC3E}">
        <p14:creationId xmlns:p14="http://schemas.microsoft.com/office/powerpoint/2010/main" xmlns="" val="241704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CD3FCEFE-9647-4408-A876-8202477BB719}" type="datetime1">
              <a:rPr lang="zh-CN" altLang="en-US"/>
              <a:pPr>
                <a:defRPr/>
              </a:pPr>
              <a:t>2018/3/2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C454CB4-605A-499E-B086-3196D5D71264}" type="slidenum">
              <a:rPr lang="en-US" altLang="zh-CN"/>
              <a:pPr>
                <a:defRPr/>
              </a:pPr>
              <a:t>‹#›</a:t>
            </a:fld>
            <a:endParaRPr lang="en-US" altLang="zh-CN"/>
          </a:p>
        </p:txBody>
      </p:sp>
    </p:spTree>
    <p:extLst>
      <p:ext uri="{BB962C8B-B14F-4D97-AF65-F5344CB8AC3E}">
        <p14:creationId xmlns:p14="http://schemas.microsoft.com/office/powerpoint/2010/main" xmlns="" val="3883730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0C924586-7701-4E7A-A88A-8714E2C671FC}"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E690A24-5CCB-4C4D-9AEC-315D767F35F8}" type="slidenum">
              <a:rPr lang="en-US" altLang="zh-CN"/>
              <a:pPr>
                <a:defRPr/>
              </a:pPr>
              <a:t>‹#›</a:t>
            </a:fld>
            <a:endParaRPr lang="en-US" altLang="zh-CN"/>
          </a:p>
        </p:txBody>
      </p:sp>
    </p:spTree>
    <p:extLst>
      <p:ext uri="{BB962C8B-B14F-4D97-AF65-F5344CB8AC3E}">
        <p14:creationId xmlns:p14="http://schemas.microsoft.com/office/powerpoint/2010/main" xmlns="" val="265061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91AF3B8D-B122-4164-A5C0-CBA5D8B06212}" type="datetime1">
              <a:rPr lang="zh-CN" altLang="en-US"/>
              <a:pPr>
                <a:defRPr/>
              </a:pPr>
              <a:t>2018/3/2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F570CE3-77D6-4716-9FC5-438AFFB258DB}" type="slidenum">
              <a:rPr lang="en-US" altLang="zh-CN"/>
              <a:pPr>
                <a:defRPr/>
              </a:pPr>
              <a:t>‹#›</a:t>
            </a:fld>
            <a:endParaRPr lang="en-US" altLang="zh-CN"/>
          </a:p>
        </p:txBody>
      </p:sp>
    </p:spTree>
    <p:extLst>
      <p:ext uri="{BB962C8B-B14F-4D97-AF65-F5344CB8AC3E}">
        <p14:creationId xmlns:p14="http://schemas.microsoft.com/office/powerpoint/2010/main" xmlns="" val="359485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EF598EFA-CA08-46EF-9C3C-56273938B3FF}" type="datetime1">
              <a:rPr lang="zh-CN" altLang="en-US"/>
              <a:pPr>
                <a:defRPr/>
              </a:pPr>
              <a:t>2018/3/2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D0731AF-5F23-42D1-9354-01C8E76F9CEB}" type="slidenum">
              <a:rPr lang="en-US" altLang="zh-CN"/>
              <a:pPr>
                <a:defRPr/>
              </a:pPr>
              <a:t>‹#›</a:t>
            </a:fld>
            <a:endParaRPr lang="en-US" altLang="zh-CN"/>
          </a:p>
        </p:txBody>
      </p:sp>
    </p:spTree>
    <p:extLst>
      <p:ext uri="{BB962C8B-B14F-4D97-AF65-F5344CB8AC3E}">
        <p14:creationId xmlns:p14="http://schemas.microsoft.com/office/powerpoint/2010/main" xmlns="" val="353021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0407374-E0B8-4CA1-AD00-0F91CC7CA730}" type="datetime1">
              <a:rPr lang="zh-CN" altLang="en-US"/>
              <a:pPr>
                <a:defRPr/>
              </a:pPr>
              <a:t>2018/3/2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3C8E7D2-D307-4BFF-9CC0-488B335A4BBC}" type="slidenum">
              <a:rPr lang="en-US" altLang="zh-CN"/>
              <a:pPr>
                <a:defRPr/>
              </a:pPr>
              <a:t>‹#›</a:t>
            </a:fld>
            <a:endParaRPr lang="en-US" altLang="zh-CN"/>
          </a:p>
        </p:txBody>
      </p:sp>
    </p:spTree>
    <p:extLst>
      <p:ext uri="{BB962C8B-B14F-4D97-AF65-F5344CB8AC3E}">
        <p14:creationId xmlns:p14="http://schemas.microsoft.com/office/powerpoint/2010/main" xmlns="" val="2690700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2EEE9B95-0438-4354-83EC-AA9273E12915}"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33C16C-0D00-4BF5-B72F-0255BC22A507}" type="slidenum">
              <a:rPr lang="en-US" altLang="zh-CN"/>
              <a:pPr>
                <a:defRPr/>
              </a:pPr>
              <a:t>‹#›</a:t>
            </a:fld>
            <a:endParaRPr lang="en-US" altLang="zh-CN"/>
          </a:p>
        </p:txBody>
      </p:sp>
    </p:spTree>
    <p:extLst>
      <p:ext uri="{BB962C8B-B14F-4D97-AF65-F5344CB8AC3E}">
        <p14:creationId xmlns:p14="http://schemas.microsoft.com/office/powerpoint/2010/main" xmlns="" val="270690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520CF04-A131-4AA5-896B-C3B41305685F}" type="datetime1">
              <a:rPr lang="zh-CN" altLang="en-US"/>
              <a:pPr>
                <a:defRPr/>
              </a:pPr>
              <a:t>2018/3/2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FD02425-2984-4099-BEFC-A21244B2675C}" type="slidenum">
              <a:rPr lang="en-US" altLang="zh-CN"/>
              <a:pPr>
                <a:defRPr/>
              </a:pPr>
              <a:t>‹#›</a:t>
            </a:fld>
            <a:endParaRPr lang="en-US" altLang="zh-CN"/>
          </a:p>
        </p:txBody>
      </p:sp>
    </p:spTree>
    <p:extLst>
      <p:ext uri="{BB962C8B-B14F-4D97-AF65-F5344CB8AC3E}">
        <p14:creationId xmlns:p14="http://schemas.microsoft.com/office/powerpoint/2010/main" xmlns="" val="62111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9664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fld id="{DCF0FFC4-C302-4410-B2ED-C814AFDE3CFE}" type="datetime1">
              <a:rPr lang="zh-CN" altLang="en-US"/>
              <a:pPr>
                <a:defRPr/>
              </a:pPr>
              <a:t>2018/3/2</a:t>
            </a:fld>
            <a:endParaRPr lang="en-US" altLang="zh-CN"/>
          </a:p>
        </p:txBody>
      </p:sp>
      <p:sp>
        <p:nvSpPr>
          <p:cNvPr id="49664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endParaRPr lang="en-US" altLang="zh-CN"/>
          </a:p>
        </p:txBody>
      </p:sp>
      <p:sp>
        <p:nvSpPr>
          <p:cNvPr id="49664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C95D36D0-94BC-4C9F-AC4D-C145A5A50923}"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9.xml"/><Relationship Id="rId1" Type="http://schemas.openxmlformats.org/officeDocument/2006/relationships/vmlDrawing" Target="../drawings/vmlDrawing18.vml"/><Relationship Id="rId4" Type="http://schemas.openxmlformats.org/officeDocument/2006/relationships/oleObject" Target="../embeddings/oleObject37.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39.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40.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9.xml"/><Relationship Id="rId1" Type="http://schemas.openxmlformats.org/officeDocument/2006/relationships/vmlDrawing" Target="../drawings/vmlDrawing21.vml"/><Relationship Id="rId4" Type="http://schemas.openxmlformats.org/officeDocument/2006/relationships/oleObject" Target="../embeddings/oleObject42.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44.bin"/><Relationship Id="rId4" Type="http://schemas.openxmlformats.org/officeDocument/2006/relationships/oleObject" Target="../embeddings/oleObject43.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oleObject" Target="../embeddings/oleObject46.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qfshi123@bit.edu.cn"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mlDrawing" Target="../drawings/vmlDrawing4.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7.xml"/><Relationship Id="rId1" Type="http://schemas.openxmlformats.org/officeDocument/2006/relationships/vmlDrawing" Target="../drawings/vmlDrawing6.vml"/><Relationship Id="rId4"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9.v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2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12.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7.xml"/><Relationship Id="rId1" Type="http://schemas.openxmlformats.org/officeDocument/2006/relationships/vmlDrawing" Target="../drawings/vmlDrawing14.vml"/><Relationship Id="rId5" Type="http://schemas.openxmlformats.org/officeDocument/2006/relationships/image" Target="../media/image42.png"/><Relationship Id="rId4" Type="http://schemas.openxmlformats.org/officeDocument/2006/relationships/oleObject" Target="../embeddings/oleObject29.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7.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4514850" y="3321050"/>
          <a:ext cx="112713" cy="214313"/>
        </p:xfrm>
        <a:graphic>
          <a:graphicData uri="http://schemas.openxmlformats.org/presentationml/2006/ole">
            <p:oleObj spid="_x0000_s172069" r:id="rId3" imgW="114898" imgH="217030" progId="">
              <p:embed/>
            </p:oleObj>
          </a:graphicData>
        </a:graphic>
      </p:graphicFrame>
      <p:pic>
        <p:nvPicPr>
          <p:cNvPr id="13315" name="Picture 10" descr="tab_515_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9" name="矩形 1"/>
          <p:cNvSpPr>
            <a:spLocks noChangeArrowheads="1"/>
          </p:cNvSpPr>
          <p:nvPr/>
        </p:nvSpPr>
        <p:spPr bwMode="auto">
          <a:xfrm>
            <a:off x="885825" y="1274763"/>
            <a:ext cx="7205663" cy="839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lnSpc>
                <a:spcPct val="90000"/>
              </a:lnSpc>
              <a:buFont typeface="Arial" panose="020B0604020202020204" pitchFamily="34" charset="0"/>
              <a:buNone/>
              <a:defRPr/>
            </a:pPr>
            <a:r>
              <a:rPr lang="en-US" altLang="zh-CN" sz="5400" b="1" dirty="0" smtClean="0">
                <a:solidFill>
                  <a:srgbClr val="C0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2017</a:t>
            </a:r>
            <a:r>
              <a:rPr lang="zh-CN" altLang="en-US" sz="5400" b="1" dirty="0" smtClean="0">
                <a:solidFill>
                  <a:srgbClr val="C0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级物理实验课绪论</a:t>
            </a:r>
            <a:endParaRPr lang="en-US" altLang="zh-CN" sz="5400" b="1" dirty="0" smtClean="0">
              <a:solidFill>
                <a:srgbClr val="C000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13317" name="TextBox 5"/>
          <p:cNvSpPr txBox="1">
            <a:spLocks noChangeArrowheads="1"/>
          </p:cNvSpPr>
          <p:nvPr/>
        </p:nvSpPr>
        <p:spPr bwMode="auto">
          <a:xfrm>
            <a:off x="1985793" y="2690336"/>
            <a:ext cx="4742004"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pPr>
            <a:r>
              <a:rPr kumimoji="1" lang="zh-CN" altLang="en-US" sz="3000" b="1" dirty="0">
                <a:solidFill>
                  <a:srgbClr val="FF0000"/>
                </a:solidFill>
                <a:latin typeface="Times New Roman" pitchFamily="18" charset="0"/>
              </a:rPr>
              <a:t>王志</a:t>
            </a:r>
            <a:endParaRPr kumimoji="1" lang="en-US" altLang="zh-CN" sz="3000" b="1" dirty="0">
              <a:solidFill>
                <a:srgbClr val="FF0000"/>
              </a:solidFill>
              <a:latin typeface="Times New Roman" pitchFamily="18" charset="0"/>
            </a:endParaRPr>
          </a:p>
          <a:p>
            <a:pPr algn="ctr" eaLnBrk="1" hangingPunct="1">
              <a:buFont typeface="Arial" pitchFamily="34" charset="0"/>
              <a:buNone/>
            </a:pPr>
            <a:r>
              <a:rPr kumimoji="1" lang="en-US" altLang="zh-CN" sz="3000" b="1" dirty="0">
                <a:solidFill>
                  <a:srgbClr val="FF0000"/>
                </a:solidFill>
                <a:latin typeface="Times New Roman" pitchFamily="18" charset="0"/>
              </a:rPr>
              <a:t>Email: </a:t>
            </a:r>
            <a:r>
              <a:rPr kumimoji="1" lang="en-US" altLang="zh-CN" sz="3000" b="1" dirty="0" smtClean="0">
                <a:solidFill>
                  <a:srgbClr val="FF0000"/>
                </a:solidFill>
                <a:latin typeface="Times New Roman" pitchFamily="18" charset="0"/>
              </a:rPr>
              <a:t>wangzhi@bit.edu.cn</a:t>
            </a:r>
            <a:endParaRPr kumimoji="1" lang="en-US" altLang="zh-CN" sz="3000" b="1" dirty="0">
              <a:solidFill>
                <a:srgbClr val="FF0000"/>
              </a:solidFill>
              <a:latin typeface="Times New Roman" pitchFamily="18" charset="0"/>
            </a:endParaRPr>
          </a:p>
          <a:p>
            <a:pPr algn="ctr" eaLnBrk="1" hangingPunct="1">
              <a:buFont typeface="Arial" pitchFamily="34" charset="0"/>
              <a:buNone/>
            </a:pPr>
            <a:r>
              <a:rPr kumimoji="1" lang="en-US" altLang="zh-CN" sz="3000" b="1" dirty="0">
                <a:solidFill>
                  <a:srgbClr val="FF0000"/>
                </a:solidFill>
                <a:latin typeface="Times New Roman" pitchFamily="18" charset="0"/>
              </a:rPr>
              <a:t>Tel: </a:t>
            </a:r>
            <a:r>
              <a:rPr kumimoji="1" lang="en-US" altLang="zh-CN" sz="3000" b="1" dirty="0" smtClean="0">
                <a:solidFill>
                  <a:srgbClr val="FF0000"/>
                </a:solidFill>
                <a:latin typeface="Times New Roman" pitchFamily="18" charset="0"/>
              </a:rPr>
              <a:t>13693538676</a:t>
            </a:r>
            <a:endParaRPr kumimoji="1" lang="zh-CN" altLang="en-US" sz="3000" b="1" dirty="0">
              <a:solidFill>
                <a:srgbClr val="FF0000"/>
              </a:solidFill>
              <a:latin typeface="Times New Roman" pitchFamily="18" charset="0"/>
            </a:endParaRPr>
          </a:p>
        </p:txBody>
      </p:sp>
      <p:sp>
        <p:nvSpPr>
          <p:cNvPr id="8" name="矩形 1"/>
          <p:cNvSpPr>
            <a:spLocks noChangeArrowheads="1"/>
          </p:cNvSpPr>
          <p:nvPr/>
        </p:nvSpPr>
        <p:spPr bwMode="auto">
          <a:xfrm>
            <a:off x="-157163" y="5584825"/>
            <a:ext cx="4143376"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lnSpc>
                <a:spcPct val="90000"/>
              </a:lnSpc>
              <a:buFont typeface="Arial" panose="020B0604020202020204" pitchFamily="34" charset="0"/>
              <a:buNone/>
              <a:defRPr/>
            </a:pPr>
            <a:r>
              <a:rPr lang="zh-CN" altLang="en-US" sz="2800" b="1" dirty="0" smtClean="0">
                <a:solidFill>
                  <a:srgbClr val="FFC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中心网站</a:t>
            </a:r>
            <a:r>
              <a:rPr lang="en-US" altLang="zh-CN" sz="3200" b="1" dirty="0" smtClean="0">
                <a:solidFill>
                  <a:srgbClr val="FFC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www.pec.bit.edu.cn</a:t>
            </a:r>
          </a:p>
        </p:txBody>
      </p:sp>
      <p:sp>
        <p:nvSpPr>
          <p:cNvPr id="9" name="矩形 1"/>
          <p:cNvSpPr>
            <a:spLocks noChangeArrowheads="1"/>
          </p:cNvSpPr>
          <p:nvPr/>
        </p:nvSpPr>
        <p:spPr bwMode="auto">
          <a:xfrm>
            <a:off x="5503863" y="4325938"/>
            <a:ext cx="4143375" cy="481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hangingPunct="1">
              <a:lnSpc>
                <a:spcPct val="90000"/>
              </a:lnSpc>
              <a:buFont typeface="Arial" panose="020B0604020202020204" pitchFamily="34" charset="0"/>
              <a:buNone/>
              <a:defRPr/>
            </a:pPr>
            <a:r>
              <a:rPr lang="zh-CN" altLang="en-US" sz="2800" b="1" dirty="0" smtClean="0">
                <a:solidFill>
                  <a:srgbClr val="FFC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中心微信公众号</a:t>
            </a:r>
            <a:endParaRPr lang="en-US" altLang="zh-CN" sz="2800" b="1" dirty="0" smtClean="0">
              <a:solidFill>
                <a:srgbClr val="FFC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13320" name="图片 1"/>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77025" y="4891088"/>
            <a:ext cx="1882775"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108655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7"/>
          <p:cNvSpPr>
            <a:spLocks noChangeArrowheads="1"/>
          </p:cNvSpPr>
          <p:nvPr/>
        </p:nvSpPr>
        <p:spPr bwMode="auto">
          <a:xfrm>
            <a:off x="635000" y="1196752"/>
            <a:ext cx="8016875" cy="149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ts val="3800"/>
              </a:lnSpc>
              <a:spcBef>
                <a:spcPct val="50000"/>
              </a:spcBef>
              <a:buFont typeface="Arial" panose="020B0604020202020204" pitchFamily="34" charset="0"/>
              <a:buNone/>
              <a:defRPr/>
            </a:pPr>
            <a:r>
              <a:rPr lang="zh-CN" altLang="en-US" sz="2800" b="1" dirty="0" smtClean="0">
                <a:latin typeface="黑体" panose="02010609060101010101" pitchFamily="49" charset="-122"/>
                <a:ea typeface="黑体" panose="02010609060101010101" pitchFamily="49" charset="-122"/>
              </a:rPr>
              <a:t>    </a:t>
            </a:r>
            <a:r>
              <a:rPr lang="zh-CN" altLang="en-US" sz="2800" b="1" dirty="0" smtClean="0">
                <a:solidFill>
                  <a:schemeClr val="tx1">
                    <a:lumMod val="95000"/>
                    <a:lumOff val="5000"/>
                  </a:schemeClr>
                </a:solidFill>
                <a:latin typeface="黑体" panose="02010609060101010101" pitchFamily="49" charset="-122"/>
                <a:ea typeface="黑体" panose="02010609060101010101" pitchFamily="49" charset="-122"/>
              </a:rPr>
              <a:t>如注册网站有问题，转专业需要补课、退课，不及格重修等有关课程的事宜，请尽快到物理实验中心办公室办理。</a:t>
            </a:r>
          </a:p>
        </p:txBody>
      </p:sp>
      <p:sp>
        <p:nvSpPr>
          <p:cNvPr id="2" name="文本框 1"/>
          <p:cNvSpPr txBox="1"/>
          <p:nvPr/>
        </p:nvSpPr>
        <p:spPr>
          <a:xfrm>
            <a:off x="635000" y="3162077"/>
            <a:ext cx="7772400" cy="2144712"/>
          </a:xfrm>
          <a:prstGeom prst="rect">
            <a:avLst/>
          </a:prstGeom>
          <a:noFill/>
        </p:spPr>
        <p:txBody>
          <a:bodyPr>
            <a:spAutoFit/>
          </a:bodyPr>
          <a:lstStyle/>
          <a:p>
            <a:pPr defTabSz="912495">
              <a:lnSpc>
                <a:spcPts val="4000"/>
              </a:lnSpc>
              <a:defRPr/>
            </a:pPr>
            <a:r>
              <a:rPr lang="zh-CN" altLang="en-US" sz="2800" b="1" dirty="0">
                <a:solidFill>
                  <a:schemeClr val="tx1">
                    <a:lumMod val="95000"/>
                    <a:lumOff val="5000"/>
                  </a:schemeClr>
                </a:solidFill>
                <a:latin typeface="黑体" panose="02010609060101010101" pitchFamily="49" charset="-122"/>
                <a:ea typeface="黑体" panose="02010609060101010101" pitchFamily="49" charset="-122"/>
                <a:sym typeface="+mn-ea"/>
              </a:rPr>
              <a:t>实验中心办公室：</a:t>
            </a:r>
            <a:r>
              <a:rPr lang="zh-CN" altLang="zh-CN" sz="2800" b="1" dirty="0">
                <a:solidFill>
                  <a:schemeClr val="tx1">
                    <a:lumMod val="95000"/>
                    <a:lumOff val="5000"/>
                  </a:schemeClr>
                </a:solidFill>
                <a:latin typeface="黑体" panose="02010609060101010101" pitchFamily="49" charset="-122"/>
                <a:ea typeface="黑体" panose="02010609060101010101" pitchFamily="49" charset="-122"/>
                <a:sym typeface="+mn-ea"/>
              </a:rPr>
              <a:t>物理实验中心楼</a:t>
            </a:r>
            <a:r>
              <a:rPr lang="en-US" altLang="zh-CN" sz="2800" b="1" dirty="0">
                <a:solidFill>
                  <a:schemeClr val="tx1">
                    <a:lumMod val="95000"/>
                    <a:lumOff val="5000"/>
                  </a:schemeClr>
                </a:solidFill>
                <a:latin typeface="黑体" panose="02010609060101010101" pitchFamily="49" charset="-122"/>
                <a:ea typeface="黑体" panose="02010609060101010101" pitchFamily="49" charset="-122"/>
                <a:sym typeface="+mn-ea"/>
              </a:rPr>
              <a:t>212</a:t>
            </a:r>
            <a:r>
              <a:rPr lang="zh-CN" altLang="en-US" sz="2800" b="1" dirty="0">
                <a:solidFill>
                  <a:schemeClr val="tx1">
                    <a:lumMod val="95000"/>
                    <a:lumOff val="5000"/>
                  </a:schemeClr>
                </a:solidFill>
                <a:latin typeface="黑体" panose="02010609060101010101" pitchFamily="49" charset="-122"/>
                <a:ea typeface="黑体" panose="02010609060101010101" pitchFamily="49" charset="-122"/>
                <a:sym typeface="+mn-ea"/>
              </a:rPr>
              <a:t>房间</a:t>
            </a:r>
            <a:endParaRPr lang="en-US" altLang="zh-CN" sz="2800" b="1" dirty="0">
              <a:solidFill>
                <a:schemeClr val="tx1">
                  <a:lumMod val="95000"/>
                  <a:lumOff val="5000"/>
                </a:schemeClr>
              </a:solidFill>
              <a:latin typeface="黑体" panose="02010609060101010101" pitchFamily="49" charset="-122"/>
              <a:ea typeface="黑体" panose="02010609060101010101" pitchFamily="49" charset="-122"/>
              <a:sym typeface="+mn-ea"/>
            </a:endParaRPr>
          </a:p>
          <a:p>
            <a:pPr defTabSz="912495">
              <a:lnSpc>
                <a:spcPts val="4000"/>
              </a:lnSpc>
              <a:defRPr/>
            </a:pPr>
            <a:r>
              <a:rPr lang="zh-CN" altLang="en-US" sz="2800" b="1" dirty="0">
                <a:solidFill>
                  <a:srgbClr val="FFFF00"/>
                </a:solidFill>
                <a:latin typeface="黑体" panose="02010609060101010101" pitchFamily="49" charset="-122"/>
                <a:ea typeface="黑体" panose="02010609060101010101" pitchFamily="49" charset="-122"/>
                <a:sym typeface="+mn-ea"/>
              </a:rPr>
              <a:t>联系人：</a:t>
            </a:r>
            <a:r>
              <a:rPr lang="zh-CN" altLang="zh-CN" sz="2800" b="1" dirty="0">
                <a:solidFill>
                  <a:srgbClr val="FFFF00"/>
                </a:solidFill>
                <a:latin typeface="黑体" panose="02010609060101010101" pitchFamily="49" charset="-122"/>
                <a:ea typeface="黑体" panose="02010609060101010101" pitchFamily="49" charset="-122"/>
                <a:sym typeface="+mn-ea"/>
              </a:rPr>
              <a:t>窦老师</a:t>
            </a:r>
            <a:endParaRPr lang="en-US" altLang="zh-CN" sz="2800" b="1" dirty="0">
              <a:solidFill>
                <a:srgbClr val="FFFF00"/>
              </a:solidFill>
              <a:latin typeface="黑体" panose="02010609060101010101" pitchFamily="49" charset="-122"/>
              <a:ea typeface="黑体" panose="02010609060101010101" pitchFamily="49" charset="-122"/>
              <a:sym typeface="+mn-ea"/>
            </a:endParaRPr>
          </a:p>
          <a:p>
            <a:pPr defTabSz="912495">
              <a:lnSpc>
                <a:spcPts val="4000"/>
              </a:lnSpc>
              <a:defRPr/>
            </a:pPr>
            <a:r>
              <a:rPr lang="zh-CN" altLang="en-US" sz="2800" b="1" dirty="0">
                <a:solidFill>
                  <a:srgbClr val="FFFF00"/>
                </a:solidFill>
                <a:latin typeface="黑体" panose="02010609060101010101" pitchFamily="49" charset="-122"/>
                <a:ea typeface="黑体" panose="02010609060101010101" pitchFamily="49" charset="-122"/>
                <a:sym typeface="+mn-ea"/>
              </a:rPr>
              <a:t>电话：</a:t>
            </a:r>
            <a:r>
              <a:rPr lang="en-US" altLang="zh-CN" sz="2800" b="1" dirty="0" smtClean="0">
                <a:solidFill>
                  <a:srgbClr val="FFFF00"/>
                </a:solidFill>
                <a:latin typeface="黑体" panose="02010609060101010101" pitchFamily="49" charset="-122"/>
                <a:ea typeface="黑体" panose="02010609060101010101" pitchFamily="49" charset="-122"/>
                <a:sym typeface="+mn-ea"/>
              </a:rPr>
              <a:t>81383361</a:t>
            </a:r>
            <a:endParaRPr lang="en-US" altLang="zh-CN" sz="2800" b="1" dirty="0">
              <a:solidFill>
                <a:srgbClr val="FFFF00"/>
              </a:solidFill>
              <a:latin typeface="黑体" panose="02010609060101010101" pitchFamily="49" charset="-122"/>
              <a:ea typeface="黑体" panose="02010609060101010101" pitchFamily="49" charset="-122"/>
            </a:endParaRPr>
          </a:p>
          <a:p>
            <a:pPr defTabSz="912495">
              <a:lnSpc>
                <a:spcPts val="4000"/>
              </a:lnSpc>
              <a:defRPr/>
            </a:pPr>
            <a:r>
              <a:rPr lang="zh-CN" altLang="en-US" sz="2800" b="1" dirty="0">
                <a:solidFill>
                  <a:schemeClr val="tx1">
                    <a:lumMod val="95000"/>
                    <a:lumOff val="5000"/>
                  </a:schemeClr>
                </a:solidFill>
                <a:latin typeface="黑体" panose="02010609060101010101" pitchFamily="49" charset="-122"/>
                <a:ea typeface="黑体" panose="02010609060101010101" pitchFamily="49" charset="-122"/>
                <a:sym typeface="+mn-ea"/>
              </a:rPr>
              <a:t>邮箱：</a:t>
            </a:r>
            <a:r>
              <a:rPr lang="en-US" altLang="zh-CN" sz="2800" b="1" dirty="0">
                <a:solidFill>
                  <a:schemeClr val="tx1">
                    <a:lumMod val="95000"/>
                    <a:lumOff val="5000"/>
                  </a:schemeClr>
                </a:solidFill>
                <a:latin typeface="黑体" panose="02010609060101010101" pitchFamily="49" charset="-122"/>
                <a:ea typeface="黑体" panose="02010609060101010101" pitchFamily="49" charset="-122"/>
                <a:sym typeface="+mn-ea"/>
              </a:rPr>
              <a:t>doulingyu@bit.edu.cn</a:t>
            </a:r>
            <a:endParaRPr lang="zh-CN" altLang="en-US" sz="2800" noProof="1">
              <a:solidFill>
                <a:schemeClr val="tx1">
                  <a:lumMod val="95000"/>
                  <a:lumOff val="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74515961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liuwei\AppData\Local\Temp\mx3327A.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28625"/>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212425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liuwei\AppData\Local\Temp\mx3C0F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038" y="539750"/>
            <a:ext cx="9066212" cy="6078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141852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liuwei\AppData\Local\Temp\mx37CD2.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68263"/>
            <a:ext cx="9144000" cy="666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9814710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liuwei\AppData\Local\Temp\mx31BAF.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71625" y="-9525"/>
            <a:ext cx="6648450" cy="686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957420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 y="163513"/>
            <a:ext cx="4518025" cy="594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3011" name="Picture 2" descr="C:\Users\liuwei\AppData\Local\Temp\mx3C315.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18038" y="177800"/>
            <a:ext cx="4433887" cy="592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554811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endParaRPr lang="zh-CN" altLang="en-US" smtClean="0"/>
          </a:p>
        </p:txBody>
      </p:sp>
      <p:sp>
        <p:nvSpPr>
          <p:cNvPr id="88067"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36F79EF-2C28-4C30-BC61-AC2F908D694E}" type="datetime1">
              <a:rPr lang="zh-CN" altLang="en-US" sz="1400" smtClean="0"/>
              <a:pPr eaLnBrk="1" hangingPunct="1">
                <a:spcBef>
                  <a:spcPct val="0"/>
                </a:spcBef>
                <a:buFontTx/>
                <a:buNone/>
              </a:pPr>
              <a:t>2018/3/2</a:t>
            </a:fld>
            <a:endParaRPr lang="en-US" altLang="zh-CN" sz="1400" smtClean="0"/>
          </a:p>
        </p:txBody>
      </p:sp>
      <p:sp>
        <p:nvSpPr>
          <p:cNvPr id="88068"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459339A-8F2C-4108-B7A2-AE2F9E9F2FA4}" type="slidenum">
              <a:rPr lang="en-US" altLang="zh-CN" sz="1400" smtClean="0"/>
              <a:pPr eaLnBrk="1" hangingPunct="1">
                <a:spcBef>
                  <a:spcPct val="0"/>
                </a:spcBef>
                <a:buFontTx/>
                <a:buNone/>
              </a:pPr>
              <a:t>105</a:t>
            </a:fld>
            <a:endParaRPr lang="en-US" altLang="zh-CN" sz="1400" smtClean="0"/>
          </a:p>
        </p:txBody>
      </p:sp>
      <p:pic>
        <p:nvPicPr>
          <p:cNvPr id="8806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0"/>
            <a:ext cx="9223375" cy="68246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085D85C-5CFB-4CC0-A4E8-7A48F8DA7B7B}" type="datetime1">
              <a:rPr lang="zh-CN" altLang="en-US" sz="1400" smtClean="0"/>
              <a:pPr eaLnBrk="1" hangingPunct="1">
                <a:spcBef>
                  <a:spcPct val="0"/>
                </a:spcBef>
                <a:buFontTx/>
                <a:buNone/>
              </a:pPr>
              <a:t>2018/3/2</a:t>
            </a:fld>
            <a:endParaRPr lang="en-US" altLang="zh-CN" sz="1400" smtClean="0"/>
          </a:p>
        </p:txBody>
      </p:sp>
      <p:sp>
        <p:nvSpPr>
          <p:cNvPr id="8909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E83D59C-9AD4-49BA-825A-04E6B8D0C24F}" type="slidenum">
              <a:rPr lang="en-US" altLang="zh-CN" sz="1400" smtClean="0"/>
              <a:pPr eaLnBrk="1" hangingPunct="1">
                <a:spcBef>
                  <a:spcPct val="0"/>
                </a:spcBef>
                <a:buFontTx/>
                <a:buNone/>
              </a:pPr>
              <a:t>106</a:t>
            </a:fld>
            <a:endParaRPr lang="en-US" altLang="zh-CN" sz="1400" smtClean="0"/>
          </a:p>
        </p:txBody>
      </p:sp>
      <p:sp>
        <p:nvSpPr>
          <p:cNvPr id="105474" name="Rectangle 2"/>
          <p:cNvSpPr>
            <a:spLocks noGrp="1" noChangeArrowheads="1"/>
          </p:cNvSpPr>
          <p:nvPr>
            <p:ph type="title"/>
          </p:nvPr>
        </p:nvSpPr>
        <p:spPr>
          <a:xfrm>
            <a:off x="457200" y="304800"/>
            <a:ext cx="8001000" cy="823913"/>
          </a:xfrm>
        </p:spPr>
        <p:txBody>
          <a:bodyPr/>
          <a:lstStyle/>
          <a:p>
            <a:pPr algn="l" eaLnBrk="1" hangingPunct="1"/>
            <a:r>
              <a:rPr lang="en-US" altLang="zh-CN" b="1" smtClean="0">
                <a:solidFill>
                  <a:schemeClr val="folHlink"/>
                </a:solidFill>
                <a:latin typeface="黑体" pitchFamily="49" charset="-122"/>
                <a:ea typeface="黑体" pitchFamily="49" charset="-122"/>
              </a:rPr>
              <a:t>3 </a:t>
            </a:r>
            <a:r>
              <a:rPr lang="zh-CN" altLang="en-US" b="1" smtClean="0">
                <a:solidFill>
                  <a:schemeClr val="folHlink"/>
                </a:solidFill>
                <a:latin typeface="黑体" pitchFamily="49" charset="-122"/>
                <a:ea typeface="黑体" pitchFamily="49" charset="-122"/>
              </a:rPr>
              <a:t>逐差法</a:t>
            </a:r>
          </a:p>
        </p:txBody>
      </p:sp>
      <p:sp>
        <p:nvSpPr>
          <p:cNvPr id="105475" name="Rectangle 3"/>
          <p:cNvSpPr>
            <a:spLocks noGrp="1" noChangeArrowheads="1"/>
          </p:cNvSpPr>
          <p:nvPr>
            <p:ph type="body" idx="1"/>
          </p:nvPr>
        </p:nvSpPr>
        <p:spPr>
          <a:xfrm>
            <a:off x="457200" y="1287463"/>
            <a:ext cx="8291513" cy="3654425"/>
          </a:xfrm>
        </p:spPr>
        <p:txBody>
          <a:bodyPr/>
          <a:lstStyle/>
          <a:p>
            <a:pPr eaLnBrk="1" hangingPunct="1">
              <a:lnSpc>
                <a:spcPct val="130000"/>
              </a:lnSpc>
              <a:spcBef>
                <a:spcPct val="0"/>
              </a:spcBef>
              <a:buFontTx/>
              <a:buNone/>
            </a:pPr>
            <a:r>
              <a:rPr lang="zh-CN" altLang="en-US" sz="2800" b="1" smtClean="0"/>
              <a:t>逐差法：把全部测量数据分为前后两组，并将这两组的对应项进行逐差，然后再求平均。</a:t>
            </a:r>
          </a:p>
          <a:p>
            <a:pPr eaLnBrk="1" hangingPunct="1">
              <a:lnSpc>
                <a:spcPct val="130000"/>
              </a:lnSpc>
              <a:spcBef>
                <a:spcPct val="0"/>
              </a:spcBef>
              <a:buFontTx/>
              <a:buNone/>
            </a:pPr>
            <a:r>
              <a:rPr lang="zh-CN" altLang="en-US" sz="2800" b="1" smtClean="0"/>
              <a:t>应用逐差法的条件：</a:t>
            </a:r>
          </a:p>
          <a:p>
            <a:pPr eaLnBrk="1" hangingPunct="1">
              <a:lnSpc>
                <a:spcPct val="130000"/>
              </a:lnSpc>
              <a:spcBef>
                <a:spcPct val="0"/>
              </a:spcBef>
              <a:buFontTx/>
              <a:buNone/>
            </a:pPr>
            <a:r>
              <a:rPr lang="zh-CN" altLang="en-US" sz="2800" b="1" smtClean="0"/>
              <a:t>    因变量与自变量之间成线性关系；</a:t>
            </a:r>
          </a:p>
          <a:p>
            <a:pPr eaLnBrk="1" hangingPunct="1">
              <a:lnSpc>
                <a:spcPct val="130000"/>
              </a:lnSpc>
              <a:spcBef>
                <a:spcPct val="0"/>
              </a:spcBef>
              <a:buFontTx/>
              <a:buNone/>
            </a:pPr>
            <a:r>
              <a:rPr lang="zh-CN" altLang="en-US" sz="2800" b="1" smtClean="0"/>
              <a:t>    自变量按等间隔变化；</a:t>
            </a:r>
          </a:p>
          <a:p>
            <a:pPr eaLnBrk="1" hangingPunct="1">
              <a:lnSpc>
                <a:spcPct val="130000"/>
              </a:lnSpc>
              <a:spcBef>
                <a:spcPct val="0"/>
              </a:spcBef>
              <a:buFontTx/>
              <a:buNone/>
            </a:pPr>
            <a:r>
              <a:rPr lang="zh-CN" altLang="en-US" sz="2800" b="1" smtClean="0"/>
              <a:t>    自变量的误差远小于因变量的误差。</a:t>
            </a:r>
          </a:p>
        </p:txBody>
      </p:sp>
      <p:sp>
        <p:nvSpPr>
          <p:cNvPr id="105476" name="Rectangle 4"/>
          <p:cNvSpPr>
            <a:spLocks noChangeArrowheads="1"/>
          </p:cNvSpPr>
          <p:nvPr/>
        </p:nvSpPr>
        <p:spPr bwMode="auto">
          <a:xfrm>
            <a:off x="685800" y="5084763"/>
            <a:ext cx="8458200" cy="82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t>逐差法的优点：能够充分利用全部测量数据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anim calcmode="lin" valueType="num">
                                      <p:cBhvr additive="base">
                                        <p:cTn id="7" dur="500" fill="hold"/>
                                        <p:tgtEl>
                                          <p:spTgt spid="105474"/>
                                        </p:tgtEl>
                                        <p:attrNameLst>
                                          <p:attrName>ppt_x</p:attrName>
                                        </p:attrNameLst>
                                      </p:cBhvr>
                                      <p:tavLst>
                                        <p:tav tm="0">
                                          <p:val>
                                            <p:strVal val="0-#ppt_w/2"/>
                                          </p:val>
                                        </p:tav>
                                        <p:tav tm="100000">
                                          <p:val>
                                            <p:strVal val="#ppt_x"/>
                                          </p:val>
                                        </p:tav>
                                      </p:tavLst>
                                    </p:anim>
                                    <p:anim calcmode="lin" valueType="num">
                                      <p:cBhvr additive="base">
                                        <p:cTn id="8" dur="500" fill="hold"/>
                                        <p:tgtEl>
                                          <p:spTgt spid="1054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5"/>
                                        </p:tgtEl>
                                        <p:attrNameLst>
                                          <p:attrName>style.visibility</p:attrName>
                                        </p:attrNameLst>
                                      </p:cBhvr>
                                      <p:to>
                                        <p:strVal val="visible"/>
                                      </p:to>
                                    </p:set>
                                    <p:anim calcmode="lin" valueType="num">
                                      <p:cBhvr additive="base">
                                        <p:cTn id="13" dur="500" fill="hold"/>
                                        <p:tgtEl>
                                          <p:spTgt spid="105475"/>
                                        </p:tgtEl>
                                        <p:attrNameLst>
                                          <p:attrName>ppt_x</p:attrName>
                                        </p:attrNameLst>
                                      </p:cBhvr>
                                      <p:tavLst>
                                        <p:tav tm="0">
                                          <p:val>
                                            <p:strVal val="0-#ppt_w/2"/>
                                          </p:val>
                                        </p:tav>
                                        <p:tav tm="100000">
                                          <p:val>
                                            <p:strVal val="#ppt_x"/>
                                          </p:val>
                                        </p:tav>
                                      </p:tavLst>
                                    </p:anim>
                                    <p:anim calcmode="lin" valueType="num">
                                      <p:cBhvr additive="base">
                                        <p:cTn id="14" dur="500" fill="hold"/>
                                        <p:tgtEl>
                                          <p:spTgt spid="10547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6"/>
                                        </p:tgtEl>
                                        <p:attrNameLst>
                                          <p:attrName>style.visibility</p:attrName>
                                        </p:attrNameLst>
                                      </p:cBhvr>
                                      <p:to>
                                        <p:strVal val="visible"/>
                                      </p:to>
                                    </p:set>
                                    <p:anim calcmode="lin" valueType="num">
                                      <p:cBhvr additive="base">
                                        <p:cTn id="19" dur="500" fill="hold"/>
                                        <p:tgtEl>
                                          <p:spTgt spid="105476"/>
                                        </p:tgtEl>
                                        <p:attrNameLst>
                                          <p:attrName>ppt_x</p:attrName>
                                        </p:attrNameLst>
                                      </p:cBhvr>
                                      <p:tavLst>
                                        <p:tav tm="0">
                                          <p:val>
                                            <p:strVal val="0-#ppt_w/2"/>
                                          </p:val>
                                        </p:tav>
                                        <p:tav tm="100000">
                                          <p:val>
                                            <p:strVal val="#ppt_x"/>
                                          </p:val>
                                        </p:tav>
                                      </p:tavLst>
                                    </p:anim>
                                    <p:anim calcmode="lin" valueType="num">
                                      <p:cBhvr additive="base">
                                        <p:cTn id="20" dur="500" fill="hold"/>
                                        <p:tgtEl>
                                          <p:spTgt spid="105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P spid="105475" grpId="0" autoUpdateAnimBg="0"/>
      <p:bldP spid="105476"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094B9B0-13C5-485E-A314-A71029C35AA1}" type="datetime1">
              <a:rPr lang="zh-CN" altLang="en-US" sz="1400" smtClean="0"/>
              <a:pPr eaLnBrk="1" hangingPunct="1">
                <a:spcBef>
                  <a:spcPct val="0"/>
                </a:spcBef>
                <a:buFontTx/>
                <a:buNone/>
              </a:pPr>
              <a:t>2018/3/2</a:t>
            </a:fld>
            <a:endParaRPr lang="en-US" altLang="zh-CN" sz="1400" smtClean="0"/>
          </a:p>
        </p:txBody>
      </p:sp>
      <p:sp>
        <p:nvSpPr>
          <p:cNvPr id="9011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33FBF6B-EF62-46B3-A81F-422696B84B87}" type="slidenum">
              <a:rPr lang="en-US" altLang="zh-CN" sz="1400" smtClean="0"/>
              <a:pPr eaLnBrk="1" hangingPunct="1">
                <a:spcBef>
                  <a:spcPct val="0"/>
                </a:spcBef>
                <a:buFontTx/>
                <a:buNone/>
              </a:pPr>
              <a:t>107</a:t>
            </a:fld>
            <a:endParaRPr lang="en-US" altLang="zh-CN" sz="1400" smtClean="0"/>
          </a:p>
        </p:txBody>
      </p:sp>
      <p:sp>
        <p:nvSpPr>
          <p:cNvPr id="253954" name="Rectangle 2"/>
          <p:cNvSpPr>
            <a:spLocks noGrp="1" noChangeArrowheads="1"/>
          </p:cNvSpPr>
          <p:nvPr>
            <p:ph type="title"/>
          </p:nvPr>
        </p:nvSpPr>
        <p:spPr>
          <a:xfrm>
            <a:off x="395288" y="2205038"/>
            <a:ext cx="8497887" cy="1368425"/>
          </a:xfrm>
        </p:spPr>
        <p:txBody>
          <a:bodyPr/>
          <a:lstStyle/>
          <a:p>
            <a:pPr algn="l" eaLnBrk="1" hangingPunct="1">
              <a:lnSpc>
                <a:spcPct val="120000"/>
              </a:lnSpc>
            </a:pPr>
            <a:r>
              <a:rPr lang="zh-CN" altLang="en-US" sz="3200" b="1" smtClean="0">
                <a:solidFill>
                  <a:schemeClr val="tx1"/>
                </a:solidFill>
                <a:latin typeface="宋体" pitchFamily="2" charset="-122"/>
              </a:rPr>
              <a:t>用逐差法（多项逐差）</a:t>
            </a:r>
            <a:br>
              <a:rPr lang="zh-CN" altLang="en-US" sz="3200" b="1" smtClean="0">
                <a:solidFill>
                  <a:schemeClr val="tx1"/>
                </a:solidFill>
                <a:latin typeface="宋体" pitchFamily="2" charset="-122"/>
              </a:rPr>
            </a:br>
            <a:r>
              <a:rPr lang="zh-CN" altLang="en-US" sz="3200" b="1" smtClean="0">
                <a:solidFill>
                  <a:schemeClr val="tx1"/>
                </a:solidFill>
                <a:latin typeface="宋体" pitchFamily="2" charset="-122"/>
              </a:rPr>
              <a:t>计算</a:t>
            </a:r>
            <a:r>
              <a:rPr lang="zh-CN" altLang="en-US" sz="3200" b="1" smtClean="0">
                <a:solidFill>
                  <a:schemeClr val="tx1"/>
                </a:solidFill>
              </a:rPr>
              <a:t>“</a:t>
            </a:r>
            <a:r>
              <a:rPr lang="en-US" altLang="zh-CN" sz="3200" b="1" smtClean="0">
                <a:solidFill>
                  <a:schemeClr val="tx1"/>
                </a:solidFill>
                <a:latin typeface="宋体" pitchFamily="2" charset="-122"/>
              </a:rPr>
              <a:t>P</a:t>
            </a:r>
            <a:r>
              <a:rPr lang="en-US" altLang="zh-CN" sz="3200" b="1" smtClean="0">
                <a:solidFill>
                  <a:schemeClr val="tx1"/>
                </a:solidFill>
              </a:rPr>
              <a:t>”</a:t>
            </a:r>
            <a:r>
              <a:rPr lang="zh-CN" altLang="en-US" sz="3200" b="1" smtClean="0">
                <a:solidFill>
                  <a:schemeClr val="tx1"/>
                </a:solidFill>
                <a:latin typeface="宋体" pitchFamily="2" charset="-122"/>
              </a:rPr>
              <a:t>变化</a:t>
            </a:r>
            <a:r>
              <a:rPr lang="en-US" altLang="zh-CN" sz="3200" b="1" smtClean="0">
                <a:solidFill>
                  <a:schemeClr val="tx1"/>
                </a:solidFill>
                <a:latin typeface="宋体" pitchFamily="2" charset="-122"/>
              </a:rPr>
              <a:t>1kg </a:t>
            </a:r>
            <a:r>
              <a:rPr lang="en-US" altLang="zh-CN" sz="3200" b="1" smtClean="0">
                <a:solidFill>
                  <a:schemeClr val="tx1"/>
                </a:solidFill>
              </a:rPr>
              <a:t>“</a:t>
            </a:r>
            <a:r>
              <a:rPr lang="en-US" altLang="zh-CN" sz="3200" b="1" smtClean="0">
                <a:solidFill>
                  <a:schemeClr val="tx1"/>
                </a:solidFill>
                <a:latin typeface="宋体" pitchFamily="2" charset="-122"/>
              </a:rPr>
              <a:t>L</a:t>
            </a:r>
            <a:r>
              <a:rPr lang="en-US" altLang="zh-CN" sz="3200" b="1" smtClean="0">
                <a:solidFill>
                  <a:schemeClr val="tx1"/>
                </a:solidFill>
              </a:rPr>
              <a:t>”</a:t>
            </a:r>
            <a:r>
              <a:rPr lang="zh-CN" altLang="en-US" sz="3200" b="1" smtClean="0">
                <a:solidFill>
                  <a:schemeClr val="tx1"/>
                </a:solidFill>
                <a:latin typeface="宋体" pitchFamily="2" charset="-122"/>
              </a:rPr>
              <a:t>的变化量：</a:t>
            </a:r>
          </a:p>
        </p:txBody>
      </p:sp>
      <p:graphicFrame>
        <p:nvGraphicFramePr>
          <p:cNvPr id="253957" name="Object 5"/>
          <p:cNvGraphicFramePr>
            <a:graphicFrameLocks noGrp="1" noChangeAspect="1"/>
          </p:cNvGraphicFramePr>
          <p:nvPr>
            <p:ph sz="half" idx="1"/>
          </p:nvPr>
        </p:nvGraphicFramePr>
        <p:xfrm>
          <a:off x="58738" y="3860800"/>
          <a:ext cx="9085262" cy="1381125"/>
        </p:xfrm>
        <a:graphic>
          <a:graphicData uri="http://schemas.openxmlformats.org/presentationml/2006/ole">
            <p:oleObj spid="_x0000_s90252" name="公式" r:id="rId3" imgW="4905000" imgH="646920" progId="">
              <p:embed/>
            </p:oleObj>
          </a:graphicData>
        </a:graphic>
      </p:graphicFrame>
      <p:graphicFrame>
        <p:nvGraphicFramePr>
          <p:cNvPr id="253958" name="Object 6"/>
          <p:cNvGraphicFramePr>
            <a:graphicFrameLocks noChangeAspect="1"/>
          </p:cNvGraphicFramePr>
          <p:nvPr/>
        </p:nvGraphicFramePr>
        <p:xfrm>
          <a:off x="611188" y="4941888"/>
          <a:ext cx="3779837" cy="1371600"/>
        </p:xfrm>
        <a:graphic>
          <a:graphicData uri="http://schemas.openxmlformats.org/presentationml/2006/ole">
            <p:oleObj spid="_x0000_s90253" name="公式" r:id="rId4" imgW="1613880" imgH="494640" progId="">
              <p:embed/>
            </p:oleObj>
          </a:graphicData>
        </a:graphic>
      </p:graphicFrame>
      <p:sp>
        <p:nvSpPr>
          <p:cNvPr id="253961" name="Rectangle 9"/>
          <p:cNvSpPr>
            <a:spLocks noChangeArrowheads="1"/>
          </p:cNvSpPr>
          <p:nvPr/>
        </p:nvSpPr>
        <p:spPr bwMode="auto">
          <a:xfrm>
            <a:off x="373063" y="188913"/>
            <a:ext cx="8520112" cy="201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buFontTx/>
              <a:buNone/>
            </a:pPr>
            <a:r>
              <a:rPr lang="zh-CN" altLang="en-US" b="1"/>
              <a:t>例：弹性模量的测量实验</a:t>
            </a:r>
          </a:p>
          <a:p>
            <a:pPr eaLnBrk="1" hangingPunct="1">
              <a:buFontTx/>
              <a:buNone/>
            </a:pPr>
            <a:r>
              <a:rPr lang="en-US" altLang="zh-CN" b="1">
                <a:latin typeface="宋体" pitchFamily="2" charset="-122"/>
              </a:rPr>
              <a:t>P(kg)   0  1  2  3  4  5  6  7  8  9</a:t>
            </a:r>
          </a:p>
          <a:p>
            <a:pPr eaLnBrk="1" hangingPunct="1">
              <a:buFontTx/>
              <a:buNone/>
            </a:pPr>
            <a:r>
              <a:rPr lang="en-US" altLang="zh-CN" b="1"/>
              <a:t>L(mm</a:t>
            </a:r>
            <a:r>
              <a:rPr lang="zh-CN" altLang="en-US" b="1"/>
              <a:t>） </a:t>
            </a:r>
            <a:r>
              <a:rPr lang="en-US" altLang="zh-CN" b="1"/>
              <a:t>L</a:t>
            </a:r>
            <a:r>
              <a:rPr lang="en-US" altLang="zh-CN" b="1" baseline="-30000"/>
              <a:t>0    </a:t>
            </a:r>
            <a:r>
              <a:rPr lang="en-US" altLang="zh-CN" b="1"/>
              <a:t>L</a:t>
            </a:r>
            <a:r>
              <a:rPr lang="en-US" altLang="zh-CN" b="1" baseline="-30000"/>
              <a:t>1   </a:t>
            </a:r>
            <a:r>
              <a:rPr lang="en-US" altLang="zh-CN" b="1"/>
              <a:t>L</a:t>
            </a:r>
            <a:r>
              <a:rPr lang="en-US" altLang="zh-CN" b="1" baseline="-30000"/>
              <a:t>2   </a:t>
            </a:r>
            <a:r>
              <a:rPr lang="en-US" altLang="zh-CN" b="1"/>
              <a:t>L</a:t>
            </a:r>
            <a:r>
              <a:rPr lang="en-US" altLang="zh-CN" b="1" baseline="-30000"/>
              <a:t>3   </a:t>
            </a:r>
            <a:r>
              <a:rPr lang="en-US" altLang="zh-CN" b="1"/>
              <a:t>L</a:t>
            </a:r>
            <a:r>
              <a:rPr lang="en-US" altLang="zh-CN" b="1" baseline="-30000"/>
              <a:t>4   </a:t>
            </a:r>
            <a:r>
              <a:rPr lang="en-US" altLang="zh-CN" b="1"/>
              <a:t>L</a:t>
            </a:r>
            <a:r>
              <a:rPr lang="en-US" altLang="zh-CN" b="1" baseline="-30000"/>
              <a:t>5   </a:t>
            </a:r>
            <a:r>
              <a:rPr lang="en-US" altLang="zh-CN" b="1"/>
              <a:t>L</a:t>
            </a:r>
            <a:r>
              <a:rPr lang="en-US" altLang="zh-CN" b="1" baseline="-30000"/>
              <a:t>6   </a:t>
            </a:r>
            <a:r>
              <a:rPr lang="en-US" altLang="zh-CN" b="1"/>
              <a:t>L</a:t>
            </a:r>
            <a:r>
              <a:rPr lang="en-US" altLang="zh-CN" b="1" baseline="-30000"/>
              <a:t>7   </a:t>
            </a:r>
            <a:r>
              <a:rPr lang="en-US" altLang="zh-CN" b="1"/>
              <a:t>L</a:t>
            </a:r>
            <a:r>
              <a:rPr lang="en-US" altLang="zh-CN" b="1" baseline="-30000"/>
              <a:t>8   </a:t>
            </a:r>
            <a:r>
              <a:rPr lang="en-US" altLang="zh-CN" b="1"/>
              <a:t>L</a:t>
            </a:r>
            <a:r>
              <a:rPr lang="en-US" altLang="zh-CN" b="1" baseline="-30000"/>
              <a:t>9</a:t>
            </a:r>
            <a:endParaRPr lang="en-US" altLang="zh-CN" b="1">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3961">
                                            <p:txEl>
                                              <p:pRg st="0" end="0"/>
                                            </p:txEl>
                                          </p:spTgt>
                                        </p:tgtEl>
                                        <p:attrNameLst>
                                          <p:attrName>style.visibility</p:attrName>
                                        </p:attrNameLst>
                                      </p:cBhvr>
                                      <p:to>
                                        <p:strVal val="visible"/>
                                      </p:to>
                                    </p:set>
                                    <p:anim calcmode="lin" valueType="num">
                                      <p:cBhvr additive="base">
                                        <p:cTn id="7" dur="500" fill="hold"/>
                                        <p:tgtEl>
                                          <p:spTgt spid="2539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396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3961">
                                            <p:txEl>
                                              <p:pRg st="1" end="1"/>
                                            </p:txEl>
                                          </p:spTgt>
                                        </p:tgtEl>
                                        <p:attrNameLst>
                                          <p:attrName>style.visibility</p:attrName>
                                        </p:attrNameLst>
                                      </p:cBhvr>
                                      <p:to>
                                        <p:strVal val="visible"/>
                                      </p:to>
                                    </p:set>
                                    <p:anim calcmode="lin" valueType="num">
                                      <p:cBhvr additive="base">
                                        <p:cTn id="11" dur="500" fill="hold"/>
                                        <p:tgtEl>
                                          <p:spTgt spid="25396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5396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3961">
                                            <p:txEl>
                                              <p:pRg st="2" end="2"/>
                                            </p:txEl>
                                          </p:spTgt>
                                        </p:tgtEl>
                                        <p:attrNameLst>
                                          <p:attrName>style.visibility</p:attrName>
                                        </p:attrNameLst>
                                      </p:cBhvr>
                                      <p:to>
                                        <p:strVal val="visible"/>
                                      </p:to>
                                    </p:set>
                                    <p:anim calcmode="lin" valueType="num">
                                      <p:cBhvr additive="base">
                                        <p:cTn id="15" dur="500" fill="hold"/>
                                        <p:tgtEl>
                                          <p:spTgt spid="25396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539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53954"/>
                                        </p:tgtEl>
                                        <p:attrNameLst>
                                          <p:attrName>style.visibility</p:attrName>
                                        </p:attrNameLst>
                                      </p:cBhvr>
                                      <p:to>
                                        <p:strVal val="visible"/>
                                      </p:to>
                                    </p:set>
                                    <p:animEffect transition="in" filter="box(in)">
                                      <p:cBhvr>
                                        <p:cTn id="21" dur="500"/>
                                        <p:tgtEl>
                                          <p:spTgt spid="2539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253958"/>
                                        </p:tgtEl>
                                        <p:attrNameLst>
                                          <p:attrName>style.visibility</p:attrName>
                                        </p:attrNameLst>
                                      </p:cBhvr>
                                      <p:to>
                                        <p:strVal val="visible"/>
                                      </p:to>
                                    </p:set>
                                    <p:animEffect transition="in" filter="box(in)">
                                      <p:cBhvr>
                                        <p:cTn id="26" dur="500"/>
                                        <p:tgtEl>
                                          <p:spTgt spid="253958"/>
                                        </p:tgtEl>
                                      </p:cBhvr>
                                    </p:animEffect>
                                  </p:childTnLst>
                                </p:cTn>
                              </p:par>
                              <p:par>
                                <p:cTn id="27" presetID="4" presetClass="entr" presetSubtype="16" fill="hold" nodeType="withEffect">
                                  <p:stCondLst>
                                    <p:cond delay="0"/>
                                  </p:stCondLst>
                                  <p:childTnLst>
                                    <p:set>
                                      <p:cBhvr>
                                        <p:cTn id="28" dur="1" fill="hold">
                                          <p:stCondLst>
                                            <p:cond delay="0"/>
                                          </p:stCondLst>
                                        </p:cTn>
                                        <p:tgtEl>
                                          <p:spTgt spid="253957"/>
                                        </p:tgtEl>
                                        <p:attrNameLst>
                                          <p:attrName>style.visibility</p:attrName>
                                        </p:attrNameLst>
                                      </p:cBhvr>
                                      <p:to>
                                        <p:strVal val="visible"/>
                                      </p:to>
                                    </p:set>
                                    <p:animEffect transition="in" filter="box(in)">
                                      <p:cBhvr>
                                        <p:cTn id="29" dur="500"/>
                                        <p:tgtEl>
                                          <p:spTgt spid="253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4" grpId="0"/>
      <p:bldP spid="253961"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A362E60-AF26-44CC-9410-0199B156E573}" type="datetime1">
              <a:rPr lang="zh-CN" altLang="en-US" sz="1400" smtClean="0"/>
              <a:pPr eaLnBrk="1" hangingPunct="1">
                <a:spcBef>
                  <a:spcPct val="0"/>
                </a:spcBef>
                <a:buFontTx/>
                <a:buNone/>
              </a:pPr>
              <a:t>2018/3/2</a:t>
            </a:fld>
            <a:endParaRPr lang="en-US" altLang="zh-CN" sz="1400" smtClean="0"/>
          </a:p>
        </p:txBody>
      </p:sp>
      <p:sp>
        <p:nvSpPr>
          <p:cNvPr id="9113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96B4C2F9-17F9-4A22-A658-AE7BA71E4C60}" type="slidenum">
              <a:rPr lang="en-US" altLang="zh-CN" sz="1400" smtClean="0"/>
              <a:pPr eaLnBrk="1" hangingPunct="1">
                <a:spcBef>
                  <a:spcPct val="0"/>
                </a:spcBef>
                <a:buFontTx/>
                <a:buNone/>
              </a:pPr>
              <a:t>108</a:t>
            </a:fld>
            <a:endParaRPr lang="en-US" altLang="zh-CN" sz="1400" smtClean="0"/>
          </a:p>
        </p:txBody>
      </p:sp>
      <p:sp>
        <p:nvSpPr>
          <p:cNvPr id="91140" name="Rectangle 2"/>
          <p:cNvSpPr>
            <a:spLocks noGrp="1" noChangeArrowheads="1"/>
          </p:cNvSpPr>
          <p:nvPr>
            <p:ph type="title"/>
          </p:nvPr>
        </p:nvSpPr>
        <p:spPr/>
        <p:txBody>
          <a:bodyPr/>
          <a:lstStyle/>
          <a:p>
            <a:pPr algn="l" eaLnBrk="1" hangingPunct="1"/>
            <a:r>
              <a:rPr lang="zh-CN" altLang="en-US" b="1" smtClean="0">
                <a:solidFill>
                  <a:schemeClr val="tx1"/>
                </a:solidFill>
              </a:rPr>
              <a:t>用逐项逐差计算：</a:t>
            </a:r>
          </a:p>
        </p:txBody>
      </p:sp>
      <p:graphicFrame>
        <p:nvGraphicFramePr>
          <p:cNvPr id="91141" name="Object 4"/>
          <p:cNvGraphicFramePr>
            <a:graphicFrameLocks noGrp="1" noChangeAspect="1"/>
          </p:cNvGraphicFramePr>
          <p:nvPr>
            <p:ph idx="1"/>
          </p:nvPr>
        </p:nvGraphicFramePr>
        <p:xfrm>
          <a:off x="338138" y="2273300"/>
          <a:ext cx="8772525" cy="1092200"/>
        </p:xfrm>
        <a:graphic>
          <a:graphicData uri="http://schemas.openxmlformats.org/presentationml/2006/ole">
            <p:oleObj spid="_x0000_s91275" name="公式" r:id="rId3" imgW="4104360" imgH="406080" progId="">
              <p:embed/>
            </p:oleObj>
          </a:graphicData>
        </a:graphic>
      </p:graphicFrame>
      <p:graphicFrame>
        <p:nvGraphicFramePr>
          <p:cNvPr id="91142" name="Object 5"/>
          <p:cNvGraphicFramePr>
            <a:graphicFrameLocks noChangeAspect="1"/>
          </p:cNvGraphicFramePr>
          <p:nvPr/>
        </p:nvGraphicFramePr>
        <p:xfrm>
          <a:off x="1179513" y="3906838"/>
          <a:ext cx="2592387" cy="1328737"/>
        </p:xfrm>
        <a:graphic>
          <a:graphicData uri="http://schemas.openxmlformats.org/presentationml/2006/ole">
            <p:oleObj spid="_x0000_s91276" name="公式" r:id="rId4" imgW="698760" imgH="406080" progId="">
              <p:embed/>
            </p:oleObj>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9918C9A-F962-4593-A5A3-3A234B3DBEF6}" type="datetime1">
              <a:rPr lang="zh-CN" altLang="en-US" sz="1400" smtClean="0"/>
              <a:pPr eaLnBrk="1" hangingPunct="1">
                <a:spcBef>
                  <a:spcPct val="0"/>
                </a:spcBef>
                <a:buFontTx/>
                <a:buNone/>
              </a:pPr>
              <a:t>2018/3/2</a:t>
            </a:fld>
            <a:endParaRPr lang="en-US" altLang="zh-CN" sz="1400" smtClean="0"/>
          </a:p>
        </p:txBody>
      </p:sp>
      <p:sp>
        <p:nvSpPr>
          <p:cNvPr id="9216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CA0D1FA-308A-4017-A7EE-D74F2B84AFA4}" type="slidenum">
              <a:rPr lang="en-US" altLang="zh-CN" sz="1400" smtClean="0"/>
              <a:pPr eaLnBrk="1" hangingPunct="1">
                <a:spcBef>
                  <a:spcPct val="0"/>
                </a:spcBef>
                <a:buFontTx/>
                <a:buNone/>
              </a:pPr>
              <a:t>109</a:t>
            </a:fld>
            <a:endParaRPr lang="en-US" altLang="zh-CN" sz="1400" smtClean="0"/>
          </a:p>
        </p:txBody>
      </p:sp>
      <p:sp>
        <p:nvSpPr>
          <p:cNvPr id="106498" name="Rectangle 2"/>
          <p:cNvSpPr>
            <a:spLocks noGrp="1" noChangeArrowheads="1"/>
          </p:cNvSpPr>
          <p:nvPr>
            <p:ph type="title"/>
          </p:nvPr>
        </p:nvSpPr>
        <p:spPr>
          <a:xfrm>
            <a:off x="304800" y="457200"/>
            <a:ext cx="8610600" cy="762000"/>
          </a:xfrm>
          <a:extLst>
            <a:ext uri="{909E8E84-426E-40DD-AFC4-6F175D3DCCD1}">
              <a14:hiddenFill xmlns:a14="http://schemas.microsoft.com/office/drawing/2010/main" xmlns="">
                <a:solidFill>
                  <a:schemeClr val="folHlink"/>
                </a:solidFill>
              </a14:hiddenFill>
            </a:ext>
          </a:extLst>
        </p:spPr>
        <p:txBody>
          <a:bodyPr/>
          <a:lstStyle/>
          <a:p>
            <a:pPr algn="l" eaLnBrk="1" hangingPunct="1"/>
            <a:r>
              <a:rPr lang="en-US" altLang="zh-CN" b="1" smtClean="0">
                <a:solidFill>
                  <a:schemeClr val="folHlink"/>
                </a:solidFill>
                <a:latin typeface="宋体" pitchFamily="2" charset="-122"/>
              </a:rPr>
              <a:t>4 </a:t>
            </a:r>
            <a:r>
              <a:rPr lang="zh-CN" altLang="en-US" b="1" smtClean="0">
                <a:solidFill>
                  <a:schemeClr val="folHlink"/>
                </a:solidFill>
                <a:latin typeface="宋体" pitchFamily="2" charset="-122"/>
              </a:rPr>
              <a:t>最小二乘法原理与一元线性回归</a:t>
            </a:r>
          </a:p>
        </p:txBody>
      </p:sp>
      <p:sp>
        <p:nvSpPr>
          <p:cNvPr id="106499" name="Rectangle 3"/>
          <p:cNvSpPr>
            <a:spLocks noGrp="1" noChangeArrowheads="1"/>
          </p:cNvSpPr>
          <p:nvPr>
            <p:ph type="body" idx="1"/>
          </p:nvPr>
        </p:nvSpPr>
        <p:spPr>
          <a:xfrm>
            <a:off x="250825" y="1341438"/>
            <a:ext cx="8591550" cy="2638425"/>
          </a:xfrm>
          <a:extLst>
            <a:ext uri="{909E8E84-426E-40DD-AFC4-6F175D3DCCD1}">
              <a14:hiddenFill xmlns:a14="http://schemas.microsoft.com/office/drawing/2010/main" xmlns="">
                <a:solidFill>
                  <a:schemeClr val="folHlink"/>
                </a:solidFill>
              </a14:hiddenFill>
            </a:ext>
          </a:extLst>
        </p:spPr>
        <p:txBody>
          <a:bodyPr/>
          <a:lstStyle/>
          <a:p>
            <a:pPr eaLnBrk="1" hangingPunct="1">
              <a:lnSpc>
                <a:spcPct val="130000"/>
              </a:lnSpc>
              <a:buFontTx/>
              <a:buNone/>
            </a:pPr>
            <a:r>
              <a:rPr lang="zh-CN" altLang="en-US" b="1" smtClean="0">
                <a:latin typeface="宋体" pitchFamily="2" charset="-122"/>
              </a:rPr>
              <a:t>最小二乘法原理：利用已获得的一组测量数据</a:t>
            </a:r>
            <a:r>
              <a:rPr lang="en-US" altLang="zh-CN" b="1" smtClean="0">
                <a:latin typeface="宋体" pitchFamily="2" charset="-122"/>
              </a:rPr>
              <a:t>(x</a:t>
            </a:r>
            <a:r>
              <a:rPr lang="en-US" altLang="zh-CN" b="1" baseline="-30000" smtClean="0">
                <a:latin typeface="宋体" pitchFamily="2" charset="-122"/>
              </a:rPr>
              <a:t>i</a:t>
            </a:r>
            <a:r>
              <a:rPr lang="zh-CN" altLang="en-US" b="1" smtClean="0">
                <a:latin typeface="宋体" pitchFamily="2" charset="-122"/>
              </a:rPr>
              <a:t>，</a:t>
            </a:r>
            <a:r>
              <a:rPr lang="en-US" altLang="zh-CN" b="1" smtClean="0">
                <a:latin typeface="宋体" pitchFamily="2" charset="-122"/>
              </a:rPr>
              <a:t>y</a:t>
            </a:r>
            <a:r>
              <a:rPr lang="en-US" altLang="zh-CN" b="1" baseline="-30000" smtClean="0">
                <a:latin typeface="宋体" pitchFamily="2" charset="-122"/>
              </a:rPr>
              <a:t>i</a:t>
            </a:r>
            <a:r>
              <a:rPr lang="en-US" altLang="zh-CN" b="1" smtClean="0">
                <a:latin typeface="宋体" pitchFamily="2" charset="-122"/>
              </a:rPr>
              <a:t>)</a:t>
            </a:r>
            <a:r>
              <a:rPr lang="zh-CN" altLang="en-US" b="1" smtClean="0">
                <a:latin typeface="宋体" pitchFamily="2" charset="-122"/>
              </a:rPr>
              <a:t>，求出误差最小的最佳经验值，使测量值</a:t>
            </a:r>
            <a:r>
              <a:rPr lang="en-US" altLang="zh-CN" b="1" smtClean="0">
                <a:latin typeface="宋体" pitchFamily="2" charset="-122"/>
              </a:rPr>
              <a:t>y</a:t>
            </a:r>
            <a:r>
              <a:rPr lang="en-US" altLang="zh-CN" b="1" baseline="-30000" smtClean="0">
                <a:latin typeface="宋体" pitchFamily="2" charset="-122"/>
              </a:rPr>
              <a:t>i</a:t>
            </a:r>
            <a:r>
              <a:rPr lang="zh-CN" altLang="en-US" b="1" smtClean="0">
                <a:latin typeface="宋体" pitchFamily="2" charset="-122"/>
              </a:rPr>
              <a:t>与用最佳经验公式计算出的 </a:t>
            </a:r>
            <a:r>
              <a:rPr lang="en-US" altLang="zh-CN" b="1" smtClean="0">
                <a:latin typeface="宋体" pitchFamily="2" charset="-122"/>
              </a:rPr>
              <a:t>Y</a:t>
            </a:r>
            <a:r>
              <a:rPr lang="zh-CN" altLang="en-US" b="1" smtClean="0">
                <a:latin typeface="宋体" pitchFamily="2" charset="-122"/>
              </a:rPr>
              <a:t>值之间的偏差平方和最小，即：</a:t>
            </a:r>
          </a:p>
        </p:txBody>
      </p:sp>
      <p:sp>
        <p:nvSpPr>
          <p:cNvPr id="92166" name="Rectangle 5"/>
          <p:cNvSpPr>
            <a:spLocks noChangeArrowheads="1"/>
          </p:cNvSpPr>
          <p:nvPr/>
        </p:nvSpPr>
        <p:spPr bwMode="auto">
          <a:xfrm>
            <a:off x="3900488" y="32385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graphicFrame>
        <p:nvGraphicFramePr>
          <p:cNvPr id="106508" name="Object 12"/>
          <p:cNvGraphicFramePr>
            <a:graphicFrameLocks noChangeAspect="1"/>
          </p:cNvGraphicFramePr>
          <p:nvPr/>
        </p:nvGraphicFramePr>
        <p:xfrm>
          <a:off x="2268538" y="4365625"/>
          <a:ext cx="4176712" cy="1601788"/>
        </p:xfrm>
        <a:graphic>
          <a:graphicData uri="http://schemas.openxmlformats.org/presentationml/2006/ole">
            <p:oleObj spid="_x0000_s92234" name="Equation" r:id="rId4" imgW="1372320" imgH="4946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 calcmode="lin" valueType="num">
                                      <p:cBhvr additive="base">
                                        <p:cTn id="7" dur="500" fill="hold"/>
                                        <p:tgtEl>
                                          <p:spTgt spid="106498"/>
                                        </p:tgtEl>
                                        <p:attrNameLst>
                                          <p:attrName>ppt_x</p:attrName>
                                        </p:attrNameLst>
                                      </p:cBhvr>
                                      <p:tavLst>
                                        <p:tav tm="0">
                                          <p:val>
                                            <p:strVal val="0-#ppt_w/2"/>
                                          </p:val>
                                        </p:tav>
                                        <p:tav tm="100000">
                                          <p:val>
                                            <p:strVal val="#ppt_x"/>
                                          </p:val>
                                        </p:tav>
                                      </p:tavLst>
                                    </p:anim>
                                    <p:anim calcmode="lin" valueType="num">
                                      <p:cBhvr additive="base">
                                        <p:cTn id="8" dur="500" fill="hold"/>
                                        <p:tgtEl>
                                          <p:spTgt spid="1064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6499"/>
                                        </p:tgtEl>
                                        <p:attrNameLst>
                                          <p:attrName>style.visibility</p:attrName>
                                        </p:attrNameLst>
                                      </p:cBhvr>
                                      <p:to>
                                        <p:strVal val="visible"/>
                                      </p:to>
                                    </p:set>
                                    <p:animEffect transition="in" filter="dissolve">
                                      <p:cBhvr>
                                        <p:cTn id="13" dur="500"/>
                                        <p:tgtEl>
                                          <p:spTgt spid="106499"/>
                                        </p:tgtEl>
                                      </p:cBhvr>
                                    </p:animEffect>
                                  </p:childTnLst>
                                </p:cTn>
                              </p:par>
                            </p:childTnLst>
                          </p:cTn>
                        </p:par>
                        <p:par>
                          <p:cTn id="14" fill="hold" nodeType="afterGroup">
                            <p:stCondLst>
                              <p:cond delay="500"/>
                            </p:stCondLst>
                            <p:childTnLst>
                              <p:par>
                                <p:cTn id="15" presetID="2" presetClass="entr" presetSubtype="8" fill="hold" nodeType="afterEffect">
                                  <p:stCondLst>
                                    <p:cond delay="0"/>
                                  </p:stCondLst>
                                  <p:childTnLst>
                                    <p:set>
                                      <p:cBhvr>
                                        <p:cTn id="16" dur="1" fill="hold">
                                          <p:stCondLst>
                                            <p:cond delay="0"/>
                                          </p:stCondLst>
                                        </p:cTn>
                                        <p:tgtEl>
                                          <p:spTgt spid="106508"/>
                                        </p:tgtEl>
                                        <p:attrNameLst>
                                          <p:attrName>style.visibility</p:attrName>
                                        </p:attrNameLst>
                                      </p:cBhvr>
                                      <p:to>
                                        <p:strVal val="visible"/>
                                      </p:to>
                                    </p:set>
                                    <p:anim calcmode="lin" valueType="num">
                                      <p:cBhvr additive="base">
                                        <p:cTn id="17" dur="500" fill="hold"/>
                                        <p:tgtEl>
                                          <p:spTgt spid="106508"/>
                                        </p:tgtEl>
                                        <p:attrNameLst>
                                          <p:attrName>ppt_x</p:attrName>
                                        </p:attrNameLst>
                                      </p:cBhvr>
                                      <p:tavLst>
                                        <p:tav tm="0">
                                          <p:val>
                                            <p:strVal val="0-#ppt_w/2"/>
                                          </p:val>
                                        </p:tav>
                                        <p:tav tm="100000">
                                          <p:val>
                                            <p:strVal val="#ppt_x"/>
                                          </p:val>
                                        </p:tav>
                                      </p:tavLst>
                                    </p:anim>
                                    <p:anim calcmode="lin" valueType="num">
                                      <p:cBhvr additive="base">
                                        <p:cTn id="18" dur="500" fill="hold"/>
                                        <p:tgtEl>
                                          <p:spTgt spid="106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49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4"/>
          <p:cNvSpPr>
            <a:spLocks noChangeArrowheads="1"/>
          </p:cNvSpPr>
          <p:nvPr/>
        </p:nvSpPr>
        <p:spPr bwMode="auto">
          <a:xfrm>
            <a:off x="566738" y="866037"/>
            <a:ext cx="28892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buFont typeface="Arial" pitchFamily="34" charset="0"/>
              <a:buNone/>
            </a:pPr>
            <a:r>
              <a:rPr lang="zh-CN" altLang="en-US" sz="3200" b="1" dirty="0" smtClean="0">
                <a:solidFill>
                  <a:srgbClr val="FFC000"/>
                </a:solidFill>
                <a:latin typeface="Arial" pitchFamily="34" charset="0"/>
              </a:rPr>
              <a:t>（</a:t>
            </a:r>
            <a:r>
              <a:rPr lang="en-US" altLang="zh-CN" sz="3200" b="1" dirty="0" smtClean="0">
                <a:solidFill>
                  <a:srgbClr val="FFC000"/>
                </a:solidFill>
                <a:latin typeface="Arial" pitchFamily="34" charset="0"/>
              </a:rPr>
              <a:t>2</a:t>
            </a:r>
            <a:r>
              <a:rPr lang="zh-CN" altLang="en-US" sz="3200" b="1" dirty="0" smtClean="0">
                <a:solidFill>
                  <a:srgbClr val="FFC000"/>
                </a:solidFill>
                <a:latin typeface="Arial" pitchFamily="34" charset="0"/>
              </a:rPr>
              <a:t>）</a:t>
            </a:r>
            <a:r>
              <a:rPr lang="zh-CN" altLang="en-US" sz="3200" b="1" dirty="0">
                <a:solidFill>
                  <a:srgbClr val="FFC000"/>
                </a:solidFill>
                <a:latin typeface="Arial" pitchFamily="34" charset="0"/>
              </a:rPr>
              <a:t>上课时间</a:t>
            </a:r>
            <a:endParaRPr lang="en-US" altLang="zh-CN" sz="3200" dirty="0">
              <a:solidFill>
                <a:srgbClr val="FFC000"/>
              </a:solidFill>
              <a:latin typeface="Arial" pitchFamily="34" charset="0"/>
            </a:endParaRPr>
          </a:p>
        </p:txBody>
      </p:sp>
      <p:sp>
        <p:nvSpPr>
          <p:cNvPr id="32771" name="Rectangle 1"/>
          <p:cNvSpPr>
            <a:spLocks noChangeArrowheads="1"/>
          </p:cNvSpPr>
          <p:nvPr/>
        </p:nvSpPr>
        <p:spPr bwMode="auto">
          <a:xfrm>
            <a:off x="1032113" y="1879655"/>
            <a:ext cx="6647974"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r>
              <a:rPr lang="zh-CN" altLang="en-US" sz="3000" b="1" u="sng" dirty="0">
                <a:latin typeface="宋体" pitchFamily="2" charset="-122"/>
              </a:rPr>
              <a:t>上课时间：</a:t>
            </a:r>
            <a:r>
              <a:rPr lang="en-US" altLang="zh-CN" sz="3000" b="1" u="sng" dirty="0">
                <a:latin typeface="宋体" pitchFamily="2" charset="-122"/>
              </a:rPr>
              <a:t>  </a:t>
            </a:r>
            <a:r>
              <a:rPr lang="zh-CN" altLang="en-US" sz="3000" b="1" u="sng" dirty="0">
                <a:latin typeface="宋体" pitchFamily="2" charset="-122"/>
              </a:rPr>
              <a:t>上午 </a:t>
            </a:r>
            <a:r>
              <a:rPr lang="en-US" altLang="zh-CN" sz="3000" b="1" u="sng" dirty="0">
                <a:latin typeface="宋体" pitchFamily="2" charset="-122"/>
              </a:rPr>
              <a:t>8:30 </a:t>
            </a:r>
            <a:r>
              <a:rPr lang="en-US" altLang="zh-CN" sz="3000" b="1" u="sng" dirty="0">
                <a:latin typeface="Times New Roman" pitchFamily="18" charset="0"/>
              </a:rPr>
              <a:t>–</a:t>
            </a:r>
            <a:r>
              <a:rPr lang="en-US" altLang="zh-CN" sz="3000" b="1" u="sng" dirty="0">
                <a:latin typeface="宋体" pitchFamily="2" charset="-122"/>
              </a:rPr>
              <a:t> 11:30</a:t>
            </a:r>
          </a:p>
          <a:p>
            <a:pPr>
              <a:buFont typeface="Arial" pitchFamily="34" charset="0"/>
              <a:buNone/>
            </a:pPr>
            <a:r>
              <a:rPr lang="zh-CN" altLang="en-US" sz="3000" b="1" u="sng" dirty="0">
                <a:latin typeface="宋体" pitchFamily="2" charset="-122"/>
              </a:rPr>
              <a:t>            下午 </a:t>
            </a:r>
            <a:r>
              <a:rPr lang="en-US" altLang="zh-CN" sz="3000" b="1" u="sng" dirty="0">
                <a:latin typeface="宋体" pitchFamily="2" charset="-122"/>
              </a:rPr>
              <a:t>13:20 </a:t>
            </a:r>
            <a:r>
              <a:rPr lang="en-US" altLang="zh-CN" sz="3000" b="1" u="sng" dirty="0">
                <a:latin typeface="Times New Roman" pitchFamily="18" charset="0"/>
              </a:rPr>
              <a:t>–</a:t>
            </a:r>
            <a:r>
              <a:rPr lang="en-US" altLang="zh-CN" sz="3000" b="1" u="sng" dirty="0">
                <a:latin typeface="宋体" pitchFamily="2" charset="-122"/>
              </a:rPr>
              <a:t> 16:20</a:t>
            </a:r>
            <a:r>
              <a:rPr lang="zh-CN" altLang="en-US" sz="3000" b="1" u="sng" dirty="0">
                <a:latin typeface="宋体" pitchFamily="2" charset="-122"/>
              </a:rPr>
              <a:t> </a:t>
            </a:r>
            <a:endParaRPr lang="zh-CN" altLang="en-US" sz="3000" b="1" u="sng" dirty="0">
              <a:latin typeface="Arial" pitchFamily="34" charset="0"/>
            </a:endParaRPr>
          </a:p>
          <a:p>
            <a:pPr>
              <a:buFont typeface="Arial" pitchFamily="34" charset="0"/>
              <a:buNone/>
            </a:pPr>
            <a:r>
              <a:rPr lang="zh-CN" altLang="en-US" sz="3000" b="1" u="sng" dirty="0">
                <a:latin typeface="宋体" pitchFamily="2" charset="-122"/>
              </a:rPr>
              <a:t>            </a:t>
            </a:r>
            <a:r>
              <a:rPr lang="zh-CN" altLang="en-US" sz="3000" b="1" u="sng" dirty="0">
                <a:solidFill>
                  <a:srgbClr val="FFFF00"/>
                </a:solidFill>
                <a:latin typeface="宋体" pitchFamily="2" charset="-122"/>
              </a:rPr>
              <a:t>晚上 </a:t>
            </a:r>
            <a:r>
              <a:rPr lang="en-US" altLang="zh-CN" sz="3000" b="1" u="sng" dirty="0">
                <a:solidFill>
                  <a:srgbClr val="FFFF00"/>
                </a:solidFill>
                <a:latin typeface="宋体" pitchFamily="2" charset="-122"/>
              </a:rPr>
              <a:t>17:40 </a:t>
            </a:r>
            <a:r>
              <a:rPr lang="en-US" altLang="zh-CN" sz="3000" b="1" u="sng" dirty="0">
                <a:solidFill>
                  <a:srgbClr val="FFFF00"/>
                </a:solidFill>
                <a:latin typeface="Times New Roman" pitchFamily="18" charset="0"/>
              </a:rPr>
              <a:t>–</a:t>
            </a:r>
            <a:r>
              <a:rPr lang="en-US" altLang="zh-CN" sz="3000" b="1" u="sng" dirty="0">
                <a:solidFill>
                  <a:srgbClr val="FFFF00"/>
                </a:solidFill>
                <a:latin typeface="宋体" pitchFamily="2" charset="-122"/>
              </a:rPr>
              <a:t> 20:40</a:t>
            </a:r>
            <a:r>
              <a:rPr lang="en-US" altLang="zh-CN" sz="3000" b="1" u="sng" dirty="0">
                <a:latin typeface="宋体" pitchFamily="2" charset="-122"/>
              </a:rPr>
              <a:t>	</a:t>
            </a:r>
            <a:endParaRPr lang="en-US" altLang="zh-CN" sz="3000" b="1" u="sng" dirty="0">
              <a:latin typeface="Arial" pitchFamily="34" charset="0"/>
            </a:endParaRPr>
          </a:p>
        </p:txBody>
      </p:sp>
      <p:sp>
        <p:nvSpPr>
          <p:cNvPr id="7" name="Rectangle 1034"/>
          <p:cNvSpPr>
            <a:spLocks noChangeArrowheads="1"/>
          </p:cNvSpPr>
          <p:nvPr/>
        </p:nvSpPr>
        <p:spPr bwMode="auto">
          <a:xfrm>
            <a:off x="406790" y="3844205"/>
            <a:ext cx="846975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marL="457200" indent="-457200" algn="just">
              <a:buFont typeface="Arial" panose="020B0604020202020204" pitchFamily="34" charset="0"/>
              <a:buChar char="•"/>
            </a:pPr>
            <a:r>
              <a:rPr lang="zh-CN" altLang="en-US" sz="2800" b="1" dirty="0" smtClean="0"/>
              <a:t>清明</a:t>
            </a:r>
            <a:r>
              <a:rPr lang="zh-CN" altLang="en-US" sz="2800" b="1" dirty="0"/>
              <a:t>、五一、端午假期的实验课已调至其他时间，具体请登录实验中心网站查看自己的实验项目安排</a:t>
            </a:r>
            <a:r>
              <a:rPr lang="zh-CN" altLang="en-US" sz="2800" b="1" dirty="0" smtClean="0"/>
              <a:t>。</a:t>
            </a:r>
            <a:endParaRPr lang="zh-CN" altLang="en-US" sz="2800" b="1" dirty="0"/>
          </a:p>
        </p:txBody>
      </p:sp>
    </p:spTree>
    <p:extLst>
      <p:ext uri="{BB962C8B-B14F-4D97-AF65-F5344CB8AC3E}">
        <p14:creationId xmlns:p14="http://schemas.microsoft.com/office/powerpoint/2010/main" xmlns="" val="32599851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5CBE478-CB79-4D8C-9915-90DE4CF88D91}" type="datetime1">
              <a:rPr lang="zh-CN" altLang="en-US" sz="1400" smtClean="0"/>
              <a:pPr eaLnBrk="1" hangingPunct="1">
                <a:spcBef>
                  <a:spcPct val="0"/>
                </a:spcBef>
                <a:buFontTx/>
                <a:buNone/>
              </a:pPr>
              <a:t>2018/3/2</a:t>
            </a:fld>
            <a:endParaRPr lang="en-US" altLang="zh-CN" sz="1400" smtClean="0"/>
          </a:p>
        </p:txBody>
      </p:sp>
      <p:sp>
        <p:nvSpPr>
          <p:cNvPr id="9318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D8974F9-4ED7-4651-BB6C-0063E2348EAA}" type="slidenum">
              <a:rPr lang="en-US" altLang="zh-CN" sz="1400" smtClean="0"/>
              <a:pPr eaLnBrk="1" hangingPunct="1">
                <a:spcBef>
                  <a:spcPct val="0"/>
                </a:spcBef>
                <a:buFontTx/>
                <a:buNone/>
              </a:pPr>
              <a:t>110</a:t>
            </a:fld>
            <a:endParaRPr lang="en-US" altLang="zh-CN" sz="1400" smtClean="0"/>
          </a:p>
        </p:txBody>
      </p:sp>
      <p:sp>
        <p:nvSpPr>
          <p:cNvPr id="109576" name="Text Box 8"/>
          <p:cNvSpPr txBox="1">
            <a:spLocks noChangeArrowheads="1"/>
          </p:cNvSpPr>
          <p:nvPr/>
        </p:nvSpPr>
        <p:spPr bwMode="auto">
          <a:xfrm>
            <a:off x="539750" y="476672"/>
            <a:ext cx="8001000" cy="5259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130000"/>
              </a:lnSpc>
              <a:spcBef>
                <a:spcPct val="50000"/>
              </a:spcBef>
              <a:buFontTx/>
              <a:buNone/>
            </a:pPr>
            <a:r>
              <a:rPr lang="zh-CN" altLang="en-US" b="1" dirty="0"/>
              <a:t>一元线性回归：</a:t>
            </a:r>
            <a:r>
              <a:rPr kumimoji="1" lang="zh-CN" altLang="en-US" b="1" dirty="0">
                <a:latin typeface="Times New Roman" pitchFamily="18" charset="0"/>
              </a:rPr>
              <a:t>当因变量与自变量之间有线性关系时，用最小二乘法原理对实验数据进行处理，求出最佳的直线方程，这就是一元线性回归。</a:t>
            </a:r>
            <a:endParaRPr kumimoji="1" lang="zh-CN" altLang="en-US" b="1" dirty="0">
              <a:latin typeface="宋体" pitchFamily="2" charset="-122"/>
            </a:endParaRPr>
          </a:p>
          <a:p>
            <a:pPr eaLnBrk="1" hangingPunct="1">
              <a:lnSpc>
                <a:spcPct val="130000"/>
              </a:lnSpc>
              <a:spcBef>
                <a:spcPct val="50000"/>
              </a:spcBef>
              <a:buFontTx/>
              <a:buNone/>
            </a:pPr>
            <a:r>
              <a:rPr kumimoji="1" lang="zh-CN" altLang="en-US" b="1" dirty="0">
                <a:latin typeface="Times New Roman" pitchFamily="18" charset="0"/>
              </a:rPr>
              <a:t>一元线性回归方程：   </a:t>
            </a:r>
            <a:r>
              <a:rPr kumimoji="1" lang="en-US" altLang="zh-CN" b="1" dirty="0">
                <a:latin typeface="Times New Roman" pitchFamily="18" charset="0"/>
                <a:cs typeface="Times New Roman" pitchFamily="18" charset="0"/>
              </a:rPr>
              <a:t>Y=a + </a:t>
            </a:r>
            <a:r>
              <a:rPr kumimoji="1" lang="en-US" altLang="zh-CN" b="1" dirty="0" err="1">
                <a:latin typeface="Times New Roman" pitchFamily="18" charset="0"/>
                <a:cs typeface="Times New Roman" pitchFamily="18" charset="0"/>
              </a:rPr>
              <a:t>bX</a:t>
            </a:r>
            <a:endParaRPr kumimoji="1" lang="en-US" altLang="zh-CN" b="1" dirty="0">
              <a:latin typeface="宋体" pitchFamily="2" charset="-122"/>
            </a:endParaRPr>
          </a:p>
          <a:p>
            <a:pPr eaLnBrk="1" hangingPunct="1">
              <a:lnSpc>
                <a:spcPct val="130000"/>
              </a:lnSpc>
              <a:spcBef>
                <a:spcPct val="50000"/>
              </a:spcBef>
              <a:buFontTx/>
              <a:buNone/>
            </a:pPr>
            <a:r>
              <a:rPr kumimoji="1" lang="zh-CN" altLang="en-US" b="1" dirty="0">
                <a:latin typeface="宋体" pitchFamily="2" charset="-122"/>
              </a:rPr>
              <a:t>式中</a:t>
            </a:r>
            <a:r>
              <a:rPr kumimoji="1" lang="en-US" altLang="zh-CN" b="1" dirty="0">
                <a:latin typeface="Times New Roman" pitchFamily="18" charset="0"/>
              </a:rPr>
              <a:t>a</a:t>
            </a:r>
            <a:r>
              <a:rPr kumimoji="1" lang="zh-CN" altLang="en-US" b="1" dirty="0">
                <a:latin typeface="宋体" pitchFamily="2" charset="-122"/>
              </a:rPr>
              <a:t>、</a:t>
            </a:r>
            <a:r>
              <a:rPr kumimoji="1" lang="zh-CN" altLang="en-US" b="1" dirty="0">
                <a:latin typeface="Times New Roman" pitchFamily="18" charset="0"/>
              </a:rPr>
              <a:t> </a:t>
            </a:r>
            <a:r>
              <a:rPr kumimoji="1" lang="en-US" altLang="zh-CN" b="1" dirty="0">
                <a:latin typeface="Times New Roman" pitchFamily="18" charset="0"/>
              </a:rPr>
              <a:t>b </a:t>
            </a:r>
            <a:r>
              <a:rPr kumimoji="1" lang="zh-CN" altLang="en-US" b="1" dirty="0">
                <a:latin typeface="宋体" pitchFamily="2" charset="-122"/>
              </a:rPr>
              <a:t>称回归系数</a:t>
            </a:r>
            <a:r>
              <a:rPr kumimoji="1" lang="zh-CN" altLang="en-US" b="1" dirty="0">
                <a:latin typeface="Times New Roman" pitchFamily="18" charset="0"/>
              </a:rPr>
              <a:t> 。</a:t>
            </a:r>
          </a:p>
          <a:p>
            <a:pPr eaLnBrk="1" hangingPunct="1">
              <a:lnSpc>
                <a:spcPct val="130000"/>
              </a:lnSpc>
              <a:spcBef>
                <a:spcPct val="50000"/>
              </a:spcBef>
              <a:buFontTx/>
              <a:buNone/>
            </a:pPr>
            <a:endParaRPr kumimoji="1" lang="en-US" altLang="zh-CN" b="1" dirty="0">
              <a:latin typeface="Times New Roman" pitchFamily="18" charset="0"/>
            </a:endParaRPr>
          </a:p>
        </p:txBody>
      </p:sp>
      <p:sp>
        <p:nvSpPr>
          <p:cNvPr id="109577" name="Line 9"/>
          <p:cNvSpPr>
            <a:spLocks noChangeShapeType="1"/>
          </p:cNvSpPr>
          <p:nvPr/>
        </p:nvSpPr>
        <p:spPr bwMode="auto">
          <a:xfrm>
            <a:off x="2971800" y="3276600"/>
            <a:ext cx="914400" cy="0"/>
          </a:xfrm>
          <a:prstGeom prst="line">
            <a:avLst/>
          </a:prstGeom>
          <a:noFill/>
          <a:ln w="9525">
            <a:solidFill>
              <a:schemeClr val="bg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 name="矩形 20"/>
          <p:cNvSpPr>
            <a:spLocks noChangeArrowheads="1"/>
          </p:cNvSpPr>
          <p:nvPr/>
        </p:nvSpPr>
        <p:spPr bwMode="auto">
          <a:xfrm>
            <a:off x="348324" y="5259005"/>
            <a:ext cx="8656637"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50000"/>
              </a:spcBef>
            </a:pPr>
            <a:r>
              <a:rPr lang="zh-CN" altLang="en-US" sz="2800" b="1" dirty="0">
                <a:solidFill>
                  <a:srgbClr val="FF0000"/>
                </a:solidFill>
                <a:latin typeface="Arial" pitchFamily="34" charset="0"/>
              </a:rPr>
              <a:t>注意：</a:t>
            </a:r>
            <a:r>
              <a:rPr lang="zh-CN" altLang="en-US" sz="2800" b="1" dirty="0">
                <a:solidFill>
                  <a:srgbClr val="FFFF00"/>
                </a:solidFill>
                <a:latin typeface="Arial" pitchFamily="34" charset="0"/>
              </a:rPr>
              <a:t>教材第</a:t>
            </a:r>
            <a:r>
              <a:rPr lang="en-US" altLang="zh-CN" sz="2800" b="1" dirty="0">
                <a:solidFill>
                  <a:srgbClr val="FFFF00"/>
                </a:solidFill>
                <a:latin typeface="Arial" pitchFamily="34" charset="0"/>
              </a:rPr>
              <a:t>24</a:t>
            </a:r>
            <a:r>
              <a:rPr lang="zh-CN" altLang="en-US" sz="2800" b="1" dirty="0">
                <a:solidFill>
                  <a:srgbClr val="FFFF00"/>
                </a:solidFill>
                <a:latin typeface="Arial" pitchFamily="34" charset="0"/>
              </a:rPr>
              <a:t>页倒数第</a:t>
            </a:r>
            <a:r>
              <a:rPr lang="en-US" altLang="zh-CN" sz="2800" b="1" dirty="0">
                <a:solidFill>
                  <a:srgbClr val="FFFF00"/>
                </a:solidFill>
                <a:latin typeface="Arial" pitchFamily="34" charset="0"/>
              </a:rPr>
              <a:t>4</a:t>
            </a:r>
            <a:r>
              <a:rPr lang="zh-CN" altLang="en-US" sz="2800" b="1" dirty="0">
                <a:solidFill>
                  <a:srgbClr val="FFFF00"/>
                </a:solidFill>
                <a:latin typeface="Arial" pitchFamily="34" charset="0"/>
              </a:rPr>
              <a:t>行公式</a:t>
            </a:r>
            <a:r>
              <a:rPr lang="en-US" altLang="zh-CN" sz="2800" b="1" dirty="0">
                <a:solidFill>
                  <a:srgbClr val="FFFF00"/>
                </a:solidFill>
                <a:latin typeface="Arial" pitchFamily="34" charset="0"/>
              </a:rPr>
              <a:t>Y=</a:t>
            </a:r>
            <a:r>
              <a:rPr lang="en-US" altLang="zh-CN" sz="2800" b="1" dirty="0" err="1">
                <a:solidFill>
                  <a:srgbClr val="FFFF00"/>
                </a:solidFill>
                <a:latin typeface="Arial" pitchFamily="34" charset="0"/>
              </a:rPr>
              <a:t>aX</a:t>
            </a:r>
            <a:r>
              <a:rPr lang="en-US" altLang="zh-CN" sz="2800" b="1" baseline="-25000" dirty="0" err="1">
                <a:solidFill>
                  <a:srgbClr val="FFFF00"/>
                </a:solidFill>
                <a:latin typeface="Arial" pitchFamily="34" charset="0"/>
              </a:rPr>
              <a:t>i</a:t>
            </a:r>
            <a:r>
              <a:rPr lang="en-US" altLang="zh-CN" sz="2800" b="1" dirty="0" err="1">
                <a:solidFill>
                  <a:srgbClr val="FFFF00"/>
                </a:solidFill>
                <a:latin typeface="Arial" pitchFamily="34" charset="0"/>
              </a:rPr>
              <a:t>+b</a:t>
            </a:r>
            <a:r>
              <a:rPr lang="zh-CN" altLang="en-US" sz="2800" b="1" dirty="0">
                <a:solidFill>
                  <a:srgbClr val="FFFF00"/>
                </a:solidFill>
                <a:latin typeface="Arial" pitchFamily="34" charset="0"/>
              </a:rPr>
              <a:t>写错了，</a:t>
            </a:r>
            <a:r>
              <a:rPr lang="en-US" altLang="zh-CN" sz="2800" b="1" dirty="0">
                <a:solidFill>
                  <a:srgbClr val="FFFF00"/>
                </a:solidFill>
                <a:latin typeface="Arial" pitchFamily="34" charset="0"/>
              </a:rPr>
              <a:t>a</a:t>
            </a:r>
            <a:r>
              <a:rPr lang="zh-CN" altLang="en-US" sz="2800" b="1" dirty="0">
                <a:solidFill>
                  <a:srgbClr val="FFFF00"/>
                </a:solidFill>
                <a:latin typeface="Arial" pitchFamily="34" charset="0"/>
              </a:rPr>
              <a:t>和</a:t>
            </a:r>
            <a:r>
              <a:rPr lang="en-US" altLang="zh-CN" sz="2800" b="1" dirty="0">
                <a:solidFill>
                  <a:srgbClr val="FFFF00"/>
                </a:solidFill>
                <a:latin typeface="Arial" pitchFamily="34" charset="0"/>
              </a:rPr>
              <a:t>b</a:t>
            </a:r>
            <a:r>
              <a:rPr lang="zh-CN" altLang="en-US" sz="2800" b="1" dirty="0">
                <a:solidFill>
                  <a:srgbClr val="FFFF00"/>
                </a:solidFill>
                <a:latin typeface="Arial" pitchFamily="34" charset="0"/>
              </a:rPr>
              <a:t>应颠倒过来。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9577"/>
                                        </p:tgtEl>
                                        <p:attrNameLst>
                                          <p:attrName>style.visibility</p:attrName>
                                        </p:attrNameLst>
                                      </p:cBhvr>
                                      <p:to>
                                        <p:strVal val="visible"/>
                                      </p:to>
                                    </p:set>
                                    <p:animEffect transition="in" filter="slide(fromLeft)">
                                      <p:cBhvr>
                                        <p:cTn id="7" dur="500"/>
                                        <p:tgtEl>
                                          <p:spTgt spid="109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09576"/>
                                        </p:tgtEl>
                                        <p:attrNameLst>
                                          <p:attrName>style.visibility</p:attrName>
                                        </p:attrNameLst>
                                      </p:cBhvr>
                                      <p:to>
                                        <p:strVal val="visible"/>
                                      </p:to>
                                    </p:set>
                                    <p:animEffect transition="in" filter="slide(fromLeft)">
                                      <p:cBhvr>
                                        <p:cTn id="12" dur="500"/>
                                        <p:tgtEl>
                                          <p:spTgt spid="1095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6" grpId="0" autoUpdateAnimBg="0"/>
      <p:bldP spid="109577" grpId="0" animBg="1"/>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2888C02-8753-4DBF-BBAA-B19B7D5C0ABB}" type="datetime1">
              <a:rPr lang="zh-CN" altLang="en-US" sz="1400" smtClean="0"/>
              <a:pPr eaLnBrk="1" hangingPunct="1">
                <a:spcBef>
                  <a:spcPct val="0"/>
                </a:spcBef>
                <a:buFontTx/>
                <a:buNone/>
              </a:pPr>
              <a:t>2018/3/2</a:t>
            </a:fld>
            <a:endParaRPr lang="en-US" altLang="zh-CN" sz="1400" smtClean="0"/>
          </a:p>
        </p:txBody>
      </p:sp>
      <p:sp>
        <p:nvSpPr>
          <p:cNvPr id="94211"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5BACFBD-E62B-484D-91D5-834626966776}" type="slidenum">
              <a:rPr lang="en-US" altLang="zh-CN" sz="1400" smtClean="0"/>
              <a:pPr eaLnBrk="1" hangingPunct="1">
                <a:spcBef>
                  <a:spcPct val="0"/>
                </a:spcBef>
                <a:buFontTx/>
                <a:buNone/>
              </a:pPr>
              <a:t>111</a:t>
            </a:fld>
            <a:endParaRPr lang="en-US" altLang="zh-CN" sz="1400" smtClean="0"/>
          </a:p>
        </p:txBody>
      </p:sp>
      <p:sp>
        <p:nvSpPr>
          <p:cNvPr id="256002" name="Rectangle 2"/>
          <p:cNvSpPr>
            <a:spLocks noGrp="1" noChangeArrowheads="1"/>
          </p:cNvSpPr>
          <p:nvPr>
            <p:ph type="title"/>
          </p:nvPr>
        </p:nvSpPr>
        <p:spPr>
          <a:xfrm>
            <a:off x="685800" y="228600"/>
            <a:ext cx="7772400" cy="762000"/>
          </a:xfrm>
        </p:spPr>
        <p:txBody>
          <a:bodyPr/>
          <a:lstStyle/>
          <a:p>
            <a:pPr algn="l" eaLnBrk="1" hangingPunct="1"/>
            <a:r>
              <a:rPr lang="zh-CN" altLang="en-US" sz="4000" b="1" smtClean="0">
                <a:solidFill>
                  <a:schemeClr val="tx1"/>
                </a:solidFill>
              </a:rPr>
              <a:t>计算回归系数的公式：</a:t>
            </a:r>
          </a:p>
        </p:txBody>
      </p:sp>
      <p:sp>
        <p:nvSpPr>
          <p:cNvPr id="256004" name="Rectangle 4"/>
          <p:cNvSpPr>
            <a:spLocks noGrp="1" noChangeArrowheads="1"/>
          </p:cNvSpPr>
          <p:nvPr>
            <p:ph type="body" sz="half" idx="2"/>
          </p:nvPr>
        </p:nvSpPr>
        <p:spPr>
          <a:xfrm>
            <a:off x="250825" y="5410200"/>
            <a:ext cx="8893175" cy="990600"/>
          </a:xfrm>
        </p:spPr>
        <p:txBody>
          <a:bodyPr/>
          <a:lstStyle/>
          <a:p>
            <a:pPr eaLnBrk="1" hangingPunct="1">
              <a:buFontTx/>
              <a:buNone/>
            </a:pPr>
            <a:r>
              <a:rPr lang="zh-CN" altLang="en-US" sz="3600" b="1" smtClean="0"/>
              <a:t>其中各量的计算公式在教材中给出</a:t>
            </a:r>
          </a:p>
        </p:txBody>
      </p:sp>
      <p:graphicFrame>
        <p:nvGraphicFramePr>
          <p:cNvPr id="256005" name="Object 5"/>
          <p:cNvGraphicFramePr>
            <a:graphicFrameLocks noGrp="1" noChangeAspect="1"/>
          </p:cNvGraphicFramePr>
          <p:nvPr>
            <p:ph sz="half" idx="1"/>
          </p:nvPr>
        </p:nvGraphicFramePr>
        <p:xfrm>
          <a:off x="1187450" y="1412875"/>
          <a:ext cx="4535488" cy="1117600"/>
        </p:xfrm>
        <a:graphic>
          <a:graphicData uri="http://schemas.openxmlformats.org/presentationml/2006/ole">
            <p:oleObj spid="_x0000_s94348" r:id="rId3" imgW="787680" imgH="152280" progId="">
              <p:embed/>
            </p:oleObj>
          </a:graphicData>
        </a:graphic>
      </p:graphicFrame>
      <p:graphicFrame>
        <p:nvGraphicFramePr>
          <p:cNvPr id="256006" name="Object 6"/>
          <p:cNvGraphicFramePr>
            <a:graphicFrameLocks noChangeAspect="1"/>
          </p:cNvGraphicFramePr>
          <p:nvPr/>
        </p:nvGraphicFramePr>
        <p:xfrm>
          <a:off x="1258888" y="2852738"/>
          <a:ext cx="4343400" cy="2209800"/>
        </p:xfrm>
        <a:graphic>
          <a:graphicData uri="http://schemas.openxmlformats.org/presentationml/2006/ole">
            <p:oleObj spid="_x0000_s94349" r:id="rId4" imgW="1041840" imgH="4946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anim calcmode="lin" valueType="num">
                                      <p:cBhvr additive="base">
                                        <p:cTn id="7" dur="500" fill="hold"/>
                                        <p:tgtEl>
                                          <p:spTgt spid="256002"/>
                                        </p:tgtEl>
                                        <p:attrNameLst>
                                          <p:attrName>ppt_x</p:attrName>
                                        </p:attrNameLst>
                                      </p:cBhvr>
                                      <p:tavLst>
                                        <p:tav tm="0">
                                          <p:val>
                                            <p:strVal val="0-#ppt_w/2"/>
                                          </p:val>
                                        </p:tav>
                                        <p:tav tm="100000">
                                          <p:val>
                                            <p:strVal val="#ppt_x"/>
                                          </p:val>
                                        </p:tav>
                                      </p:tavLst>
                                    </p:anim>
                                    <p:anim calcmode="lin" valueType="num">
                                      <p:cBhvr additive="base">
                                        <p:cTn id="8" dur="500" fill="hold"/>
                                        <p:tgtEl>
                                          <p:spTgt spid="25600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6005"/>
                                        </p:tgtEl>
                                        <p:attrNameLst>
                                          <p:attrName>style.visibility</p:attrName>
                                        </p:attrNameLst>
                                      </p:cBhvr>
                                      <p:to>
                                        <p:strVal val="visible"/>
                                      </p:to>
                                    </p:set>
                                    <p:anim calcmode="lin" valueType="num">
                                      <p:cBhvr additive="base">
                                        <p:cTn id="11" dur="500" fill="hold"/>
                                        <p:tgtEl>
                                          <p:spTgt spid="256005"/>
                                        </p:tgtEl>
                                        <p:attrNameLst>
                                          <p:attrName>ppt_x</p:attrName>
                                        </p:attrNameLst>
                                      </p:cBhvr>
                                      <p:tavLst>
                                        <p:tav tm="0">
                                          <p:val>
                                            <p:strVal val="0-#ppt_w/2"/>
                                          </p:val>
                                        </p:tav>
                                        <p:tav tm="100000">
                                          <p:val>
                                            <p:strVal val="#ppt_x"/>
                                          </p:val>
                                        </p:tav>
                                      </p:tavLst>
                                    </p:anim>
                                    <p:anim calcmode="lin" valueType="num">
                                      <p:cBhvr additive="base">
                                        <p:cTn id="12" dur="500" fill="hold"/>
                                        <p:tgtEl>
                                          <p:spTgt spid="25600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56006"/>
                                        </p:tgtEl>
                                        <p:attrNameLst>
                                          <p:attrName>style.visibility</p:attrName>
                                        </p:attrNameLst>
                                      </p:cBhvr>
                                      <p:to>
                                        <p:strVal val="visible"/>
                                      </p:to>
                                    </p:set>
                                    <p:anim calcmode="lin" valueType="num">
                                      <p:cBhvr additive="base">
                                        <p:cTn id="15" dur="500" fill="hold"/>
                                        <p:tgtEl>
                                          <p:spTgt spid="256006"/>
                                        </p:tgtEl>
                                        <p:attrNameLst>
                                          <p:attrName>ppt_x</p:attrName>
                                        </p:attrNameLst>
                                      </p:cBhvr>
                                      <p:tavLst>
                                        <p:tav tm="0">
                                          <p:val>
                                            <p:strVal val="0-#ppt_w/2"/>
                                          </p:val>
                                        </p:tav>
                                        <p:tav tm="100000">
                                          <p:val>
                                            <p:strVal val="#ppt_x"/>
                                          </p:val>
                                        </p:tav>
                                      </p:tavLst>
                                    </p:anim>
                                    <p:anim calcmode="lin" valueType="num">
                                      <p:cBhvr additive="base">
                                        <p:cTn id="16" dur="500" fill="hold"/>
                                        <p:tgtEl>
                                          <p:spTgt spid="25600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56004">
                                            <p:txEl>
                                              <p:pRg st="0" end="0"/>
                                            </p:txEl>
                                          </p:spTgt>
                                        </p:tgtEl>
                                        <p:attrNameLst>
                                          <p:attrName>style.visibility</p:attrName>
                                        </p:attrNameLst>
                                      </p:cBhvr>
                                      <p:to>
                                        <p:strVal val="visible"/>
                                      </p:to>
                                    </p:set>
                                    <p:anim calcmode="lin" valueType="num">
                                      <p:cBhvr additive="base">
                                        <p:cTn id="19" dur="500" fill="hold"/>
                                        <p:tgtEl>
                                          <p:spTgt spid="25600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0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utoUpdateAnimBg="0"/>
      <p:bldP spid="256004"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3BFC923-B44B-4B60-BD00-FC0E3D048FF7}" type="datetime1">
              <a:rPr lang="zh-CN" altLang="en-US" sz="1400" smtClean="0"/>
              <a:pPr eaLnBrk="1" hangingPunct="1">
                <a:spcBef>
                  <a:spcPct val="0"/>
                </a:spcBef>
                <a:buFontTx/>
                <a:buNone/>
              </a:pPr>
              <a:t>2018/3/2</a:t>
            </a:fld>
            <a:endParaRPr lang="en-US" altLang="zh-CN" sz="1400" smtClean="0"/>
          </a:p>
        </p:txBody>
      </p:sp>
      <p:sp>
        <p:nvSpPr>
          <p:cNvPr id="95235"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5FB528B-F294-4D80-BA46-451945132B0F}" type="slidenum">
              <a:rPr lang="en-US" altLang="zh-CN" sz="1400" smtClean="0"/>
              <a:pPr eaLnBrk="1" hangingPunct="1">
                <a:spcBef>
                  <a:spcPct val="0"/>
                </a:spcBef>
                <a:buFontTx/>
                <a:buNone/>
              </a:pPr>
              <a:t>112</a:t>
            </a:fld>
            <a:endParaRPr lang="en-US" altLang="zh-CN" sz="1400" smtClean="0"/>
          </a:p>
        </p:txBody>
      </p:sp>
      <p:sp>
        <p:nvSpPr>
          <p:cNvPr id="95236" name="Rectangle 2"/>
          <p:cNvSpPr>
            <a:spLocks noGrp="1" noChangeArrowheads="1"/>
          </p:cNvSpPr>
          <p:nvPr>
            <p:ph type="title"/>
          </p:nvPr>
        </p:nvSpPr>
        <p:spPr>
          <a:xfrm>
            <a:off x="457200" y="274638"/>
            <a:ext cx="8229600" cy="762000"/>
          </a:xfrm>
        </p:spPr>
        <p:txBody>
          <a:bodyPr/>
          <a:lstStyle/>
          <a:p>
            <a:pPr algn="l" eaLnBrk="1" hangingPunct="1"/>
            <a:r>
              <a:rPr lang="zh-CN" altLang="en-US" b="1" smtClean="0">
                <a:solidFill>
                  <a:schemeClr val="tx1"/>
                </a:solidFill>
              </a:rPr>
              <a:t>一元线性回归的相关系数</a:t>
            </a:r>
          </a:p>
        </p:txBody>
      </p:sp>
      <p:sp>
        <p:nvSpPr>
          <p:cNvPr id="95237" name="Rectangle 5"/>
          <p:cNvSpPr>
            <a:spLocks noGrp="1" noChangeArrowheads="1"/>
          </p:cNvSpPr>
          <p:nvPr>
            <p:ph type="body" idx="1"/>
          </p:nvPr>
        </p:nvSpPr>
        <p:spPr/>
        <p:txBody>
          <a:bodyPr/>
          <a:lstStyle/>
          <a:p>
            <a:pPr eaLnBrk="1" hangingPunct="1"/>
            <a:endParaRPr lang="en-US" altLang="zh-CN" smtClean="0"/>
          </a:p>
          <a:p>
            <a:pPr eaLnBrk="1" hangingPunct="1">
              <a:buFontTx/>
              <a:buNone/>
            </a:pPr>
            <a:endParaRPr lang="en-US" altLang="zh-CN" smtClean="0"/>
          </a:p>
          <a:p>
            <a:pPr eaLnBrk="1" hangingPunct="1"/>
            <a:endParaRPr lang="en-US" altLang="zh-CN" smtClean="0"/>
          </a:p>
          <a:p>
            <a:pPr eaLnBrk="1" hangingPunct="1"/>
            <a:endParaRPr lang="en-US" altLang="zh-CN" smtClean="0"/>
          </a:p>
        </p:txBody>
      </p:sp>
      <p:graphicFrame>
        <p:nvGraphicFramePr>
          <p:cNvPr id="95238" name="Object 6"/>
          <p:cNvGraphicFramePr>
            <a:graphicFrameLocks noChangeAspect="1"/>
          </p:cNvGraphicFramePr>
          <p:nvPr/>
        </p:nvGraphicFramePr>
        <p:xfrm>
          <a:off x="1295400" y="1828800"/>
          <a:ext cx="5334000" cy="2057400"/>
        </p:xfrm>
        <a:graphic>
          <a:graphicData uri="http://schemas.openxmlformats.org/presentationml/2006/ole">
            <p:oleObj spid="_x0000_s95372" r:id="rId4" imgW="1969560" imgH="583560" progId="">
              <p:embed/>
            </p:oleObj>
          </a:graphicData>
        </a:graphic>
      </p:graphicFrame>
      <p:graphicFrame>
        <p:nvGraphicFramePr>
          <p:cNvPr id="95239" name="Object 7"/>
          <p:cNvGraphicFramePr>
            <a:graphicFrameLocks noChangeAspect="1"/>
          </p:cNvGraphicFramePr>
          <p:nvPr/>
        </p:nvGraphicFramePr>
        <p:xfrm>
          <a:off x="2619375" y="4941888"/>
          <a:ext cx="2690813" cy="850900"/>
        </p:xfrm>
        <a:graphic>
          <a:graphicData uri="http://schemas.openxmlformats.org/presentationml/2006/ole">
            <p:oleObj spid="_x0000_s95373" name="公式" r:id="rId5" imgW="597240" imgH="126720" progId="">
              <p:embed/>
            </p:oleObj>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9E937988-FFC9-4345-BFBA-D7D3D06BC4BB}" type="datetime1">
              <a:rPr lang="zh-CN" altLang="en-US" sz="1400" smtClean="0"/>
              <a:pPr eaLnBrk="1" hangingPunct="1">
                <a:spcBef>
                  <a:spcPct val="0"/>
                </a:spcBef>
                <a:buFontTx/>
                <a:buNone/>
              </a:pPr>
              <a:t>2018/3/2</a:t>
            </a:fld>
            <a:endParaRPr lang="en-US" altLang="zh-CN" sz="1400" smtClean="0"/>
          </a:p>
        </p:txBody>
      </p:sp>
      <p:sp>
        <p:nvSpPr>
          <p:cNvPr id="10445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2C07B79-9355-41BA-BE89-F8E43636BF66}" type="slidenum">
              <a:rPr lang="en-US" altLang="zh-CN" sz="1400" smtClean="0"/>
              <a:pPr eaLnBrk="1" hangingPunct="1">
                <a:spcBef>
                  <a:spcPct val="0"/>
                </a:spcBef>
                <a:buFontTx/>
                <a:buNone/>
              </a:pPr>
              <a:t>113</a:t>
            </a:fld>
            <a:endParaRPr lang="en-US" altLang="zh-CN" sz="1400" dirty="0" smtClean="0"/>
          </a:p>
        </p:txBody>
      </p:sp>
      <p:sp>
        <p:nvSpPr>
          <p:cNvPr id="104452" name="Rectangle 2"/>
          <p:cNvSpPr>
            <a:spLocks noGrp="1" noChangeArrowheads="1"/>
          </p:cNvSpPr>
          <p:nvPr>
            <p:ph type="title"/>
          </p:nvPr>
        </p:nvSpPr>
        <p:spPr>
          <a:xfrm>
            <a:off x="304800" y="166688"/>
            <a:ext cx="8458200" cy="823912"/>
          </a:xfrm>
          <a:extLst>
            <a:ext uri="{909E8E84-426E-40DD-AFC4-6F175D3DCCD1}">
              <a14:hiddenFill xmlns:a14="http://schemas.microsoft.com/office/drawing/2010/main" xmlns="">
                <a:solidFill>
                  <a:srgbClr val="FFFFCC"/>
                </a:solidFill>
              </a14:hiddenFill>
            </a:ext>
          </a:extLst>
        </p:spPr>
        <p:txBody>
          <a:bodyPr/>
          <a:lstStyle/>
          <a:p>
            <a:pPr eaLnBrk="1" hangingPunct="1"/>
            <a:r>
              <a:rPr lang="zh-CN" altLang="en-US" sz="4800" b="1" dirty="0" smtClean="0">
                <a:solidFill>
                  <a:srgbClr val="00FFFF"/>
                </a:solidFill>
                <a:ea typeface="华文楷体" pitchFamily="2" charset="-122"/>
              </a:rPr>
              <a:t>常用公式及规则</a:t>
            </a:r>
          </a:p>
        </p:txBody>
      </p:sp>
      <p:graphicFrame>
        <p:nvGraphicFramePr>
          <p:cNvPr id="104455" name="Object 6"/>
          <p:cNvGraphicFramePr>
            <a:graphicFrameLocks noChangeAspect="1"/>
          </p:cNvGraphicFramePr>
          <p:nvPr/>
        </p:nvGraphicFramePr>
        <p:xfrm>
          <a:off x="395536" y="2276872"/>
          <a:ext cx="5337175" cy="1658937"/>
        </p:xfrm>
        <a:graphic>
          <a:graphicData uri="http://schemas.openxmlformats.org/presentationml/2006/ole">
            <p:oleObj spid="_x0000_s104680" name="公式" r:id="rId3" imgW="2273300" imgH="685800" progId="">
              <p:embed/>
            </p:oleObj>
          </a:graphicData>
        </a:graphic>
      </p:graphicFrame>
      <p:sp>
        <p:nvSpPr>
          <p:cNvPr id="10" name="Rectangle 3"/>
          <p:cNvSpPr txBox="1">
            <a:spLocks noChangeArrowheads="1"/>
          </p:cNvSpPr>
          <p:nvPr/>
        </p:nvSpPr>
        <p:spPr bwMode="auto">
          <a:xfrm>
            <a:off x="395536" y="5013176"/>
            <a:ext cx="8443912" cy="1152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  不确定度的第一位有效数字为</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1</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或</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2</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时，有效数字位数取</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2</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位，</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3</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或</a:t>
            </a:r>
            <a:r>
              <a:rPr kumimoji="0" lang="zh-CN" altLang="en-US" sz="2400" b="1"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3</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以上时只取</a:t>
            </a:r>
            <a:r>
              <a:rPr kumimoji="0" lang="en-US" altLang="zh-CN" sz="2400" b="1" i="0" u="none" strike="noStrike" kern="0" cap="none" spc="0" normalizeH="0" baseline="0" noProof="0" dirty="0" smtClean="0">
                <a:ln>
                  <a:noFill/>
                </a:ln>
                <a:solidFill>
                  <a:schemeClr val="tx1"/>
                </a:solidFill>
                <a:effectLst/>
                <a:uLnTx/>
                <a:uFillTx/>
                <a:latin typeface="宋体" pitchFamily="2" charset="-122"/>
                <a:ea typeface="+mn-ea"/>
                <a:cs typeface="+mn-cs"/>
              </a:rPr>
              <a:t>1</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mn-ea"/>
                <a:cs typeface="+mn-cs"/>
              </a:rPr>
              <a:t>位。</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1" name="Text Box 5"/>
          <p:cNvSpPr txBox="1">
            <a:spLocks noChangeArrowheads="1"/>
          </p:cNvSpPr>
          <p:nvPr/>
        </p:nvSpPr>
        <p:spPr bwMode="auto">
          <a:xfrm>
            <a:off x="2411760" y="1412776"/>
            <a:ext cx="257968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3600" dirty="0">
                <a:latin typeface="Times New Roman" pitchFamily="18" charset="0"/>
                <a:ea typeface="黑体" pitchFamily="49" charset="-122"/>
              </a:rPr>
              <a:t>（单位）</a:t>
            </a:r>
          </a:p>
        </p:txBody>
      </p:sp>
      <p:graphicFrame>
        <p:nvGraphicFramePr>
          <p:cNvPr id="12" name="Object 7"/>
          <p:cNvGraphicFramePr>
            <a:graphicFrameLocks noChangeAspect="1"/>
          </p:cNvGraphicFramePr>
          <p:nvPr/>
        </p:nvGraphicFramePr>
        <p:xfrm>
          <a:off x="323528" y="1340768"/>
          <a:ext cx="2304256" cy="784703"/>
        </p:xfrm>
        <a:graphic>
          <a:graphicData uri="http://schemas.openxmlformats.org/presentationml/2006/ole">
            <p:oleObj spid="_x0000_s104681" r:id="rId4" imgW="672808" imgH="228501" progId="">
              <p:embed/>
            </p:oleObj>
          </a:graphicData>
        </a:graphic>
      </p:graphicFrame>
      <p:sp>
        <p:nvSpPr>
          <p:cNvPr id="13" name="Rectangle 3"/>
          <p:cNvSpPr txBox="1">
            <a:spLocks noChangeArrowheads="1"/>
          </p:cNvSpPr>
          <p:nvPr/>
        </p:nvSpPr>
        <p:spPr bwMode="auto">
          <a:xfrm>
            <a:off x="4427984" y="1340768"/>
            <a:ext cx="4248472" cy="720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000" b="0" i="0" u="none" strike="noStrike" kern="0" cap="none" spc="0" normalizeH="0" baseline="0" noProof="0" dirty="0" smtClean="0">
                <a:ln>
                  <a:noFill/>
                </a:ln>
                <a:solidFill>
                  <a:schemeClr val="folHlink"/>
                </a:solidFill>
                <a:effectLst/>
                <a:uLnTx/>
                <a:uFillTx/>
                <a:latin typeface="Times New Roman" pitchFamily="18" charset="0"/>
                <a:ea typeface="黑体" pitchFamily="49" charset="-122"/>
                <a:cs typeface="Times New Roman" pitchFamily="18" charset="0"/>
              </a:rPr>
              <a:t>L=31.42(0.05)mm</a:t>
            </a:r>
            <a:r>
              <a:rPr kumimoji="0" lang="en-US" altLang="zh-CN" sz="4000" b="0" i="0" u="none" strike="noStrike" kern="0" cap="none" spc="0" normalizeH="0" baseline="0" noProof="0" dirty="0" smtClean="0">
                <a:ln>
                  <a:noFill/>
                </a:ln>
                <a:solidFill>
                  <a:schemeClr val="tx1"/>
                </a:solidFill>
                <a:effectLst/>
                <a:uLnTx/>
                <a:uFillTx/>
                <a:latin typeface="Times New Roman" pitchFamily="18" charset="0"/>
                <a:ea typeface="黑体" pitchFamily="49" charset="-122"/>
                <a:cs typeface="Times New Roman" pitchFamily="18" charset="0"/>
              </a:rPr>
              <a:t>   </a:t>
            </a:r>
            <a:endParaRPr kumimoji="0" lang="en-US" altLang="zh-CN" sz="4000" b="0" i="0" u="none" strike="noStrike" kern="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graphicFrame>
        <p:nvGraphicFramePr>
          <p:cNvPr id="104586" name="Object 138"/>
          <p:cNvGraphicFramePr>
            <a:graphicFrameLocks noChangeAspect="1"/>
          </p:cNvGraphicFramePr>
          <p:nvPr/>
        </p:nvGraphicFramePr>
        <p:xfrm>
          <a:off x="6228184" y="2348880"/>
          <a:ext cx="1942480" cy="1217996"/>
        </p:xfrm>
        <a:graphic>
          <a:graphicData uri="http://schemas.openxmlformats.org/presentationml/2006/ole">
            <p:oleObj spid="_x0000_s104682" name="Equation" r:id="rId5" imgW="609840" imgH="431280" progId="">
              <p:embed/>
            </p:oleObj>
          </a:graphicData>
        </a:graphic>
      </p:graphicFrame>
      <p:graphicFrame>
        <p:nvGraphicFramePr>
          <p:cNvPr id="104587" name="Object 139"/>
          <p:cNvGraphicFramePr>
            <a:graphicFrameLocks noChangeAspect="1"/>
          </p:cNvGraphicFramePr>
          <p:nvPr/>
        </p:nvGraphicFramePr>
        <p:xfrm>
          <a:off x="6228184" y="3789040"/>
          <a:ext cx="2088232" cy="1060304"/>
        </p:xfrm>
        <a:graphic>
          <a:graphicData uri="http://schemas.openxmlformats.org/presentationml/2006/ole">
            <p:oleObj spid="_x0000_s104683" r:id="rId6" imgW="1004040" imgH="431280" progId="">
              <p:embed/>
            </p:oleObj>
          </a:graphicData>
        </a:graphic>
      </p:graphicFrame>
      <p:sp>
        <p:nvSpPr>
          <p:cNvPr id="16" name="TextBox 15"/>
          <p:cNvSpPr txBox="1"/>
          <p:nvPr/>
        </p:nvSpPr>
        <p:spPr>
          <a:xfrm>
            <a:off x="1259632" y="4293096"/>
            <a:ext cx="3430747" cy="523220"/>
          </a:xfrm>
          <a:prstGeom prst="rect">
            <a:avLst/>
          </a:prstGeom>
          <a:noFill/>
        </p:spPr>
        <p:txBody>
          <a:bodyPr wrap="none" rtlCol="0">
            <a:spAutoFit/>
          </a:bodyPr>
          <a:lstStyle/>
          <a:p>
            <a:r>
              <a:rPr lang="zh-CN" altLang="en-US" sz="2800" b="1" dirty="0" smtClean="0">
                <a:solidFill>
                  <a:srgbClr val="FFC000"/>
                </a:solidFill>
              </a:rPr>
              <a:t>“</a:t>
            </a:r>
            <a:r>
              <a:rPr lang="zh-CN" altLang="en-US" sz="2800" b="1" dirty="0" smtClean="0">
                <a:solidFill>
                  <a:srgbClr val="FFC000"/>
                </a:solidFill>
                <a:latin typeface="宋体" pitchFamily="2" charset="-122"/>
              </a:rPr>
              <a:t>四舍六入五凑偶</a:t>
            </a:r>
            <a:r>
              <a:rPr lang="zh-CN" altLang="en-US" sz="2800" b="1" dirty="0" smtClean="0">
                <a:solidFill>
                  <a:srgbClr val="FFC000"/>
                </a:solidFill>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Bottom)">
                                      <p:cBhvr>
                                        <p:cTn id="11" dur="500"/>
                                        <p:tgtEl>
                                          <p:spTgt spid="12"/>
                                        </p:tgtEl>
                                      </p:cBhvr>
                                    </p:animEffect>
                                  </p:childTnLst>
                                </p:cTn>
                              </p:par>
                            </p:childTnLst>
                          </p:cTn>
                        </p:par>
                        <p:par>
                          <p:cTn id="12" fill="hold">
                            <p:stCondLst>
                              <p:cond delay="500"/>
                            </p:stCondLst>
                            <p:childTnLst>
                              <p:par>
                                <p:cTn id="13" presetID="2" presetClass="entr" presetSubtype="8" fill="hold" grpId="0" nodeType="after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4586"/>
                                        </p:tgtEl>
                                        <p:attrNameLst>
                                          <p:attrName>style.visibility</p:attrName>
                                        </p:attrNameLst>
                                      </p:cBhvr>
                                      <p:to>
                                        <p:strVal val="visible"/>
                                      </p:to>
                                    </p:set>
                                    <p:anim calcmode="lin" valueType="num">
                                      <p:cBhvr additive="base">
                                        <p:cTn id="27" dur="500" fill="hold"/>
                                        <p:tgtEl>
                                          <p:spTgt spid="104586"/>
                                        </p:tgtEl>
                                        <p:attrNameLst>
                                          <p:attrName>ppt_x</p:attrName>
                                        </p:attrNameLst>
                                      </p:cBhvr>
                                      <p:tavLst>
                                        <p:tav tm="0">
                                          <p:val>
                                            <p:strVal val="0-#ppt_w/2"/>
                                          </p:val>
                                        </p:tav>
                                        <p:tav tm="100000">
                                          <p:val>
                                            <p:strVal val="#ppt_x"/>
                                          </p:val>
                                        </p:tav>
                                      </p:tavLst>
                                    </p:anim>
                                    <p:anim calcmode="lin" valueType="num">
                                      <p:cBhvr additive="base">
                                        <p:cTn id="28" dur="500" fill="hold"/>
                                        <p:tgtEl>
                                          <p:spTgt spid="10458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04587"/>
                                        </p:tgtEl>
                                        <p:attrNameLst>
                                          <p:attrName>style.visibility</p:attrName>
                                        </p:attrNameLst>
                                      </p:cBhvr>
                                      <p:to>
                                        <p:strVal val="visible"/>
                                      </p:to>
                                    </p:set>
                                    <p:anim calcmode="lin" valueType="num">
                                      <p:cBhvr additive="base">
                                        <p:cTn id="31" dur="500" fill="hold"/>
                                        <p:tgtEl>
                                          <p:spTgt spid="104587"/>
                                        </p:tgtEl>
                                        <p:attrNameLst>
                                          <p:attrName>ppt_x</p:attrName>
                                        </p:attrNameLst>
                                      </p:cBhvr>
                                      <p:tavLst>
                                        <p:tav tm="0">
                                          <p:val>
                                            <p:strVal val="0-#ppt_w/2"/>
                                          </p:val>
                                        </p:tav>
                                        <p:tav tm="100000">
                                          <p:val>
                                            <p:strVal val="#ppt_x"/>
                                          </p:val>
                                        </p:tav>
                                      </p:tavLst>
                                    </p:anim>
                                    <p:anim calcmode="lin" valueType="num">
                                      <p:cBhvr additive="base">
                                        <p:cTn id="32" dur="500" fill="hold"/>
                                        <p:tgtEl>
                                          <p:spTgt spid="104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3"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678A49A-994A-4DEA-99A3-A37508FF1B10}" type="datetime1">
              <a:rPr lang="zh-CN" altLang="en-US" sz="1400" smtClean="0"/>
              <a:pPr eaLnBrk="1" hangingPunct="1">
                <a:spcBef>
                  <a:spcPct val="0"/>
                </a:spcBef>
                <a:buFontTx/>
                <a:buNone/>
              </a:pPr>
              <a:t>2018/3/2</a:t>
            </a:fld>
            <a:endParaRPr lang="en-US" altLang="zh-CN" sz="1400" smtClean="0"/>
          </a:p>
        </p:txBody>
      </p:sp>
      <p:sp>
        <p:nvSpPr>
          <p:cNvPr id="1741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EE221B9-DCAF-43BD-A8EF-E86CE7B3DDF1}" type="slidenum">
              <a:rPr lang="en-US" altLang="zh-CN" sz="1400" smtClean="0"/>
              <a:pPr eaLnBrk="1" hangingPunct="1">
                <a:spcBef>
                  <a:spcPct val="0"/>
                </a:spcBef>
                <a:buFontTx/>
                <a:buNone/>
              </a:pPr>
              <a:t>114</a:t>
            </a:fld>
            <a:endParaRPr lang="en-US" altLang="zh-CN" sz="1400" smtClean="0"/>
          </a:p>
        </p:txBody>
      </p:sp>
      <p:sp>
        <p:nvSpPr>
          <p:cNvPr id="17412" name="Rectangle 2"/>
          <p:cNvSpPr>
            <a:spLocks noGrp="1" noChangeArrowheads="1"/>
          </p:cNvSpPr>
          <p:nvPr>
            <p:ph type="title"/>
          </p:nvPr>
        </p:nvSpPr>
        <p:spPr>
          <a:xfrm>
            <a:off x="683568" y="-27384"/>
            <a:ext cx="7772400" cy="863600"/>
          </a:xfrm>
        </p:spPr>
        <p:txBody>
          <a:bodyPr/>
          <a:lstStyle/>
          <a:p>
            <a:pPr eaLnBrk="1" hangingPunct="1"/>
            <a:r>
              <a:rPr lang="zh-CN" altLang="en-US" sz="4800" b="1" dirty="0" smtClean="0">
                <a:solidFill>
                  <a:schemeClr val="folHlink"/>
                </a:solidFill>
              </a:rPr>
              <a:t>通知</a:t>
            </a:r>
          </a:p>
        </p:txBody>
      </p:sp>
      <p:sp>
        <p:nvSpPr>
          <p:cNvPr id="17413" name="Rectangle 3"/>
          <p:cNvSpPr>
            <a:spLocks noGrp="1" noChangeArrowheads="1"/>
          </p:cNvSpPr>
          <p:nvPr>
            <p:ph type="body" idx="1"/>
          </p:nvPr>
        </p:nvSpPr>
        <p:spPr>
          <a:xfrm>
            <a:off x="323528" y="908720"/>
            <a:ext cx="8424863" cy="3960440"/>
          </a:xfrm>
        </p:spPr>
        <p:txBody>
          <a:bodyPr/>
          <a:lstStyle/>
          <a:p>
            <a:pPr eaLnBrk="1" hangingPunct="1">
              <a:lnSpc>
                <a:spcPct val="120000"/>
              </a:lnSpc>
            </a:pPr>
            <a:r>
              <a:rPr lang="zh-CN" altLang="en-US" sz="2800" b="1" dirty="0" smtClean="0"/>
              <a:t>本次课下课前，各班学习委员在点名册上留下自己的手机号和邮箱；</a:t>
            </a:r>
            <a:endParaRPr lang="en-US" altLang="zh-CN" sz="2800" b="1" dirty="0" smtClean="0"/>
          </a:p>
          <a:p>
            <a:pPr eaLnBrk="1" hangingPunct="1">
              <a:lnSpc>
                <a:spcPct val="120000"/>
              </a:lnSpc>
            </a:pPr>
            <a:r>
              <a:rPr lang="zh-CN" altLang="en-US" sz="2800" b="1" dirty="0" smtClean="0"/>
              <a:t>课后同学要完成一套物理实验绪论练习题，练习题到物理实验中心网站（课件栏）下载并打印。</a:t>
            </a:r>
          </a:p>
          <a:p>
            <a:pPr eaLnBrk="1" hangingPunct="1">
              <a:lnSpc>
                <a:spcPct val="120000"/>
              </a:lnSpc>
            </a:pPr>
            <a:r>
              <a:rPr lang="zh-CN" altLang="en-US" sz="2800" b="1" dirty="0" smtClean="0"/>
              <a:t>写清楚班号、学号、姓名及上绪论课的时间和教师姓名</a:t>
            </a:r>
            <a:endParaRPr lang="en-US" altLang="zh-CN" sz="2800" b="1" dirty="0" smtClean="0"/>
          </a:p>
          <a:p>
            <a:pPr eaLnBrk="1" hangingPunct="1">
              <a:lnSpc>
                <a:spcPct val="120000"/>
              </a:lnSpc>
            </a:pPr>
            <a:endParaRPr lang="zh-CN" altLang="en-US" sz="2800" b="1" dirty="0" smtClean="0"/>
          </a:p>
        </p:txBody>
      </p:sp>
      <p:sp>
        <p:nvSpPr>
          <p:cNvPr id="7" name="Text Box 4"/>
          <p:cNvSpPr txBox="1">
            <a:spLocks noChangeArrowheads="1"/>
          </p:cNvSpPr>
          <p:nvPr/>
        </p:nvSpPr>
        <p:spPr bwMode="auto">
          <a:xfrm>
            <a:off x="827584" y="4496813"/>
            <a:ext cx="7777162" cy="1274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solidFill>
                  <a:schemeClr val="folHlink"/>
                </a:solidFill>
                <a:prstDash val="sysDot"/>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spcBef>
                <a:spcPct val="0"/>
              </a:spcBef>
              <a:buFontTx/>
              <a:buNone/>
            </a:pPr>
            <a:r>
              <a:rPr lang="zh-CN" altLang="en-US" b="1" dirty="0">
                <a:solidFill>
                  <a:schemeClr val="folHlink"/>
                </a:solidFill>
                <a:latin typeface="Times New Roman" pitchFamily="18" charset="0"/>
              </a:rPr>
              <a:t>地点：</a:t>
            </a:r>
            <a:r>
              <a:rPr lang="en-US" altLang="zh-CN" b="1" dirty="0">
                <a:solidFill>
                  <a:schemeClr val="folHlink"/>
                </a:solidFill>
                <a:latin typeface="Times New Roman" pitchFamily="18" charset="0"/>
              </a:rPr>
              <a:t>13</a:t>
            </a:r>
            <a:r>
              <a:rPr kumimoji="1" lang="en-US" altLang="zh-CN" b="1" dirty="0">
                <a:solidFill>
                  <a:schemeClr val="folHlink"/>
                </a:solidFill>
                <a:latin typeface="Times New Roman" pitchFamily="18" charset="0"/>
              </a:rPr>
              <a:t># </a:t>
            </a:r>
            <a:r>
              <a:rPr kumimoji="1" lang="zh-CN" altLang="en-US" b="1" dirty="0">
                <a:solidFill>
                  <a:schemeClr val="folHlink"/>
                </a:solidFill>
                <a:latin typeface="Times New Roman" pitchFamily="18" charset="0"/>
              </a:rPr>
              <a:t>报箱，</a:t>
            </a:r>
            <a:r>
              <a:rPr lang="zh-CN" altLang="en-US" b="1" dirty="0">
                <a:solidFill>
                  <a:schemeClr val="folHlink"/>
                </a:solidFill>
                <a:latin typeface="Times New Roman" pitchFamily="18" charset="0"/>
              </a:rPr>
              <a:t>王志</a:t>
            </a:r>
            <a:r>
              <a:rPr lang="zh-CN" altLang="en-US" b="1" dirty="0" smtClean="0">
                <a:solidFill>
                  <a:schemeClr val="folHlink"/>
                </a:solidFill>
                <a:latin typeface="Times New Roman" pitchFamily="18" charset="0"/>
              </a:rPr>
              <a:t>，或   </a:t>
            </a:r>
            <a:r>
              <a:rPr lang="en-US" altLang="zh-CN" b="1" dirty="0" smtClean="0">
                <a:solidFill>
                  <a:schemeClr val="folHlink"/>
                </a:solidFill>
                <a:latin typeface="Times New Roman" pitchFamily="18" charset="0"/>
              </a:rPr>
              <a:t>119</a:t>
            </a:r>
            <a:r>
              <a:rPr lang="en-US" altLang="zh-CN" b="1" dirty="0">
                <a:solidFill>
                  <a:schemeClr val="folHlink"/>
                </a:solidFill>
                <a:latin typeface="Times New Roman" pitchFamily="18" charset="0"/>
              </a:rPr>
              <a:t>#</a:t>
            </a:r>
            <a:endParaRPr kumimoji="1" lang="zh-CN" altLang="en-US" b="1" dirty="0">
              <a:solidFill>
                <a:schemeClr val="folHlink"/>
              </a:solidFill>
              <a:latin typeface="Times New Roman" pitchFamily="18" charset="0"/>
            </a:endParaRPr>
          </a:p>
          <a:p>
            <a:pPr eaLnBrk="1" hangingPunct="1">
              <a:lnSpc>
                <a:spcPct val="120000"/>
              </a:lnSpc>
              <a:spcBef>
                <a:spcPct val="0"/>
              </a:spcBef>
              <a:buFontTx/>
              <a:buNone/>
            </a:pPr>
            <a:r>
              <a:rPr kumimoji="1" lang="zh-CN" altLang="en-US" b="1" dirty="0">
                <a:solidFill>
                  <a:schemeClr val="folHlink"/>
                </a:solidFill>
                <a:latin typeface="Times New Roman" pitchFamily="18" charset="0"/>
              </a:rPr>
              <a:t>时间：</a:t>
            </a:r>
            <a:r>
              <a:rPr lang="zh-CN" altLang="en-US" sz="2800" b="1" dirty="0" smtClean="0">
                <a:solidFill>
                  <a:schemeClr val="folHlink"/>
                </a:solidFill>
              </a:rPr>
              <a:t>第</a:t>
            </a:r>
            <a:r>
              <a:rPr lang="en-US" altLang="zh-CN" sz="2800" b="1" dirty="0" smtClean="0">
                <a:solidFill>
                  <a:schemeClr val="folHlink"/>
                </a:solidFill>
              </a:rPr>
              <a:t>2</a:t>
            </a:r>
            <a:r>
              <a:rPr lang="zh-CN" altLang="en-US" sz="2800" b="1" dirty="0" smtClean="0">
                <a:solidFill>
                  <a:schemeClr val="folHlink"/>
                </a:solidFill>
              </a:rPr>
              <a:t>周星期五 下午</a:t>
            </a:r>
            <a:r>
              <a:rPr kumimoji="1" lang="zh-CN" altLang="en-US" sz="2800" b="1" dirty="0">
                <a:solidFill>
                  <a:schemeClr val="folHlink"/>
                </a:solidFill>
                <a:latin typeface="Times New Roman" pitchFamily="18" charset="0"/>
              </a:rPr>
              <a:t>之前</a:t>
            </a:r>
          </a:p>
        </p:txBody>
      </p:sp>
    </p:spTree>
    <p:extLst>
      <p:ext uri="{BB962C8B-B14F-4D97-AF65-F5344CB8AC3E}">
        <p14:creationId xmlns:p14="http://schemas.microsoft.com/office/powerpoint/2010/main" xmlns="" val="226561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59A518E-E8FE-4FD7-AE56-C30A8E243579}" type="datetime1">
              <a:rPr lang="zh-CN" altLang="en-US" sz="1400" smtClean="0"/>
              <a:pPr eaLnBrk="1" hangingPunct="1">
                <a:spcBef>
                  <a:spcPct val="0"/>
                </a:spcBef>
                <a:buFontTx/>
                <a:buNone/>
              </a:pPr>
              <a:t>2018/3/2</a:t>
            </a:fld>
            <a:endParaRPr lang="en-US" altLang="zh-CN" sz="1400" smtClean="0"/>
          </a:p>
        </p:txBody>
      </p:sp>
      <p:sp>
        <p:nvSpPr>
          <p:cNvPr id="11264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2B945C1-1B5F-4781-901A-CE7C3E3E8B11}" type="slidenum">
              <a:rPr lang="en-US" altLang="zh-CN" sz="1400" smtClean="0"/>
              <a:pPr eaLnBrk="1" hangingPunct="1">
                <a:spcBef>
                  <a:spcPct val="0"/>
                </a:spcBef>
                <a:buFontTx/>
                <a:buNone/>
              </a:pPr>
              <a:t>115</a:t>
            </a:fld>
            <a:endParaRPr lang="en-US" altLang="zh-CN" sz="1400" smtClean="0"/>
          </a:p>
        </p:txBody>
      </p:sp>
      <p:sp>
        <p:nvSpPr>
          <p:cNvPr id="112644" name="Rectangle 2"/>
          <p:cNvSpPr>
            <a:spLocks noGrp="1" noChangeArrowheads="1"/>
          </p:cNvSpPr>
          <p:nvPr>
            <p:ph type="title"/>
          </p:nvPr>
        </p:nvSpPr>
        <p:spPr>
          <a:xfrm>
            <a:off x="250825" y="2564904"/>
            <a:ext cx="8893175" cy="3168675"/>
          </a:xfrm>
        </p:spPr>
        <p:txBody>
          <a:bodyPr/>
          <a:lstStyle/>
          <a:p>
            <a:pPr eaLnBrk="1" hangingPunct="1">
              <a:lnSpc>
                <a:spcPct val="150000"/>
              </a:lnSpc>
            </a:pPr>
            <a:r>
              <a:rPr lang="zh-CN" altLang="en-US" sz="5400" b="1" dirty="0" smtClean="0">
                <a:solidFill>
                  <a:schemeClr val="folHlink"/>
                </a:solidFill>
                <a:ea typeface="楷体_GB2312"/>
                <a:cs typeface="楷体_GB2312"/>
              </a:rPr>
              <a:t>希望</a:t>
            </a:r>
            <a:r>
              <a:rPr lang="zh-CN" altLang="en-US" sz="5400" b="1" dirty="0" smtClean="0">
                <a:solidFill>
                  <a:schemeClr val="folHlink"/>
                </a:solidFill>
                <a:ea typeface="楷体_GB2312"/>
                <a:cs typeface="楷体_GB2312"/>
              </a:rPr>
              <a:t>能与各位在共同度过</a:t>
            </a:r>
            <a:r>
              <a:rPr lang="en-US" altLang="zh-CN" sz="5400" b="1" dirty="0" smtClean="0">
                <a:solidFill>
                  <a:schemeClr val="folHlink"/>
                </a:solidFill>
                <a:ea typeface="楷体_GB2312"/>
                <a:cs typeface="楷体_GB2312"/>
              </a:rPr>
              <a:t/>
            </a:r>
            <a:br>
              <a:rPr lang="en-US" altLang="zh-CN" sz="5400" b="1" dirty="0" smtClean="0">
                <a:solidFill>
                  <a:schemeClr val="folHlink"/>
                </a:solidFill>
                <a:ea typeface="楷体_GB2312"/>
                <a:cs typeface="楷体_GB2312"/>
              </a:rPr>
            </a:br>
            <a:r>
              <a:rPr lang="zh-CN" altLang="en-US" sz="5400" b="1" dirty="0" smtClean="0">
                <a:solidFill>
                  <a:schemeClr val="folHlink"/>
                </a:solidFill>
                <a:ea typeface="楷体_GB2312"/>
                <a:cs typeface="楷体_GB2312"/>
              </a:rPr>
              <a:t>愉快时光！</a:t>
            </a:r>
          </a:p>
        </p:txBody>
      </p:sp>
      <p:sp>
        <p:nvSpPr>
          <p:cNvPr id="5" name="TextBox 4"/>
          <p:cNvSpPr txBox="1"/>
          <p:nvPr/>
        </p:nvSpPr>
        <p:spPr>
          <a:xfrm>
            <a:off x="1907704" y="932527"/>
            <a:ext cx="5743880" cy="1200329"/>
          </a:xfrm>
          <a:prstGeom prst="rect">
            <a:avLst/>
          </a:prstGeom>
          <a:noFill/>
        </p:spPr>
        <p:txBody>
          <a:bodyPr wrap="none" rtlCol="0">
            <a:spAutoFit/>
          </a:bodyPr>
          <a:lstStyle/>
          <a:p>
            <a:r>
              <a:rPr lang="zh-CN" altLang="en-US" sz="7200" b="1" dirty="0" smtClean="0">
                <a:solidFill>
                  <a:srgbClr val="FF0000"/>
                </a:solidFill>
                <a:latin typeface="黑体" pitchFamily="49" charset="-122"/>
                <a:ea typeface="黑体" pitchFamily="49" charset="-122"/>
              </a:rPr>
              <a:t>元宵节快乐！</a:t>
            </a:r>
            <a:endParaRPr lang="zh-CN" altLang="en-US" sz="7200" b="1"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0407374-E0B8-4CA1-AD00-0F91CC7CA730}" type="datetime1">
              <a:rPr lang="zh-CN" altLang="en-US" smtClean="0"/>
              <a:pPr>
                <a:defRPr/>
              </a:pPr>
              <a:t>2018/3/2</a:t>
            </a:fld>
            <a:endParaRPr lang="en-US" altLang="zh-CN" dirty="0"/>
          </a:p>
        </p:txBody>
      </p:sp>
      <p:sp>
        <p:nvSpPr>
          <p:cNvPr id="3" name="灯片编号占位符 2"/>
          <p:cNvSpPr>
            <a:spLocks noGrp="1"/>
          </p:cNvSpPr>
          <p:nvPr>
            <p:ph type="sldNum" sz="quarter" idx="12"/>
          </p:nvPr>
        </p:nvSpPr>
        <p:spPr/>
        <p:txBody>
          <a:bodyPr/>
          <a:lstStyle/>
          <a:p>
            <a:pPr>
              <a:defRPr/>
            </a:pPr>
            <a:fld id="{93C8E7D2-D307-4BFF-9CC0-488B335A4BBC}" type="slidenum">
              <a:rPr lang="en-US" altLang="zh-CN" smtClean="0"/>
              <a:pPr>
                <a:defRPr/>
              </a:pPr>
              <a:t>12</a:t>
            </a:fld>
            <a:endParaRPr lang="en-US" altLang="zh-CN"/>
          </a:p>
        </p:txBody>
      </p:sp>
      <p:sp>
        <p:nvSpPr>
          <p:cNvPr id="4" name="矩形 3"/>
          <p:cNvSpPr/>
          <p:nvPr/>
        </p:nvSpPr>
        <p:spPr>
          <a:xfrm>
            <a:off x="539552" y="661386"/>
            <a:ext cx="8064896" cy="2677656"/>
          </a:xfrm>
          <a:prstGeom prst="rect">
            <a:avLst/>
          </a:prstGeom>
        </p:spPr>
        <p:txBody>
          <a:bodyPr wrap="square">
            <a:spAutoFit/>
          </a:bodyPr>
          <a:lstStyle/>
          <a:p>
            <a:r>
              <a:rPr lang="zh-CN" altLang="en-US" sz="2400" b="1" dirty="0" smtClean="0">
                <a:solidFill>
                  <a:srgbClr val="FFFF00"/>
                </a:solidFill>
              </a:rPr>
              <a:t>（</a:t>
            </a:r>
            <a:r>
              <a:rPr lang="en-US" altLang="zh-CN" sz="2400" b="1" dirty="0" smtClean="0">
                <a:solidFill>
                  <a:srgbClr val="FFFF00"/>
                </a:solidFill>
              </a:rPr>
              <a:t>3</a:t>
            </a:r>
            <a:r>
              <a:rPr lang="zh-CN" altLang="en-US" sz="2400" b="1" dirty="0" smtClean="0">
                <a:solidFill>
                  <a:srgbClr val="FFFF00"/>
                </a:solidFill>
              </a:rPr>
              <a:t>）内容和成绩：</a:t>
            </a:r>
            <a:endParaRPr lang="en-US" altLang="zh-CN" sz="2400" b="1" dirty="0" smtClean="0">
              <a:solidFill>
                <a:srgbClr val="FFFF00"/>
              </a:solidFill>
            </a:endParaRPr>
          </a:p>
          <a:p>
            <a:r>
              <a:rPr lang="zh-CN" altLang="en-US" sz="2400" b="1" dirty="0" smtClean="0"/>
              <a:t>分</a:t>
            </a:r>
            <a:r>
              <a:rPr lang="zh-CN" altLang="en-US" sz="2400" b="1" dirty="0"/>
              <a:t>单双周，每两个星期做一个实验。本学期“物理实验</a:t>
            </a:r>
            <a:r>
              <a:rPr lang="en-US" altLang="zh-CN" sz="2400" b="1" dirty="0"/>
              <a:t>B1”</a:t>
            </a:r>
            <a:r>
              <a:rPr lang="zh-CN" altLang="en-US" sz="2400" b="1" dirty="0"/>
              <a:t>和“物理实验</a:t>
            </a:r>
            <a:r>
              <a:rPr lang="en-US" altLang="zh-CN" sz="2400" b="1" dirty="0"/>
              <a:t>A1”</a:t>
            </a:r>
            <a:r>
              <a:rPr lang="zh-CN" altLang="en-US" sz="2400" b="1" dirty="0"/>
              <a:t>都是有</a:t>
            </a:r>
            <a:r>
              <a:rPr lang="en-US" altLang="zh-CN" sz="2400" b="1" dirty="0"/>
              <a:t>1</a:t>
            </a:r>
            <a:r>
              <a:rPr lang="zh-CN" altLang="en-US" sz="2400" b="1" dirty="0"/>
              <a:t>次绪论课和</a:t>
            </a:r>
            <a:r>
              <a:rPr lang="en-US" altLang="zh-CN" sz="2400" b="1" dirty="0"/>
              <a:t>7</a:t>
            </a:r>
            <a:r>
              <a:rPr lang="zh-CN" altLang="en-US" sz="2400" b="1" dirty="0"/>
              <a:t>次实验课。期末成绩是这</a:t>
            </a:r>
            <a:r>
              <a:rPr lang="en-US" altLang="zh-CN" sz="2400" b="1" dirty="0"/>
              <a:t>8</a:t>
            </a:r>
            <a:r>
              <a:rPr lang="zh-CN" altLang="en-US" sz="2400" b="1" dirty="0"/>
              <a:t>次成绩的平均值。不论绪论作业不及格或某次实验不及格，最后</a:t>
            </a:r>
            <a:r>
              <a:rPr lang="en-US" altLang="zh-CN" sz="2400" b="1" dirty="0"/>
              <a:t>8</a:t>
            </a:r>
            <a:r>
              <a:rPr lang="zh-CN" altLang="en-US" sz="2400" b="1" dirty="0"/>
              <a:t>次成绩平均值及格即通过本学期课程</a:t>
            </a:r>
            <a:r>
              <a:rPr lang="zh-CN" altLang="en-US" sz="2400" b="1" dirty="0" smtClean="0"/>
              <a:t>。</a:t>
            </a:r>
            <a:endParaRPr lang="en-US" altLang="zh-CN" sz="2400" b="1" dirty="0" smtClean="0"/>
          </a:p>
          <a:p>
            <a:r>
              <a:rPr lang="zh-CN" altLang="zh-CN" sz="2400" dirty="0" smtClean="0"/>
              <a:t>每</a:t>
            </a:r>
            <a:r>
              <a:rPr lang="zh-CN" altLang="zh-CN" sz="2400" dirty="0"/>
              <a:t>学期初在教务处网站发重修通知。</a:t>
            </a:r>
            <a:endParaRPr lang="zh-CN" altLang="en-US" sz="2400" dirty="0"/>
          </a:p>
          <a:p>
            <a:endParaRPr lang="en-US" altLang="zh-CN" sz="2400" b="1" dirty="0" smtClean="0"/>
          </a:p>
        </p:txBody>
      </p:sp>
      <p:sp>
        <p:nvSpPr>
          <p:cNvPr id="6" name="矩形 2"/>
          <p:cNvSpPr>
            <a:spLocks noChangeArrowheads="1"/>
          </p:cNvSpPr>
          <p:nvPr/>
        </p:nvSpPr>
        <p:spPr bwMode="auto">
          <a:xfrm>
            <a:off x="525173" y="3212976"/>
            <a:ext cx="8493125"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400" b="1" dirty="0" smtClean="0">
                <a:solidFill>
                  <a:srgbClr val="FFC000"/>
                </a:solidFill>
                <a:latin typeface="宋体" pitchFamily="2" charset="-122"/>
              </a:rPr>
              <a:t>（</a:t>
            </a:r>
            <a:r>
              <a:rPr lang="en-US" altLang="zh-CN" sz="2400" b="1" dirty="0" smtClean="0">
                <a:solidFill>
                  <a:srgbClr val="FFC000"/>
                </a:solidFill>
                <a:latin typeface="宋体" pitchFamily="2" charset="-122"/>
              </a:rPr>
              <a:t>4</a:t>
            </a:r>
            <a:r>
              <a:rPr lang="zh-CN" altLang="en-US" sz="2400" b="1" dirty="0" smtClean="0">
                <a:solidFill>
                  <a:srgbClr val="FFC000"/>
                </a:solidFill>
                <a:latin typeface="宋体" pitchFamily="2" charset="-122"/>
              </a:rPr>
              <a:t>）预习</a:t>
            </a:r>
            <a:endParaRPr lang="en-US" altLang="zh-CN" sz="2400" b="1" dirty="0" smtClean="0">
              <a:solidFill>
                <a:srgbClr val="FFC000"/>
              </a:solidFill>
              <a:latin typeface="宋体" pitchFamily="2" charset="-122"/>
            </a:endParaRPr>
          </a:p>
          <a:p>
            <a:r>
              <a:rPr lang="zh-CN" altLang="en-US" sz="2400" b="1" dirty="0" smtClean="0">
                <a:latin typeface="Arial" pitchFamily="34" charset="0"/>
              </a:rPr>
              <a:t>实验前必须预习讲义，写预习报告，预习报告要有</a:t>
            </a:r>
            <a:r>
              <a:rPr lang="zh-CN" altLang="en-US" sz="2400" b="1" dirty="0" smtClean="0">
                <a:solidFill>
                  <a:srgbClr val="FFC000"/>
                </a:solidFill>
                <a:latin typeface="Arial" pitchFamily="34" charset="0"/>
              </a:rPr>
              <a:t>老师签字，</a:t>
            </a:r>
            <a:r>
              <a:rPr lang="zh-CN" altLang="en-US" sz="2400" b="1" dirty="0" smtClean="0">
                <a:latin typeface="Arial" pitchFamily="34" charset="0"/>
              </a:rPr>
              <a:t>交签字前务必写上</a:t>
            </a:r>
            <a:r>
              <a:rPr lang="zh-CN" altLang="en-US" sz="2400" b="1" dirty="0" smtClean="0">
                <a:solidFill>
                  <a:srgbClr val="FFC000"/>
                </a:solidFill>
                <a:latin typeface="Arial" pitchFamily="34" charset="0"/>
              </a:rPr>
              <a:t>班号、学号、姓名、日期</a:t>
            </a:r>
            <a:r>
              <a:rPr lang="zh-CN" altLang="en-US" sz="2400" b="1" dirty="0" smtClean="0">
                <a:latin typeface="Arial" pitchFamily="34" charset="0"/>
              </a:rPr>
              <a:t>（含上午、下午、晚上），以及在</a:t>
            </a:r>
            <a:r>
              <a:rPr lang="zh-CN" altLang="en-US" sz="2400" b="1" dirty="0" smtClean="0">
                <a:solidFill>
                  <a:srgbClr val="FFC000"/>
                </a:solidFill>
                <a:latin typeface="Arial" pitchFamily="34" charset="0"/>
              </a:rPr>
              <a:t>签到表上的序号</a:t>
            </a:r>
            <a:r>
              <a:rPr lang="zh-CN" altLang="en-US" sz="2400" b="1" dirty="0" smtClean="0">
                <a:latin typeface="Arial" pitchFamily="34" charset="0"/>
              </a:rPr>
              <a:t>。没有写预习报告的同学不允许做实验。</a:t>
            </a:r>
            <a:endParaRPr lang="zh-CN" altLang="en-US" sz="2400" b="1" dirty="0">
              <a:latin typeface="宋体" pitchFamily="2" charset="-122"/>
            </a:endParaRPr>
          </a:p>
        </p:txBody>
      </p:sp>
      <p:sp>
        <p:nvSpPr>
          <p:cNvPr id="7" name="矩形 2"/>
          <p:cNvSpPr>
            <a:spLocks noChangeArrowheads="1"/>
          </p:cNvSpPr>
          <p:nvPr/>
        </p:nvSpPr>
        <p:spPr bwMode="auto">
          <a:xfrm>
            <a:off x="615379" y="5373216"/>
            <a:ext cx="849312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zh-CN" sz="2400" b="1" dirty="0">
                <a:solidFill>
                  <a:srgbClr val="FFFF00"/>
                </a:solidFill>
              </a:rPr>
              <a:t>新教务处系统中部分班号非标准，故在实验课程内定义了新的班号，请以上课老师给的班号为准写在实验报告上。</a:t>
            </a:r>
            <a:endParaRPr lang="zh-CN" altLang="en-US" sz="2400" b="1" dirty="0">
              <a:solidFill>
                <a:srgbClr val="FFFF00"/>
              </a:solidFill>
              <a:latin typeface="宋体" pitchFamily="2" charset="-122"/>
            </a:endParaRPr>
          </a:p>
        </p:txBody>
      </p:sp>
    </p:spTree>
    <p:extLst>
      <p:ext uri="{BB962C8B-B14F-4D97-AF65-F5344CB8AC3E}">
        <p14:creationId xmlns:p14="http://schemas.microsoft.com/office/powerpoint/2010/main" xmlns="" val="21638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矩形 4"/>
          <p:cNvSpPr>
            <a:spLocks noChangeArrowheads="1"/>
          </p:cNvSpPr>
          <p:nvPr/>
        </p:nvSpPr>
        <p:spPr bwMode="auto">
          <a:xfrm>
            <a:off x="431800" y="476672"/>
            <a:ext cx="8316664" cy="339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dirty="0" smtClean="0">
                <a:latin typeface="Arial" pitchFamily="34" charset="0"/>
              </a:rPr>
              <a:t>（</a:t>
            </a:r>
            <a:r>
              <a:rPr lang="en-US" altLang="zh-CN" sz="2800" b="1" dirty="0" smtClean="0">
                <a:latin typeface="Arial" pitchFamily="34" charset="0"/>
              </a:rPr>
              <a:t>5</a:t>
            </a:r>
            <a:r>
              <a:rPr lang="zh-CN" altLang="en-US" sz="2800" b="1" dirty="0" smtClean="0">
                <a:latin typeface="Arial" pitchFamily="34" charset="0"/>
              </a:rPr>
              <a:t>）上课：每次</a:t>
            </a:r>
            <a:r>
              <a:rPr lang="zh-CN" altLang="en-US" sz="2800" b="1" dirty="0">
                <a:latin typeface="Arial" pitchFamily="34" charset="0"/>
              </a:rPr>
              <a:t>上课都要带上该实验的数据表格</a:t>
            </a:r>
            <a:r>
              <a:rPr lang="zh-CN" altLang="en-US" sz="2800" b="1" dirty="0" smtClean="0">
                <a:latin typeface="Arial" pitchFamily="34" charset="0"/>
              </a:rPr>
              <a:t>，</a:t>
            </a:r>
            <a:r>
              <a:rPr lang="zh-CN" altLang="zh-CN" sz="2800" b="1" dirty="0"/>
              <a:t>实验结束后，测量数据必须经老师签字</a:t>
            </a:r>
            <a:r>
              <a:rPr lang="zh-CN" altLang="zh-CN" sz="2800" b="1" dirty="0" smtClean="0"/>
              <a:t>。</a:t>
            </a:r>
            <a:endParaRPr lang="en-US" altLang="zh-CN" sz="2800" b="1" dirty="0" smtClean="0"/>
          </a:p>
          <a:p>
            <a:r>
              <a:rPr lang="zh-CN" altLang="en-US" sz="2800" b="1" dirty="0" smtClean="0"/>
              <a:t>           上课</a:t>
            </a:r>
            <a:r>
              <a:rPr lang="zh-CN" altLang="en-US" sz="2800" b="1" dirty="0"/>
              <a:t>前</a:t>
            </a:r>
            <a:r>
              <a:rPr lang="en-US" altLang="zh-CN" sz="2800" b="1" dirty="0"/>
              <a:t>5-10</a:t>
            </a:r>
            <a:r>
              <a:rPr lang="zh-CN" altLang="en-US" sz="2800" b="1" dirty="0"/>
              <a:t>分钟到达实验室，签到。不要迟到，迟到超过</a:t>
            </a:r>
            <a:r>
              <a:rPr lang="en-US" altLang="zh-CN" sz="2800" b="1" dirty="0"/>
              <a:t>15</a:t>
            </a:r>
            <a:r>
              <a:rPr lang="zh-CN" altLang="en-US" sz="2800" b="1" dirty="0"/>
              <a:t>分钟者，不允许上课</a:t>
            </a:r>
            <a:r>
              <a:rPr lang="zh-CN" altLang="en-US" sz="2800" b="1" dirty="0" smtClean="0"/>
              <a:t>。</a:t>
            </a:r>
            <a:endParaRPr lang="en-US" altLang="zh-CN" sz="2800" b="1" dirty="0" smtClean="0"/>
          </a:p>
          <a:p>
            <a:pPr algn="just" eaLnBrk="1" hangingPunct="1">
              <a:lnSpc>
                <a:spcPts val="4060"/>
              </a:lnSpc>
              <a:spcBef>
                <a:spcPts val="0"/>
              </a:spcBef>
              <a:buFont typeface="Arial" panose="020B0604020202020204" pitchFamily="34" charset="0"/>
              <a:buNone/>
              <a:defRPr/>
            </a:pPr>
            <a:r>
              <a:rPr lang="zh-CN" altLang="en-US" sz="2800" b="1" noProof="1" smtClean="0">
                <a:latin typeface="宋体" pitchFamily="2" charset="-122"/>
                <a:cs typeface="+mn-ea"/>
              </a:rPr>
              <a:t>     进入</a:t>
            </a:r>
            <a:r>
              <a:rPr lang="zh-CN" altLang="en-US" sz="2800" b="1" noProof="1">
                <a:latin typeface="宋体" pitchFamily="2" charset="-122"/>
                <a:cs typeface="+mn-ea"/>
              </a:rPr>
              <a:t>实验室请先在实验名单上亲笔签名（不要代签）</a:t>
            </a:r>
            <a:r>
              <a:rPr lang="zh-CN" altLang="en-US" sz="2800" b="1" noProof="1" smtClean="0">
                <a:latin typeface="宋体" pitchFamily="2" charset="-122"/>
                <a:cs typeface="+mn-ea"/>
              </a:rPr>
              <a:t>。</a:t>
            </a:r>
            <a:r>
              <a:rPr lang="zh-CN" altLang="en-US" sz="2800" b="1" noProof="1" smtClean="0">
                <a:solidFill>
                  <a:srgbClr val="FFFF00"/>
                </a:solidFill>
                <a:latin typeface="黑体" pitchFamily="49" charset="-122"/>
                <a:ea typeface="黑体" pitchFamily="49" charset="-122"/>
                <a:cs typeface="+mn-ea"/>
              </a:rPr>
              <a:t>名单</a:t>
            </a:r>
            <a:r>
              <a:rPr lang="zh-CN" altLang="en-US" sz="2800" b="1" noProof="1">
                <a:solidFill>
                  <a:srgbClr val="FFFF00"/>
                </a:solidFill>
                <a:latin typeface="黑体" pitchFamily="49" charset="-122"/>
                <a:ea typeface="黑体" pitchFamily="49" charset="-122"/>
                <a:cs typeface="+mn-ea"/>
              </a:rPr>
              <a:t>上没有名字的，不许做实验，请到实验中心办公室窦老师处办理</a:t>
            </a:r>
            <a:r>
              <a:rPr lang="zh-CN" altLang="en-US" sz="2800" b="1" noProof="1" smtClean="0">
                <a:solidFill>
                  <a:srgbClr val="FFFF00"/>
                </a:solidFill>
                <a:latin typeface="Arial" pitchFamily="34" charset="0"/>
                <a:cs typeface="+mn-ea"/>
              </a:rPr>
              <a:t>。</a:t>
            </a:r>
            <a:endParaRPr lang="zh-CN" altLang="en-US" sz="2800" b="1" dirty="0">
              <a:solidFill>
                <a:srgbClr val="FFC000"/>
              </a:solidFill>
              <a:latin typeface="Arial" pitchFamily="34" charset="0"/>
            </a:endParaRPr>
          </a:p>
        </p:txBody>
      </p:sp>
      <p:sp>
        <p:nvSpPr>
          <p:cNvPr id="8" name="矩形 7"/>
          <p:cNvSpPr/>
          <p:nvPr/>
        </p:nvSpPr>
        <p:spPr>
          <a:xfrm>
            <a:off x="593688" y="3912961"/>
            <a:ext cx="7992888" cy="2308324"/>
          </a:xfrm>
          <a:prstGeom prst="rect">
            <a:avLst/>
          </a:prstGeom>
        </p:spPr>
        <p:txBody>
          <a:bodyPr wrap="square">
            <a:spAutoFit/>
          </a:bodyPr>
          <a:lstStyle/>
          <a:p>
            <a:r>
              <a:rPr lang="zh-CN" altLang="en-US" sz="2400" b="1" dirty="0" smtClean="0"/>
              <a:t>（</a:t>
            </a:r>
            <a:r>
              <a:rPr lang="en-US" altLang="zh-CN" sz="2400" b="1" dirty="0" smtClean="0"/>
              <a:t>6</a:t>
            </a:r>
            <a:r>
              <a:rPr lang="zh-CN" altLang="en-US" sz="2400" b="1" dirty="0" smtClean="0"/>
              <a:t>）关于请假：</a:t>
            </a:r>
            <a:r>
              <a:rPr lang="zh-CN" altLang="zh-CN" sz="2400" b="1" dirty="0" smtClean="0"/>
              <a:t>如</a:t>
            </a:r>
            <a:r>
              <a:rPr lang="zh-CN" altLang="zh-CN" sz="2400" b="1" dirty="0"/>
              <a:t>生病不能如期上课，须有病假条到实验中心办公室请假，并安排调课。</a:t>
            </a:r>
          </a:p>
          <a:p>
            <a:r>
              <a:rPr lang="en-US" altLang="zh-CN" sz="2400" b="1" dirty="0" smtClean="0"/>
              <a:t>        </a:t>
            </a:r>
            <a:r>
              <a:rPr lang="zh-CN" altLang="zh-CN" sz="2400" b="1" dirty="0" smtClean="0"/>
              <a:t>调</a:t>
            </a:r>
            <a:r>
              <a:rPr lang="zh-CN" altLang="zh-CN" sz="2400" b="1" dirty="0"/>
              <a:t>课的同学需持调课条给调入老师一张，给调出老师一张</a:t>
            </a:r>
            <a:r>
              <a:rPr lang="zh-CN" altLang="zh-CN" sz="2400" b="1" dirty="0" smtClean="0"/>
              <a:t>。</a:t>
            </a:r>
            <a:r>
              <a:rPr lang="en-US" altLang="zh-CN" sz="2400" b="1" dirty="0" smtClean="0"/>
              <a:t> </a:t>
            </a:r>
            <a:r>
              <a:rPr lang="zh-CN" altLang="zh-CN" sz="2400" b="1" dirty="0" smtClean="0"/>
              <a:t>每个人</a:t>
            </a:r>
            <a:r>
              <a:rPr lang="zh-CN" altLang="zh-CN" sz="2400" b="1" dirty="0"/>
              <a:t>的实验项目都是安排好的，如果实验名单上没有列出自己的名字，又没有调课条</a:t>
            </a:r>
            <a:r>
              <a:rPr lang="zh-CN" altLang="zh-CN" sz="2400" b="1" dirty="0" smtClean="0"/>
              <a:t>，将</a:t>
            </a:r>
            <a:r>
              <a:rPr lang="zh-CN" altLang="zh-CN" sz="2400" b="1" dirty="0"/>
              <a:t>不许做实验，请到实验中心办公室查询办理。</a:t>
            </a:r>
          </a:p>
        </p:txBody>
      </p:sp>
    </p:spTree>
    <p:extLst>
      <p:ext uri="{BB962C8B-B14F-4D97-AF65-F5344CB8AC3E}">
        <p14:creationId xmlns:p14="http://schemas.microsoft.com/office/powerpoint/2010/main" xmlns="" val="297865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blinds(horizontal)">
                                      <p:cBhvr>
                                        <p:cTn id="7" dur="500"/>
                                        <p:tgtEl>
                                          <p:spTgt spid="317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06425" y="998538"/>
            <a:ext cx="6262688" cy="541337"/>
          </a:xfrm>
          <a:prstGeom prst="rect">
            <a:avLst/>
          </a:prstGeom>
        </p:spPr>
        <p:txBody>
          <a:bodyPr/>
          <a:lstStyle/>
          <a:p>
            <a:pPr defTabSz="914400" eaLnBrk="1" hangingPunct="1">
              <a:lnSpc>
                <a:spcPct val="90000"/>
              </a:lnSpc>
              <a:defRPr/>
            </a:pPr>
            <a:r>
              <a:rPr lang="en-US" altLang="zh-CN" sz="3200" b="1" dirty="0" smtClean="0">
                <a:solidFill>
                  <a:srgbClr val="FFC000"/>
                </a:solidFill>
                <a:latin typeface="黑体" pitchFamily="49" charset="-122"/>
                <a:ea typeface="黑体" pitchFamily="49" charset="-122"/>
                <a:cs typeface="+mj-cs"/>
              </a:rPr>
              <a:t>7 </a:t>
            </a:r>
            <a:r>
              <a:rPr lang="zh-CN" altLang="en-US" sz="3200" b="1" dirty="0">
                <a:solidFill>
                  <a:srgbClr val="FFC000"/>
                </a:solidFill>
                <a:latin typeface="黑体" pitchFamily="49" charset="-122"/>
                <a:ea typeface="黑体" pitchFamily="49" charset="-122"/>
                <a:cs typeface="+mj-cs"/>
              </a:rPr>
              <a:t>对实验报告的要求</a:t>
            </a:r>
            <a:endParaRPr lang="zh-CN" altLang="en-US" sz="3200" dirty="0">
              <a:solidFill>
                <a:srgbClr val="FFC000"/>
              </a:solidFill>
              <a:latin typeface="黑体" pitchFamily="49" charset="-122"/>
              <a:ea typeface="黑体" pitchFamily="49" charset="-122"/>
              <a:cs typeface="+mj-cs"/>
            </a:endParaRPr>
          </a:p>
        </p:txBody>
      </p:sp>
      <p:sp>
        <p:nvSpPr>
          <p:cNvPr id="4" name="Rectangle 4"/>
          <p:cNvSpPr txBox="1">
            <a:spLocks noChangeArrowheads="1"/>
          </p:cNvSpPr>
          <p:nvPr/>
        </p:nvSpPr>
        <p:spPr>
          <a:xfrm>
            <a:off x="428625" y="1876425"/>
            <a:ext cx="8423275" cy="1401763"/>
          </a:xfrm>
          <a:prstGeom prst="rect">
            <a:avLst/>
          </a:prstGeom>
          <a:noFill/>
        </p:spPr>
        <p:txBody>
          <a:bodyPr/>
          <a:lstStyle/>
          <a:p>
            <a:pPr marL="228600" indent="-228600" defTabSz="914400" eaLnBrk="1" hangingPunct="1">
              <a:lnSpc>
                <a:spcPct val="90000"/>
              </a:lnSpc>
              <a:spcBef>
                <a:spcPts val="1000"/>
              </a:spcBef>
              <a:buFont typeface="Wingdings" pitchFamily="2" charset="2"/>
              <a:buNone/>
              <a:defRPr/>
            </a:pPr>
            <a:r>
              <a:rPr lang="zh-CN" altLang="en-US" sz="2800" b="1" dirty="0">
                <a:latin typeface="+mn-lt"/>
                <a:ea typeface="+mn-ea"/>
              </a:rPr>
              <a:t>（</a:t>
            </a:r>
            <a:r>
              <a:rPr lang="en-US" altLang="zh-CN" sz="2800" b="1" dirty="0">
                <a:latin typeface="+mn-lt"/>
                <a:ea typeface="+mn-ea"/>
              </a:rPr>
              <a:t>1</a:t>
            </a:r>
            <a:r>
              <a:rPr lang="zh-CN" altLang="en-US" sz="2800" b="1" dirty="0">
                <a:latin typeface="+mn-lt"/>
                <a:ea typeface="+mn-ea"/>
              </a:rPr>
              <a:t>）实验报告应在实验报告纸上书写。</a:t>
            </a:r>
          </a:p>
        </p:txBody>
      </p:sp>
      <p:sp>
        <p:nvSpPr>
          <p:cNvPr id="5" name="Text Box 5"/>
          <p:cNvSpPr txBox="1">
            <a:spLocks noChangeArrowheads="1"/>
          </p:cNvSpPr>
          <p:nvPr/>
        </p:nvSpPr>
        <p:spPr bwMode="auto">
          <a:xfrm>
            <a:off x="428625" y="2798763"/>
            <a:ext cx="8280400" cy="163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marL="171450" indent="-17145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buFont typeface="Arial" pitchFamily="34" charset="0"/>
              <a:buNone/>
            </a:pPr>
            <a:r>
              <a:rPr lang="zh-CN" altLang="en-US" sz="2800" b="1" dirty="0">
                <a:latin typeface="Arial" pitchFamily="34" charset="0"/>
              </a:rPr>
              <a:t>（</a:t>
            </a:r>
            <a:r>
              <a:rPr lang="en-US" altLang="zh-CN" sz="2800" b="1" dirty="0">
                <a:latin typeface="Arial" pitchFamily="34" charset="0"/>
              </a:rPr>
              <a:t>2</a:t>
            </a:r>
            <a:r>
              <a:rPr lang="zh-CN" altLang="en-US" sz="2800" b="1" dirty="0">
                <a:latin typeface="Arial" pitchFamily="34" charset="0"/>
              </a:rPr>
              <a:t>）实验报告的后面附上有教师签字的原始测量数据，</a:t>
            </a:r>
            <a:r>
              <a:rPr lang="zh-CN" altLang="en-US" sz="2800" b="1" dirty="0">
                <a:solidFill>
                  <a:srgbClr val="FFC000"/>
                </a:solidFill>
                <a:latin typeface="Arial" pitchFamily="34" charset="0"/>
              </a:rPr>
              <a:t>没有教师签字的报告为无效报告</a:t>
            </a:r>
            <a:r>
              <a:rPr lang="zh-CN" altLang="en-US" sz="2800" dirty="0">
                <a:solidFill>
                  <a:srgbClr val="FFC000"/>
                </a:solidFill>
                <a:latin typeface="Arial" pitchFamily="34" charset="0"/>
              </a:rPr>
              <a:t>。</a:t>
            </a:r>
            <a:endParaRPr lang="en-US" altLang="zh-CN" sz="2800" dirty="0">
              <a:solidFill>
                <a:srgbClr val="FFC000"/>
              </a:solidFill>
              <a:latin typeface="Arial" pitchFamily="34" charset="0"/>
            </a:endParaRPr>
          </a:p>
          <a:p>
            <a:pPr eaLnBrk="1" hangingPunct="1">
              <a:spcBef>
                <a:spcPct val="50000"/>
              </a:spcBef>
              <a:buFont typeface="Arial" pitchFamily="34" charset="0"/>
              <a:buNone/>
            </a:pPr>
            <a:r>
              <a:rPr lang="zh-CN" altLang="en-US" sz="2800" b="1" dirty="0">
                <a:solidFill>
                  <a:srgbClr val="FFC000"/>
                </a:solidFill>
                <a:latin typeface="Arial" pitchFamily="34" charset="0"/>
              </a:rPr>
              <a:t>建议每次实验将原始数据拍照留存</a:t>
            </a:r>
            <a:r>
              <a:rPr lang="zh-CN" altLang="en-US" sz="2800" dirty="0">
                <a:solidFill>
                  <a:srgbClr val="FFC000"/>
                </a:solidFill>
                <a:latin typeface="Arial" pitchFamily="34" charset="0"/>
              </a:rPr>
              <a:t>。 </a:t>
            </a:r>
          </a:p>
        </p:txBody>
      </p:sp>
      <p:sp>
        <p:nvSpPr>
          <p:cNvPr id="6" name="Text Box 6"/>
          <p:cNvSpPr txBox="1">
            <a:spLocks noChangeArrowheads="1"/>
          </p:cNvSpPr>
          <p:nvPr/>
        </p:nvSpPr>
        <p:spPr bwMode="auto">
          <a:xfrm>
            <a:off x="428625" y="4725144"/>
            <a:ext cx="80645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marL="171450" indent="-17145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buFont typeface="Arial" pitchFamily="34" charset="0"/>
              <a:buNone/>
            </a:pPr>
            <a:r>
              <a:rPr lang="zh-CN" altLang="en-US" sz="2800" b="1" dirty="0">
                <a:latin typeface="Arial" pitchFamily="34" charset="0"/>
              </a:rPr>
              <a:t>（</a:t>
            </a:r>
            <a:r>
              <a:rPr lang="en-US" altLang="zh-CN" sz="2800" b="1" dirty="0">
                <a:latin typeface="Arial" pitchFamily="34" charset="0"/>
              </a:rPr>
              <a:t>3</a:t>
            </a:r>
            <a:r>
              <a:rPr lang="zh-CN" altLang="en-US" sz="2800" b="1" dirty="0">
                <a:latin typeface="Arial" pitchFamily="34" charset="0"/>
              </a:rPr>
              <a:t>）要将每页报告纸按报告内容顺序装订在一起，以免丢失，影响成绩。 </a:t>
            </a:r>
          </a:p>
        </p:txBody>
      </p:sp>
    </p:spTree>
    <p:extLst>
      <p:ext uri="{BB962C8B-B14F-4D97-AF65-F5344CB8AC3E}">
        <p14:creationId xmlns:p14="http://schemas.microsoft.com/office/powerpoint/2010/main" xmlns="" val="26384188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3"/>
          <p:cNvSpPr>
            <a:spLocks noChangeArrowheads="1"/>
          </p:cNvSpPr>
          <p:nvPr/>
        </p:nvSpPr>
        <p:spPr bwMode="auto">
          <a:xfrm>
            <a:off x="762000" y="1380084"/>
            <a:ext cx="7718425" cy="470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4038"/>
              </a:lnSpc>
              <a:buFont typeface="Arial" pitchFamily="34" charset="0"/>
              <a:buNone/>
            </a:pPr>
            <a:r>
              <a:rPr lang="zh-CN" altLang="en-US" sz="2800" b="1" dirty="0">
                <a:latin typeface="Arial" pitchFamily="34" charset="0"/>
              </a:rPr>
              <a:t>实验名称</a:t>
            </a:r>
          </a:p>
          <a:p>
            <a:pPr eaLnBrk="1" hangingPunct="1">
              <a:lnSpc>
                <a:spcPts val="4038"/>
              </a:lnSpc>
              <a:buFont typeface="Arial" pitchFamily="34" charset="0"/>
              <a:buNone/>
            </a:pPr>
            <a:r>
              <a:rPr lang="zh-CN" altLang="en-US" sz="2800" b="1" dirty="0">
                <a:latin typeface="Arial" pitchFamily="34" charset="0"/>
              </a:rPr>
              <a:t>实验目的</a:t>
            </a:r>
          </a:p>
          <a:p>
            <a:pPr eaLnBrk="1" hangingPunct="1">
              <a:lnSpc>
                <a:spcPts val="4038"/>
              </a:lnSpc>
              <a:buFont typeface="Arial" pitchFamily="34" charset="0"/>
              <a:buNone/>
            </a:pPr>
            <a:r>
              <a:rPr lang="zh-CN" altLang="en-US" sz="2800" b="1" dirty="0">
                <a:latin typeface="Arial" pitchFamily="34" charset="0"/>
              </a:rPr>
              <a:t>实验仪器</a:t>
            </a:r>
          </a:p>
          <a:p>
            <a:pPr eaLnBrk="1" hangingPunct="1">
              <a:lnSpc>
                <a:spcPts val="4038"/>
              </a:lnSpc>
              <a:buFont typeface="Arial" pitchFamily="34" charset="0"/>
              <a:buNone/>
            </a:pPr>
            <a:r>
              <a:rPr lang="zh-CN" altLang="en-US" sz="2800" b="1" dirty="0">
                <a:latin typeface="Arial" pitchFamily="34" charset="0"/>
              </a:rPr>
              <a:t>实验原理（文字叙述、公式、必要的图）</a:t>
            </a:r>
          </a:p>
          <a:p>
            <a:pPr eaLnBrk="1" hangingPunct="1">
              <a:lnSpc>
                <a:spcPts val="4038"/>
              </a:lnSpc>
              <a:buFont typeface="Arial" pitchFamily="34" charset="0"/>
              <a:buNone/>
            </a:pPr>
            <a:r>
              <a:rPr lang="zh-CN" altLang="en-US" sz="2800" b="1" dirty="0">
                <a:latin typeface="Arial" pitchFamily="34" charset="0"/>
              </a:rPr>
              <a:t>实验内容与主要步骤</a:t>
            </a:r>
            <a:br>
              <a:rPr lang="zh-CN" altLang="en-US" sz="2800" b="1" dirty="0">
                <a:latin typeface="Arial" pitchFamily="34" charset="0"/>
              </a:rPr>
            </a:br>
            <a:r>
              <a:rPr lang="zh-CN" altLang="en-US" sz="2800" b="1" dirty="0">
                <a:latin typeface="Arial" pitchFamily="34" charset="0"/>
              </a:rPr>
              <a:t>（以上几项课前写好作为预习报告，上课检查）</a:t>
            </a:r>
          </a:p>
          <a:p>
            <a:pPr eaLnBrk="1" hangingPunct="1">
              <a:lnSpc>
                <a:spcPts val="4038"/>
              </a:lnSpc>
              <a:buFont typeface="Arial" pitchFamily="34" charset="0"/>
              <a:buNone/>
            </a:pPr>
            <a:r>
              <a:rPr lang="zh-CN" altLang="en-US" sz="2800" b="1" dirty="0">
                <a:latin typeface="Arial" pitchFamily="34" charset="0"/>
              </a:rPr>
              <a:t>实验数据处理（数据表、计算、作图）</a:t>
            </a:r>
          </a:p>
          <a:p>
            <a:pPr eaLnBrk="1" hangingPunct="1">
              <a:lnSpc>
                <a:spcPts val="4038"/>
              </a:lnSpc>
              <a:buFont typeface="Arial" pitchFamily="34" charset="0"/>
              <a:buNone/>
            </a:pPr>
            <a:r>
              <a:rPr lang="zh-CN" altLang="en-US" sz="2800" b="1" dirty="0">
                <a:latin typeface="Arial" pitchFamily="34" charset="0"/>
              </a:rPr>
              <a:t>回答思考题</a:t>
            </a:r>
          </a:p>
          <a:p>
            <a:pPr eaLnBrk="1" hangingPunct="1">
              <a:lnSpc>
                <a:spcPts val="4038"/>
              </a:lnSpc>
              <a:buFont typeface="Arial" pitchFamily="34" charset="0"/>
              <a:buNone/>
            </a:pPr>
            <a:r>
              <a:rPr lang="zh-CN" altLang="en-US" sz="2800" b="1" dirty="0">
                <a:solidFill>
                  <a:srgbClr val="FFFF00"/>
                </a:solidFill>
                <a:latin typeface="Arial" pitchFamily="34" charset="0"/>
              </a:rPr>
              <a:t>教师签名的原始数据</a:t>
            </a:r>
          </a:p>
        </p:txBody>
      </p:sp>
      <p:sp>
        <p:nvSpPr>
          <p:cNvPr id="2" name="文本框 1"/>
          <p:cNvSpPr txBox="1"/>
          <p:nvPr/>
        </p:nvSpPr>
        <p:spPr>
          <a:xfrm>
            <a:off x="141288" y="692696"/>
            <a:ext cx="9218612" cy="590550"/>
          </a:xfrm>
          <a:prstGeom prst="rect">
            <a:avLst/>
          </a:prstGeom>
          <a:noFill/>
        </p:spPr>
        <p:txBody>
          <a:bodyPr wrap="none">
            <a:spAutoFit/>
          </a:bodyPr>
          <a:lstStyle/>
          <a:p>
            <a:pPr defTabSz="914400" eaLnBrk="1" hangingPunct="1">
              <a:lnSpc>
                <a:spcPct val="90000"/>
              </a:lnSpc>
              <a:spcBef>
                <a:spcPts val="0"/>
              </a:spcBef>
              <a:defRPr/>
            </a:pPr>
            <a:r>
              <a:rPr lang="zh-CN" altLang="en-US" sz="3600" b="1" dirty="0">
                <a:solidFill>
                  <a:srgbClr val="FFC000"/>
                </a:solidFill>
                <a:latin typeface="黑体" pitchFamily="49" charset="-122"/>
                <a:ea typeface="黑体" pitchFamily="49" charset="-122"/>
                <a:cs typeface="+mj-cs"/>
                <a:sym typeface="+mn-ea"/>
              </a:rPr>
              <a:t>（4）实验报告应为以下方面的内容和顺序：</a:t>
            </a:r>
            <a:endParaRPr lang="zh-CN" altLang="en-US" sz="3600" b="1" dirty="0">
              <a:solidFill>
                <a:srgbClr val="FFC000"/>
              </a:solidFill>
              <a:latin typeface="黑体" pitchFamily="49" charset="-122"/>
              <a:ea typeface="黑体" pitchFamily="49" charset="-122"/>
              <a:cs typeface="+mj-cs"/>
            </a:endParaRPr>
          </a:p>
        </p:txBody>
      </p:sp>
    </p:spTree>
    <p:extLst>
      <p:ext uri="{BB962C8B-B14F-4D97-AF65-F5344CB8AC3E}">
        <p14:creationId xmlns:p14="http://schemas.microsoft.com/office/powerpoint/2010/main" xmlns="" val="4226618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0407374-E0B8-4CA1-AD00-0F91CC7CA730}" type="datetime1">
              <a:rPr lang="zh-CN" altLang="en-US" smtClean="0"/>
              <a:pPr>
                <a:defRPr/>
              </a:pPr>
              <a:t>2018/3/2</a:t>
            </a:fld>
            <a:endParaRPr lang="en-US" altLang="zh-CN"/>
          </a:p>
        </p:txBody>
      </p:sp>
      <p:sp>
        <p:nvSpPr>
          <p:cNvPr id="3" name="灯片编号占位符 2"/>
          <p:cNvSpPr>
            <a:spLocks noGrp="1"/>
          </p:cNvSpPr>
          <p:nvPr>
            <p:ph type="sldNum" sz="quarter" idx="12"/>
          </p:nvPr>
        </p:nvSpPr>
        <p:spPr/>
        <p:txBody>
          <a:bodyPr/>
          <a:lstStyle/>
          <a:p>
            <a:pPr>
              <a:defRPr/>
            </a:pPr>
            <a:fld id="{93C8E7D2-D307-4BFF-9CC0-488B335A4BBC}" type="slidenum">
              <a:rPr lang="en-US" altLang="zh-CN" smtClean="0"/>
              <a:pPr>
                <a:defRPr/>
              </a:pPr>
              <a:t>16</a:t>
            </a:fld>
            <a:endParaRPr lang="en-US" altLang="zh-CN"/>
          </a:p>
        </p:txBody>
      </p:sp>
      <p:sp>
        <p:nvSpPr>
          <p:cNvPr id="5" name="Text Box 5"/>
          <p:cNvSpPr txBox="1">
            <a:spLocks noChangeArrowheads="1"/>
          </p:cNvSpPr>
          <p:nvPr/>
        </p:nvSpPr>
        <p:spPr bwMode="auto">
          <a:xfrm>
            <a:off x="409398" y="1196752"/>
            <a:ext cx="8477250" cy="3634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4063"/>
              </a:lnSpc>
              <a:buFont typeface="Arial" pitchFamily="34" charset="0"/>
              <a:buNone/>
            </a:pPr>
            <a:r>
              <a:rPr lang="zh-CN" altLang="en-US" sz="3200" b="1" dirty="0" smtClean="0">
                <a:solidFill>
                  <a:srgbClr val="FFFF00"/>
                </a:solidFill>
                <a:latin typeface="宋体" pitchFamily="2" charset="-122"/>
              </a:rPr>
              <a:t>（</a:t>
            </a:r>
            <a:r>
              <a:rPr lang="en-US" altLang="zh-CN" sz="3200" b="1" dirty="0" smtClean="0">
                <a:solidFill>
                  <a:srgbClr val="FFFF00"/>
                </a:solidFill>
                <a:latin typeface="宋体" pitchFamily="2" charset="-122"/>
              </a:rPr>
              <a:t>5</a:t>
            </a:r>
            <a:r>
              <a:rPr lang="zh-CN" altLang="en-US" sz="3200" b="1" dirty="0" smtClean="0">
                <a:solidFill>
                  <a:srgbClr val="FFFF00"/>
                </a:solidFill>
                <a:latin typeface="宋体" pitchFamily="2" charset="-122"/>
              </a:rPr>
              <a:t>）</a:t>
            </a:r>
            <a:r>
              <a:rPr lang="zh-CN" altLang="en-US" sz="3200" b="1" dirty="0">
                <a:solidFill>
                  <a:srgbClr val="FFFF00"/>
                </a:solidFill>
                <a:latin typeface="宋体" pitchFamily="2" charset="-122"/>
              </a:rPr>
              <a:t>交报告</a:t>
            </a:r>
            <a:endParaRPr lang="en-US" altLang="zh-CN" sz="3200" b="1" dirty="0">
              <a:solidFill>
                <a:srgbClr val="FFFF00"/>
              </a:solidFill>
              <a:latin typeface="宋体" pitchFamily="2" charset="-122"/>
            </a:endParaRPr>
          </a:p>
          <a:p>
            <a:r>
              <a:rPr lang="en-US" altLang="zh-CN" sz="2800" b="1" dirty="0" smtClean="0"/>
              <a:t>        </a:t>
            </a:r>
            <a:r>
              <a:rPr lang="zh-CN" altLang="zh-CN" sz="2800" b="1" dirty="0" smtClean="0"/>
              <a:t>实验</a:t>
            </a:r>
            <a:r>
              <a:rPr lang="zh-CN" altLang="zh-CN" sz="2800" b="1" dirty="0"/>
              <a:t>报告必须在课后一个星期内交到上课老师的报告箱中（老师的报告箱在良乡物理实验中心楼二层中厅，箱上写有教师的姓名）。报告迟交者，要扣分。上课教师姓名以物理实验中心网站上的为准，有别于教务处网站。</a:t>
            </a:r>
          </a:p>
          <a:p>
            <a:r>
              <a:rPr lang="en-US" altLang="zh-CN" sz="2800" b="1" dirty="0" smtClean="0"/>
              <a:t>        </a:t>
            </a:r>
            <a:r>
              <a:rPr lang="zh-CN" altLang="zh-CN" sz="2800" b="1" dirty="0" smtClean="0"/>
              <a:t>如</a:t>
            </a:r>
            <a:r>
              <a:rPr lang="zh-CN" altLang="zh-CN" sz="2800" b="1" dirty="0"/>
              <a:t>不交绪论课作业，则绪论课成绩为零分；如只做实验而不提交实验报告，该次实验计</a:t>
            </a:r>
            <a:r>
              <a:rPr lang="en-US" altLang="zh-CN" sz="2800" b="1" dirty="0"/>
              <a:t>40</a:t>
            </a:r>
            <a:r>
              <a:rPr lang="zh-CN" altLang="zh-CN" sz="2800" b="1" dirty="0"/>
              <a:t>分。</a:t>
            </a:r>
            <a:endParaRPr lang="zh-CN" altLang="en-US" sz="2800" b="1" dirty="0">
              <a:solidFill>
                <a:srgbClr val="FFFF00"/>
              </a:solidFill>
              <a:latin typeface="宋体" pitchFamily="2" charset="-122"/>
            </a:endParaRPr>
          </a:p>
        </p:txBody>
      </p:sp>
    </p:spTree>
    <p:extLst>
      <p:ext uri="{BB962C8B-B14F-4D97-AF65-F5344CB8AC3E}">
        <p14:creationId xmlns:p14="http://schemas.microsoft.com/office/powerpoint/2010/main" xmlns="" val="14047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50"/>
          <p:cNvSpPr txBox="1">
            <a:spLocks noChangeArrowheads="1"/>
          </p:cNvSpPr>
          <p:nvPr/>
        </p:nvSpPr>
        <p:spPr>
          <a:xfrm>
            <a:off x="434975" y="985838"/>
            <a:ext cx="7010400" cy="595312"/>
          </a:xfrm>
          <a:prstGeom prst="rect">
            <a:avLst/>
          </a:prstGeom>
        </p:spPr>
        <p:txBody>
          <a:bodyPr/>
          <a:lstStyle/>
          <a:p>
            <a:pPr defTabSz="914400" eaLnBrk="1" hangingPunct="1">
              <a:lnSpc>
                <a:spcPct val="90000"/>
              </a:lnSpc>
              <a:defRPr/>
            </a:pPr>
            <a:r>
              <a:rPr lang="zh-CN" altLang="en-US" sz="3600" b="1" dirty="0" smtClean="0">
                <a:solidFill>
                  <a:srgbClr val="FFC000"/>
                </a:solidFill>
                <a:latin typeface="黑体" pitchFamily="49" charset="-122"/>
                <a:ea typeface="黑体" pitchFamily="49" charset="-122"/>
                <a:cs typeface="+mj-cs"/>
              </a:rPr>
              <a:t>实验</a:t>
            </a:r>
            <a:r>
              <a:rPr lang="zh-CN" altLang="en-US" sz="3600" b="1" dirty="0">
                <a:solidFill>
                  <a:srgbClr val="FFC000"/>
                </a:solidFill>
                <a:latin typeface="黑体" pitchFamily="49" charset="-122"/>
                <a:ea typeface="黑体" pitchFamily="49" charset="-122"/>
                <a:cs typeface="+mj-cs"/>
              </a:rPr>
              <a:t>成绩的评定</a:t>
            </a:r>
          </a:p>
        </p:txBody>
      </p:sp>
      <p:sp>
        <p:nvSpPr>
          <p:cNvPr id="3" name="Rectangle 2051"/>
          <p:cNvSpPr txBox="1">
            <a:spLocks noChangeArrowheads="1"/>
          </p:cNvSpPr>
          <p:nvPr/>
        </p:nvSpPr>
        <p:spPr>
          <a:xfrm>
            <a:off x="393700" y="1830388"/>
            <a:ext cx="7931150" cy="4800600"/>
          </a:xfrm>
          <a:prstGeom prst="rect">
            <a:avLst/>
          </a:prstGeom>
        </p:spPr>
        <p:txBody>
          <a:bodyPr/>
          <a:lstStyle/>
          <a:p>
            <a:pPr marL="228600" indent="-228600" defTabSz="914400" eaLnBrk="1" hangingPunct="1">
              <a:lnSpc>
                <a:spcPct val="90000"/>
              </a:lnSpc>
              <a:spcBef>
                <a:spcPts val="1000"/>
              </a:spcBef>
              <a:buFont typeface="Arial" panose="020B0604020202020204" pitchFamily="34" charset="0"/>
              <a:buChar char="•"/>
              <a:defRPr/>
            </a:pPr>
            <a:r>
              <a:rPr lang="zh-CN" altLang="en-US" sz="3200" b="1" dirty="0">
                <a:latin typeface="宋体" pitchFamily="2" charset="-122"/>
                <a:ea typeface="+mn-ea"/>
              </a:rPr>
              <a:t>实验数据必须经教师签字实验报告才有效</a:t>
            </a:r>
          </a:p>
          <a:p>
            <a:pPr marL="228600" indent="-228600" defTabSz="914400" eaLnBrk="1" hangingPunct="1">
              <a:lnSpc>
                <a:spcPct val="90000"/>
              </a:lnSpc>
              <a:spcBef>
                <a:spcPts val="1000"/>
              </a:spcBef>
              <a:buFont typeface="Arial" panose="020B0604020202020204" pitchFamily="34" charset="0"/>
              <a:buChar char="•"/>
              <a:defRPr/>
            </a:pPr>
            <a:r>
              <a:rPr lang="zh-CN" altLang="en-US" sz="3200" b="1" dirty="0">
                <a:latin typeface="宋体" pitchFamily="2" charset="-122"/>
                <a:ea typeface="+mn-ea"/>
              </a:rPr>
              <a:t>实验成绩：</a:t>
            </a:r>
          </a:p>
          <a:p>
            <a:pPr marL="228600" indent="-228600" defTabSz="914400" eaLnBrk="1" hangingPunct="1">
              <a:lnSpc>
                <a:spcPct val="90000"/>
              </a:lnSpc>
              <a:spcBef>
                <a:spcPts val="1000"/>
              </a:spcBef>
              <a:buFont typeface="Wingdings" pitchFamily="2" charset="2"/>
              <a:buChar char="ü"/>
              <a:defRPr/>
            </a:pPr>
            <a:r>
              <a:rPr lang="zh-CN" altLang="en-US" sz="3200" b="1" dirty="0">
                <a:latin typeface="宋体" pitchFamily="2" charset="-122"/>
                <a:ea typeface="+mn-ea"/>
              </a:rPr>
              <a:t>预习报告</a:t>
            </a:r>
            <a:r>
              <a:rPr lang="en-US" altLang="zh-CN" sz="3200" b="1" dirty="0">
                <a:latin typeface="宋体" pitchFamily="2" charset="-122"/>
                <a:ea typeface="+mn-ea"/>
              </a:rPr>
              <a:t>10</a:t>
            </a:r>
            <a:r>
              <a:rPr lang="zh-CN" altLang="en-US" sz="3200" b="1" dirty="0">
                <a:latin typeface="宋体" pitchFamily="2" charset="-122"/>
                <a:ea typeface="+mn-ea"/>
              </a:rPr>
              <a:t>分</a:t>
            </a:r>
          </a:p>
          <a:p>
            <a:pPr marL="228600" indent="-228600" defTabSz="914400" eaLnBrk="1" hangingPunct="1">
              <a:lnSpc>
                <a:spcPct val="90000"/>
              </a:lnSpc>
              <a:spcBef>
                <a:spcPts val="1000"/>
              </a:spcBef>
              <a:buFont typeface="Wingdings" pitchFamily="2" charset="2"/>
              <a:buChar char="ü"/>
              <a:defRPr/>
            </a:pPr>
            <a:r>
              <a:rPr lang="zh-CN" altLang="en-US" sz="3200" b="1" dirty="0">
                <a:latin typeface="宋体" pitchFamily="2" charset="-122"/>
                <a:ea typeface="+mn-ea"/>
              </a:rPr>
              <a:t>实验操作和实验数据处理</a:t>
            </a:r>
            <a:r>
              <a:rPr lang="en-US" altLang="zh-CN" sz="3200" b="1" dirty="0">
                <a:latin typeface="宋体" pitchFamily="2" charset="-122"/>
                <a:ea typeface="+mn-ea"/>
              </a:rPr>
              <a:t>80</a:t>
            </a:r>
            <a:r>
              <a:rPr lang="zh-CN" altLang="en-US" sz="3200" b="1" dirty="0">
                <a:latin typeface="宋体" pitchFamily="2" charset="-122"/>
                <a:ea typeface="+mn-ea"/>
              </a:rPr>
              <a:t>分</a:t>
            </a:r>
          </a:p>
          <a:p>
            <a:pPr marL="228600" indent="-228600" defTabSz="914400" eaLnBrk="1" hangingPunct="1">
              <a:lnSpc>
                <a:spcPct val="90000"/>
              </a:lnSpc>
              <a:spcBef>
                <a:spcPts val="1000"/>
              </a:spcBef>
              <a:buFont typeface="Wingdings" pitchFamily="2" charset="2"/>
              <a:buChar char="ü"/>
              <a:defRPr/>
            </a:pPr>
            <a:r>
              <a:rPr lang="zh-CN" altLang="en-US" sz="3200" b="1" dirty="0">
                <a:latin typeface="宋体" pitchFamily="2" charset="-122"/>
                <a:ea typeface="+mn-ea"/>
              </a:rPr>
              <a:t>思考题</a:t>
            </a:r>
            <a:r>
              <a:rPr lang="en-US" altLang="zh-CN" sz="3200" b="1" dirty="0">
                <a:latin typeface="宋体" pitchFamily="2" charset="-122"/>
                <a:ea typeface="+mn-ea"/>
              </a:rPr>
              <a:t>10</a:t>
            </a:r>
            <a:r>
              <a:rPr lang="zh-CN" altLang="en-US" sz="3200" b="1" dirty="0">
                <a:latin typeface="宋体" pitchFamily="2" charset="-122"/>
                <a:ea typeface="+mn-ea"/>
              </a:rPr>
              <a:t>分 </a:t>
            </a:r>
            <a:endParaRPr lang="en-US" altLang="zh-CN" sz="3200" b="1" dirty="0">
              <a:latin typeface="宋体" pitchFamily="2" charset="-122"/>
              <a:ea typeface="+mn-ea"/>
            </a:endParaRPr>
          </a:p>
        </p:txBody>
      </p:sp>
      <p:pic>
        <p:nvPicPr>
          <p:cNvPr id="38916" name="Picture 2052" descr="PE01561_"/>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37313" y="3282950"/>
            <a:ext cx="2674937" cy="354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1187624" y="5661248"/>
            <a:ext cx="3877985" cy="369332"/>
          </a:xfrm>
          <a:prstGeom prst="rect">
            <a:avLst/>
          </a:prstGeom>
        </p:spPr>
        <p:txBody>
          <a:bodyPr wrap="none">
            <a:spAutoFit/>
          </a:bodyPr>
          <a:lstStyle/>
          <a:p>
            <a:r>
              <a:rPr lang="zh-CN" altLang="zh-CN" dirty="0"/>
              <a:t>每学期初在教务处网站发重修通知。</a:t>
            </a:r>
            <a:endParaRPr lang="zh-CN" altLang="en-US" dirty="0"/>
          </a:p>
        </p:txBody>
      </p:sp>
    </p:spTree>
    <p:extLst>
      <p:ext uri="{BB962C8B-B14F-4D97-AF65-F5344CB8AC3E}">
        <p14:creationId xmlns:p14="http://schemas.microsoft.com/office/powerpoint/2010/main" xmlns="" val="36747704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3A57259-34C6-498C-A251-3837BFC1F6C8}" type="datetime1">
              <a:rPr lang="zh-CN" altLang="en-US" smtClean="0"/>
              <a:pPr>
                <a:defRPr/>
              </a:pPr>
              <a:t>2018/3/2</a:t>
            </a:fld>
            <a:endParaRPr lang="en-US" altLang="zh-CN"/>
          </a:p>
        </p:txBody>
      </p:sp>
      <p:sp>
        <p:nvSpPr>
          <p:cNvPr id="5" name="灯片编号占位符 4"/>
          <p:cNvSpPr>
            <a:spLocks noGrp="1"/>
          </p:cNvSpPr>
          <p:nvPr>
            <p:ph type="sldNum" sz="quarter" idx="12"/>
          </p:nvPr>
        </p:nvSpPr>
        <p:spPr/>
        <p:txBody>
          <a:bodyPr/>
          <a:lstStyle/>
          <a:p>
            <a:pPr>
              <a:defRPr/>
            </a:pPr>
            <a:fld id="{68189DF1-021B-4F5E-9278-107B8E2E1BBB}" type="slidenum">
              <a:rPr lang="en-US" altLang="zh-CN" smtClean="0"/>
              <a:pPr>
                <a:defRPr/>
              </a:pPr>
              <a:t>18</a:t>
            </a:fld>
            <a:endParaRPr lang="en-US" altLang="zh-CN"/>
          </a:p>
        </p:txBody>
      </p:sp>
      <p:pic>
        <p:nvPicPr>
          <p:cNvPr id="174082" name="Picture 2" descr="E:\2017\教学\报告箱位置.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256" y="1340768"/>
            <a:ext cx="9085011" cy="48245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5842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600075" y="1556792"/>
            <a:ext cx="4833938" cy="4313238"/>
          </a:xfrm>
          <a:prstGeom prst="rect">
            <a:avLst/>
          </a:prstGeom>
        </p:spPr>
        <p:txBody>
          <a:bodyPr/>
          <a:lstStyle/>
          <a:p>
            <a:pPr marL="228600" indent="-228600" defTabSz="914400" eaLnBrk="1" hangingPunct="1">
              <a:lnSpc>
                <a:spcPct val="90000"/>
              </a:lnSpc>
              <a:spcBef>
                <a:spcPts val="1000"/>
              </a:spcBef>
              <a:buFont typeface="Arial" panose="020B0604020202020204" pitchFamily="34" charset="0"/>
              <a:buChar char="•"/>
              <a:defRPr/>
            </a:pPr>
            <a:r>
              <a:rPr lang="zh-CN" altLang="en-US" sz="2800" b="1" dirty="0">
                <a:solidFill>
                  <a:srgbClr val="FFFF00"/>
                </a:solidFill>
                <a:latin typeface="+mn-lt"/>
                <a:ea typeface="+mn-ea"/>
              </a:rPr>
              <a:t>北京市大学生物理实验竞赛</a:t>
            </a:r>
            <a:endParaRPr lang="en-US" altLang="zh-CN" sz="2800" b="1" dirty="0">
              <a:solidFill>
                <a:srgbClr val="FFFF00"/>
              </a:solidFill>
              <a:latin typeface="+mn-lt"/>
              <a:ea typeface="+mn-ea"/>
            </a:endParaRPr>
          </a:p>
          <a:p>
            <a:pPr defTabSz="914400" eaLnBrk="1" hangingPunct="1">
              <a:lnSpc>
                <a:spcPct val="90000"/>
              </a:lnSpc>
              <a:spcBef>
                <a:spcPts val="1000"/>
              </a:spcBef>
              <a:buFont typeface="Arial" panose="020B0604020202020204" pitchFamily="34" charset="0"/>
              <a:buNone/>
              <a:defRPr/>
            </a:pPr>
            <a:r>
              <a:rPr lang="zh-CN" altLang="en-US" sz="2800" b="1" dirty="0">
                <a:solidFill>
                  <a:srgbClr val="FFFF00"/>
                </a:solidFill>
                <a:latin typeface="+mn-lt"/>
                <a:ea typeface="+mn-ea"/>
              </a:rPr>
              <a:t>   每年</a:t>
            </a:r>
            <a:r>
              <a:rPr lang="en-US" altLang="zh-CN" sz="2800" b="1" dirty="0">
                <a:solidFill>
                  <a:srgbClr val="FFFF00"/>
                </a:solidFill>
                <a:latin typeface="+mn-lt"/>
                <a:ea typeface="+mn-ea"/>
              </a:rPr>
              <a:t>11</a:t>
            </a:r>
            <a:r>
              <a:rPr lang="zh-CN" altLang="en-US" sz="2800" b="1" dirty="0">
                <a:solidFill>
                  <a:srgbClr val="FFFF00"/>
                </a:solidFill>
                <a:latin typeface="+mn-lt"/>
                <a:ea typeface="+mn-ea"/>
              </a:rPr>
              <a:t>月举行，</a:t>
            </a:r>
            <a:r>
              <a:rPr lang="en-US" altLang="zh-CN" sz="2800" b="1" dirty="0">
                <a:solidFill>
                  <a:srgbClr val="FFFF00"/>
                </a:solidFill>
                <a:latin typeface="+mn-lt"/>
                <a:ea typeface="+mn-ea"/>
              </a:rPr>
              <a:t>10</a:t>
            </a:r>
            <a:r>
              <a:rPr lang="zh-CN" altLang="en-US" sz="2800" b="1" dirty="0">
                <a:solidFill>
                  <a:srgbClr val="FFFF00"/>
                </a:solidFill>
                <a:latin typeface="+mn-lt"/>
                <a:ea typeface="+mn-ea"/>
              </a:rPr>
              <a:t>月校选</a:t>
            </a:r>
            <a:endParaRPr lang="en-US" altLang="zh-CN" sz="2800" b="1" dirty="0">
              <a:solidFill>
                <a:srgbClr val="FFFF00"/>
              </a:solidFill>
              <a:latin typeface="+mn-lt"/>
              <a:ea typeface="+mn-ea"/>
            </a:endParaRPr>
          </a:p>
          <a:p>
            <a:pPr marL="228600" indent="-228600" defTabSz="914400" eaLnBrk="1" hangingPunct="1">
              <a:lnSpc>
                <a:spcPct val="90000"/>
              </a:lnSpc>
              <a:spcBef>
                <a:spcPts val="1000"/>
              </a:spcBef>
              <a:buFont typeface="Arial" panose="020B0604020202020204" pitchFamily="34" charset="0"/>
              <a:buChar char="•"/>
              <a:defRPr/>
            </a:pPr>
            <a:endParaRPr lang="en-US" altLang="zh-CN" sz="2800" b="1" dirty="0" smtClean="0">
              <a:solidFill>
                <a:srgbClr val="FFFF00"/>
              </a:solidFill>
              <a:latin typeface="+mn-lt"/>
              <a:ea typeface="+mn-ea"/>
            </a:endParaRPr>
          </a:p>
          <a:p>
            <a:pPr marL="228600" indent="-228600" defTabSz="914400" eaLnBrk="1" hangingPunct="1">
              <a:lnSpc>
                <a:spcPct val="90000"/>
              </a:lnSpc>
              <a:spcBef>
                <a:spcPts val="1000"/>
              </a:spcBef>
              <a:buFont typeface="Arial" panose="020B0604020202020204" pitchFamily="34" charset="0"/>
              <a:buChar char="•"/>
              <a:defRPr/>
            </a:pPr>
            <a:r>
              <a:rPr lang="zh-CN" altLang="en-US" sz="2800" b="1" dirty="0" smtClean="0">
                <a:solidFill>
                  <a:srgbClr val="FFFF00"/>
                </a:solidFill>
                <a:latin typeface="+mn-lt"/>
                <a:ea typeface="+mn-ea"/>
              </a:rPr>
              <a:t>全国</a:t>
            </a:r>
            <a:r>
              <a:rPr lang="zh-CN" altLang="en-US" sz="2800" b="1" dirty="0">
                <a:solidFill>
                  <a:srgbClr val="FFFF00"/>
                </a:solidFill>
                <a:latin typeface="+mn-lt"/>
                <a:ea typeface="+mn-ea"/>
              </a:rPr>
              <a:t>大学生物理学术竞赛</a:t>
            </a:r>
            <a:endParaRPr lang="en-US" altLang="zh-CN" sz="2800" b="1" dirty="0">
              <a:solidFill>
                <a:srgbClr val="FFFF00"/>
              </a:solidFill>
              <a:latin typeface="+mn-lt"/>
              <a:ea typeface="+mn-ea"/>
            </a:endParaRPr>
          </a:p>
          <a:p>
            <a:pPr defTabSz="914400" eaLnBrk="1" hangingPunct="1">
              <a:lnSpc>
                <a:spcPct val="90000"/>
              </a:lnSpc>
              <a:spcBef>
                <a:spcPts val="1000"/>
              </a:spcBef>
              <a:defRPr/>
            </a:pPr>
            <a:r>
              <a:rPr lang="zh-CN" altLang="en-US" sz="2800" b="1" dirty="0">
                <a:solidFill>
                  <a:srgbClr val="FFFF00"/>
                </a:solidFill>
                <a:latin typeface="+mn-lt"/>
                <a:ea typeface="+mn-ea"/>
              </a:rPr>
              <a:t>   每年</a:t>
            </a:r>
            <a:r>
              <a:rPr lang="en-US" altLang="zh-CN" sz="2800" b="1" dirty="0">
                <a:solidFill>
                  <a:srgbClr val="FFFF00"/>
                </a:solidFill>
                <a:latin typeface="+mn-lt"/>
                <a:ea typeface="+mn-ea"/>
              </a:rPr>
              <a:t>8</a:t>
            </a:r>
            <a:r>
              <a:rPr lang="zh-CN" altLang="en-US" sz="2800" b="1" dirty="0">
                <a:solidFill>
                  <a:srgbClr val="FFFF00"/>
                </a:solidFill>
                <a:latin typeface="+mn-lt"/>
                <a:ea typeface="+mn-ea"/>
              </a:rPr>
              <a:t>月份举行，</a:t>
            </a:r>
            <a:r>
              <a:rPr lang="en-US" altLang="zh-CN" sz="2800" b="1" dirty="0">
                <a:solidFill>
                  <a:srgbClr val="FFFF00"/>
                </a:solidFill>
                <a:latin typeface="+mn-lt"/>
                <a:ea typeface="+mn-ea"/>
              </a:rPr>
              <a:t>5</a:t>
            </a:r>
            <a:r>
              <a:rPr lang="zh-CN" altLang="en-US" sz="2800" b="1" dirty="0">
                <a:solidFill>
                  <a:srgbClr val="FFFF00"/>
                </a:solidFill>
                <a:latin typeface="+mn-lt"/>
                <a:ea typeface="+mn-ea"/>
              </a:rPr>
              <a:t>月校选</a:t>
            </a:r>
            <a:endParaRPr lang="en-US" altLang="zh-CN" sz="2800" b="1" dirty="0">
              <a:solidFill>
                <a:srgbClr val="FFFF00"/>
              </a:solidFill>
              <a:latin typeface="+mn-lt"/>
              <a:ea typeface="+mn-ea"/>
            </a:endParaRPr>
          </a:p>
          <a:p>
            <a:pPr marL="228600" indent="-228600" defTabSz="914400" eaLnBrk="1" hangingPunct="1">
              <a:lnSpc>
                <a:spcPct val="90000"/>
              </a:lnSpc>
              <a:spcBef>
                <a:spcPts val="1000"/>
              </a:spcBef>
              <a:buFont typeface="Wingdings" pitchFamily="2" charset="2"/>
              <a:buNone/>
              <a:defRPr/>
            </a:pPr>
            <a:endParaRPr lang="en-US" altLang="zh-CN" sz="2800" b="1" dirty="0">
              <a:solidFill>
                <a:srgbClr val="FFFF00"/>
              </a:solidFill>
              <a:latin typeface="+mn-lt"/>
              <a:ea typeface="+mn-ea"/>
            </a:endParaRPr>
          </a:p>
        </p:txBody>
      </p:sp>
      <p:pic>
        <p:nvPicPr>
          <p:cNvPr id="28676"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35700" y="1556792"/>
            <a:ext cx="2463800" cy="255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 name="TextBox 4"/>
          <p:cNvSpPr txBox="1"/>
          <p:nvPr/>
        </p:nvSpPr>
        <p:spPr>
          <a:xfrm>
            <a:off x="6130925" y="4660900"/>
            <a:ext cx="2643188" cy="1189038"/>
          </a:xfrm>
          <a:prstGeom prst="rect">
            <a:avLst/>
          </a:prstGeom>
          <a:noFill/>
        </p:spPr>
        <p:txBody>
          <a:bodyPr>
            <a:spAutoFit/>
          </a:bodyPr>
          <a:lstStyle/>
          <a:p>
            <a:pPr algn="r" defTabSz="912495" eaLnBrk="1" hangingPunct="1">
              <a:defRPr/>
            </a:pPr>
            <a:r>
              <a:rPr lang="zh-CN" altLang="en-US" b="1" dirty="0">
                <a:solidFill>
                  <a:schemeClr val="tx2">
                    <a:lumMod val="75000"/>
                  </a:schemeClr>
                </a:solidFill>
                <a:latin typeface="Arial" pitchFamily="34" charset="0"/>
              </a:rPr>
              <a:t>史庆藩</a:t>
            </a:r>
            <a:endParaRPr lang="en-US" altLang="zh-CN" b="1" dirty="0">
              <a:solidFill>
                <a:schemeClr val="tx2">
                  <a:lumMod val="75000"/>
                </a:schemeClr>
              </a:solidFill>
              <a:latin typeface="Arial" pitchFamily="34" charset="0"/>
            </a:endParaRPr>
          </a:p>
          <a:p>
            <a:pPr algn="r" defTabSz="912495" eaLnBrk="1" hangingPunct="1">
              <a:defRPr/>
            </a:pPr>
            <a:r>
              <a:rPr lang="en-US" altLang="zh-CN" b="1" dirty="0">
                <a:solidFill>
                  <a:schemeClr val="tx2">
                    <a:lumMod val="75000"/>
                  </a:schemeClr>
                </a:solidFill>
                <a:latin typeface="Arial" pitchFamily="34" charset="0"/>
              </a:rPr>
              <a:t>13681432876</a:t>
            </a:r>
          </a:p>
          <a:p>
            <a:pPr algn="r" defTabSz="912495" eaLnBrk="1" hangingPunct="1">
              <a:defRPr/>
            </a:pPr>
            <a:r>
              <a:rPr lang="en-US" altLang="zh-CN" b="1" dirty="0">
                <a:solidFill>
                  <a:schemeClr val="tx2">
                    <a:lumMod val="75000"/>
                  </a:schemeClr>
                </a:solidFill>
                <a:latin typeface="Arial" pitchFamily="34" charset="0"/>
                <a:hlinkClick r:id="rId3"/>
              </a:rPr>
              <a:t>qfshi123@bit.edu.cn</a:t>
            </a:r>
            <a:endParaRPr lang="en-US" altLang="zh-CN" b="1" dirty="0">
              <a:solidFill>
                <a:schemeClr val="tx2">
                  <a:lumMod val="75000"/>
                </a:schemeClr>
              </a:solidFill>
              <a:latin typeface="Arial" pitchFamily="34" charset="0"/>
            </a:endParaRPr>
          </a:p>
          <a:p>
            <a:pPr algn="r" defTabSz="912495" eaLnBrk="1" hangingPunct="1">
              <a:defRPr/>
            </a:pPr>
            <a:r>
              <a:rPr lang="zh-CN" altLang="en-US" b="1" dirty="0">
                <a:solidFill>
                  <a:schemeClr val="tx2">
                    <a:lumMod val="75000"/>
                  </a:schemeClr>
                </a:solidFill>
                <a:latin typeface="Arial" pitchFamily="34" charset="0"/>
              </a:rPr>
              <a:t>物理实验楼</a:t>
            </a:r>
            <a:r>
              <a:rPr lang="en-US" altLang="zh-CN" b="1" dirty="0">
                <a:solidFill>
                  <a:schemeClr val="tx2">
                    <a:lumMod val="75000"/>
                  </a:schemeClr>
                </a:solidFill>
                <a:latin typeface="Arial" pitchFamily="34" charset="0"/>
              </a:rPr>
              <a:t>322</a:t>
            </a:r>
            <a:endParaRPr lang="zh-CN" altLang="en-US" b="1" dirty="0">
              <a:solidFill>
                <a:schemeClr val="tx2">
                  <a:lumMod val="75000"/>
                </a:schemeClr>
              </a:solidFill>
              <a:latin typeface="Arial" pitchFamily="34" charset="0"/>
            </a:endParaRPr>
          </a:p>
        </p:txBody>
      </p:sp>
      <p:sp>
        <p:nvSpPr>
          <p:cNvPr id="10" name="文本框 9"/>
          <p:cNvSpPr txBox="1"/>
          <p:nvPr/>
        </p:nvSpPr>
        <p:spPr>
          <a:xfrm>
            <a:off x="858837" y="4533900"/>
            <a:ext cx="3898900" cy="830997"/>
          </a:xfrm>
          <a:prstGeom prst="rect">
            <a:avLst/>
          </a:prstGeom>
          <a:noFill/>
          <a:ln w="38100">
            <a:solidFill>
              <a:schemeClr val="accent1"/>
            </a:solidFill>
          </a:ln>
        </p:spPr>
        <p:txBody>
          <a:bodyPr>
            <a:spAutoFit/>
          </a:bodyPr>
          <a:lstStyle/>
          <a:p>
            <a:pPr>
              <a:defRPr/>
            </a:pPr>
            <a:r>
              <a:rPr lang="zh-CN" altLang="en-US" sz="2400" b="1" dirty="0" smtClean="0">
                <a:effectLst>
                  <a:outerShdw blurRad="38100" dist="38100" dir="2700000" algn="tl">
                    <a:srgbClr val="000000">
                      <a:alpha val="43137"/>
                    </a:srgbClr>
                  </a:outerShdw>
                </a:effectLst>
              </a:rPr>
              <a:t>参加，</a:t>
            </a:r>
            <a:r>
              <a:rPr lang="zh-CN" altLang="en-US" sz="2400" b="1" dirty="0">
                <a:effectLst>
                  <a:outerShdw blurRad="38100" dist="38100" dir="2700000" algn="tl">
                    <a:srgbClr val="000000">
                      <a:alpha val="43137"/>
                    </a:srgbClr>
                  </a:outerShdw>
                </a:effectLst>
              </a:rPr>
              <a:t>加</a:t>
            </a:r>
            <a:r>
              <a:rPr lang="en-US" altLang="zh-CN" sz="2400" b="1" dirty="0">
                <a:effectLst>
                  <a:outerShdw blurRad="38100" dist="38100" dir="2700000" algn="tl">
                    <a:srgbClr val="000000">
                      <a:alpha val="43137"/>
                    </a:srgbClr>
                  </a:outerShdw>
                </a:effectLst>
              </a:rPr>
              <a:t>5</a:t>
            </a:r>
            <a:r>
              <a:rPr lang="zh-CN" altLang="en-US" sz="2400" b="1" dirty="0">
                <a:effectLst>
                  <a:outerShdw blurRad="38100" dist="38100" dir="2700000" algn="tl">
                    <a:srgbClr val="000000">
                      <a:alpha val="43137"/>
                    </a:srgbClr>
                  </a:outerShdw>
                </a:effectLst>
              </a:rPr>
              <a:t>分！！</a:t>
            </a:r>
            <a:endParaRPr lang="en-US" altLang="zh-CN" sz="2400" b="1" dirty="0">
              <a:effectLst>
                <a:outerShdw blurRad="38100" dist="38100" dir="2700000" algn="tl">
                  <a:srgbClr val="000000">
                    <a:alpha val="43137"/>
                  </a:srgbClr>
                </a:outerShdw>
              </a:effectLst>
            </a:endParaRPr>
          </a:p>
          <a:p>
            <a:pPr>
              <a:defRPr/>
            </a:pPr>
            <a:r>
              <a:rPr lang="zh-CN" altLang="en-US" sz="2400" b="1" dirty="0" smtClean="0">
                <a:effectLst>
                  <a:outerShdw blurRad="38100" dist="38100" dir="2700000" algn="tl">
                    <a:srgbClr val="000000">
                      <a:alpha val="43137"/>
                    </a:srgbClr>
                  </a:outerShdw>
                </a:effectLst>
              </a:rPr>
              <a:t>入选</a:t>
            </a:r>
            <a:r>
              <a:rPr lang="zh-CN" altLang="en-US" sz="2400" b="1" dirty="0">
                <a:effectLst>
                  <a:outerShdw blurRad="38100" dist="38100" dir="2700000" algn="tl">
                    <a:srgbClr val="000000">
                      <a:alpha val="43137"/>
                    </a:srgbClr>
                  </a:outerShdw>
                </a:effectLst>
              </a:rPr>
              <a:t>，加</a:t>
            </a:r>
            <a:r>
              <a:rPr lang="en-US" altLang="zh-CN" sz="2400" b="1" dirty="0">
                <a:effectLst>
                  <a:outerShdw blurRad="38100" dist="38100" dir="2700000" algn="tl">
                    <a:srgbClr val="000000">
                      <a:alpha val="43137"/>
                    </a:srgbClr>
                  </a:outerShdw>
                </a:effectLst>
              </a:rPr>
              <a:t>10</a:t>
            </a:r>
            <a:r>
              <a:rPr lang="zh-CN" altLang="en-US" sz="2400" b="1" dirty="0">
                <a:effectLst>
                  <a:outerShdw blurRad="38100" dist="38100" dir="2700000" algn="tl">
                    <a:srgbClr val="000000">
                      <a:alpha val="43137"/>
                    </a:srgbClr>
                  </a:outerShdw>
                </a:effectLst>
              </a:rPr>
              <a:t>分！！！！</a:t>
            </a:r>
          </a:p>
        </p:txBody>
      </p:sp>
      <p:sp>
        <p:nvSpPr>
          <p:cNvPr id="4" name="TextBox 3"/>
          <p:cNvSpPr txBox="1"/>
          <p:nvPr/>
        </p:nvSpPr>
        <p:spPr>
          <a:xfrm>
            <a:off x="489863" y="287284"/>
            <a:ext cx="1574470" cy="646331"/>
          </a:xfrm>
          <a:prstGeom prst="rect">
            <a:avLst/>
          </a:prstGeom>
          <a:noFill/>
        </p:spPr>
        <p:txBody>
          <a:bodyPr wrap="none" rtlCol="0">
            <a:spAutoFit/>
          </a:bodyPr>
          <a:lstStyle/>
          <a:p>
            <a:r>
              <a:rPr lang="zh-CN" altLang="en-US" sz="3600" b="1" u="sng" dirty="0" smtClean="0">
                <a:solidFill>
                  <a:srgbClr val="FFFF00"/>
                </a:solidFill>
              </a:rPr>
              <a:t>加分项</a:t>
            </a:r>
            <a:endParaRPr lang="zh-CN" altLang="en-US" sz="3600" b="1" u="sng" dirty="0">
              <a:solidFill>
                <a:srgbClr val="FFFF00"/>
              </a:solidFill>
            </a:endParaRPr>
          </a:p>
        </p:txBody>
      </p:sp>
    </p:spTree>
    <p:extLst>
      <p:ext uri="{BB962C8B-B14F-4D97-AF65-F5344CB8AC3E}">
        <p14:creationId xmlns:p14="http://schemas.microsoft.com/office/powerpoint/2010/main" xmlns="" val="34085424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Box 3"/>
          <p:cNvSpPr txBox="1">
            <a:spLocks noChangeArrowheads="1"/>
          </p:cNvSpPr>
          <p:nvPr/>
        </p:nvSpPr>
        <p:spPr bwMode="auto">
          <a:xfrm>
            <a:off x="1463675" y="1157288"/>
            <a:ext cx="5648325" cy="58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200" b="1">
                <a:latin typeface="Arial" pitchFamily="34" charset="0"/>
              </a:rPr>
              <a:t>第一部分：概述</a:t>
            </a:r>
            <a:endParaRPr lang="en-US" altLang="zh-CN" sz="3200" b="1">
              <a:latin typeface="Arial" pitchFamily="34" charset="0"/>
            </a:endParaRPr>
          </a:p>
        </p:txBody>
      </p:sp>
      <p:sp>
        <p:nvSpPr>
          <p:cNvPr id="14341" name="矩形 5"/>
          <p:cNvSpPr>
            <a:spLocks noChangeArrowheads="1"/>
          </p:cNvSpPr>
          <p:nvPr/>
        </p:nvSpPr>
        <p:spPr bwMode="auto">
          <a:xfrm>
            <a:off x="1501775" y="3594100"/>
            <a:ext cx="71882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200" b="1">
                <a:latin typeface="Arial" pitchFamily="34" charset="0"/>
              </a:rPr>
              <a:t>第二部分：关于测量及数据处理的理论</a:t>
            </a:r>
          </a:p>
        </p:txBody>
      </p:sp>
      <p:sp>
        <p:nvSpPr>
          <p:cNvPr id="14342" name="TextBox 6"/>
          <p:cNvSpPr txBox="1">
            <a:spLocks noChangeArrowheads="1"/>
          </p:cNvSpPr>
          <p:nvPr/>
        </p:nvSpPr>
        <p:spPr bwMode="auto">
          <a:xfrm>
            <a:off x="3213100" y="4402138"/>
            <a:ext cx="3978275"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dirty="0">
                <a:latin typeface="黑体" pitchFamily="49" charset="-122"/>
                <a:ea typeface="黑体" pitchFamily="49" charset="-122"/>
              </a:rPr>
              <a:t>误差和不确定度</a:t>
            </a:r>
          </a:p>
        </p:txBody>
      </p:sp>
      <p:sp>
        <p:nvSpPr>
          <p:cNvPr id="14343" name="TextBox 7"/>
          <p:cNvSpPr txBox="1">
            <a:spLocks noChangeArrowheads="1"/>
          </p:cNvSpPr>
          <p:nvPr/>
        </p:nvSpPr>
        <p:spPr bwMode="auto">
          <a:xfrm>
            <a:off x="3213100" y="5049838"/>
            <a:ext cx="305593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a:latin typeface="黑体" pitchFamily="49" charset="-122"/>
                <a:ea typeface="黑体" pitchFamily="49" charset="-122"/>
              </a:rPr>
              <a:t>数据处理</a:t>
            </a:r>
          </a:p>
        </p:txBody>
      </p:sp>
      <p:sp>
        <p:nvSpPr>
          <p:cNvPr id="8" name="TextBox 6"/>
          <p:cNvSpPr txBox="1">
            <a:spLocks noChangeArrowheads="1"/>
          </p:cNvSpPr>
          <p:nvPr/>
        </p:nvSpPr>
        <p:spPr bwMode="auto">
          <a:xfrm>
            <a:off x="3195638" y="1958975"/>
            <a:ext cx="4762500"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a:latin typeface="黑体" pitchFamily="49" charset="-122"/>
                <a:ea typeface="黑体" pitchFamily="49" charset="-122"/>
              </a:rPr>
              <a:t>地位及作用（为什么要学）</a:t>
            </a:r>
            <a:endParaRPr lang="zh-CN" altLang="en-US" b="1">
              <a:latin typeface="黑体" pitchFamily="49" charset="-122"/>
              <a:ea typeface="黑体" pitchFamily="49" charset="-122"/>
            </a:endParaRPr>
          </a:p>
        </p:txBody>
      </p:sp>
      <p:sp>
        <p:nvSpPr>
          <p:cNvPr id="9" name="TextBox 7"/>
          <p:cNvSpPr txBox="1">
            <a:spLocks noChangeArrowheads="1"/>
          </p:cNvSpPr>
          <p:nvPr/>
        </p:nvSpPr>
        <p:spPr bwMode="auto">
          <a:xfrm>
            <a:off x="3195638" y="2598738"/>
            <a:ext cx="4576762"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a:latin typeface="黑体" pitchFamily="49" charset="-122"/>
                <a:ea typeface="黑体" pitchFamily="49" charset="-122"/>
              </a:rPr>
              <a:t>课程要求（学什么怎么修）</a:t>
            </a:r>
          </a:p>
        </p:txBody>
      </p:sp>
    </p:spTree>
    <p:extLst>
      <p:ext uri="{BB962C8B-B14F-4D97-AF65-F5344CB8AC3E}">
        <p14:creationId xmlns:p14="http://schemas.microsoft.com/office/powerpoint/2010/main" xmlns="" val="34605469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linds(horizontal)">
                                      <p:cBhvr>
                                        <p:cTn id="7" dur="500"/>
                                        <p:tgtEl>
                                          <p:spTgt spid="14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4341"/>
                                        </p:tgtEl>
                                        <p:attrNameLst>
                                          <p:attrName>style.visibility</p:attrName>
                                        </p:attrNameLst>
                                      </p:cBhvr>
                                      <p:to>
                                        <p:strVal val="visible"/>
                                      </p:to>
                                    </p:set>
                                    <p:animEffect transition="in" filter="box(in)">
                                      <p:cBhvr>
                                        <p:cTn id="24" dur="500"/>
                                        <p:tgtEl>
                                          <p:spTgt spid="143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342"/>
                                        </p:tgtEl>
                                        <p:attrNameLst>
                                          <p:attrName>style.visibility</p:attrName>
                                        </p:attrNameLst>
                                      </p:cBhvr>
                                      <p:to>
                                        <p:strVal val="visible"/>
                                      </p:to>
                                    </p:set>
                                    <p:anim calcmode="lin" valueType="num">
                                      <p:cBhvr additive="base">
                                        <p:cTn id="29" dur="500" fill="hold"/>
                                        <p:tgtEl>
                                          <p:spTgt spid="14342"/>
                                        </p:tgtEl>
                                        <p:attrNameLst>
                                          <p:attrName>ppt_x</p:attrName>
                                        </p:attrNameLst>
                                      </p:cBhvr>
                                      <p:tavLst>
                                        <p:tav tm="0">
                                          <p:val>
                                            <p:strVal val="#ppt_x"/>
                                          </p:val>
                                        </p:tav>
                                        <p:tav tm="100000">
                                          <p:val>
                                            <p:strVal val="#ppt_x"/>
                                          </p:val>
                                        </p:tav>
                                      </p:tavLst>
                                    </p:anim>
                                    <p:anim calcmode="lin" valueType="num">
                                      <p:cBhvr additive="base">
                                        <p:cTn id="30"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343"/>
                                        </p:tgtEl>
                                        <p:attrNameLst>
                                          <p:attrName>style.visibility</p:attrName>
                                        </p:attrNameLst>
                                      </p:cBhvr>
                                      <p:to>
                                        <p:strVal val="visible"/>
                                      </p:to>
                                    </p:set>
                                    <p:anim calcmode="lin" valueType="num">
                                      <p:cBhvr additive="base">
                                        <p:cTn id="35" dur="500" fill="hold"/>
                                        <p:tgtEl>
                                          <p:spTgt spid="14343"/>
                                        </p:tgtEl>
                                        <p:attrNameLst>
                                          <p:attrName>ppt_x</p:attrName>
                                        </p:attrNameLst>
                                      </p:cBhvr>
                                      <p:tavLst>
                                        <p:tav tm="0">
                                          <p:val>
                                            <p:strVal val="#ppt_x"/>
                                          </p:val>
                                        </p:tav>
                                        <p:tav tm="100000">
                                          <p:val>
                                            <p:strVal val="#ppt_x"/>
                                          </p:val>
                                        </p:tav>
                                      </p:tavLst>
                                    </p:anim>
                                    <p:anim calcmode="lin" valueType="num">
                                      <p:cBhvr additive="base">
                                        <p:cTn id="36" dur="500" fill="hold"/>
                                        <p:tgtEl>
                                          <p:spTgt spid="143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1" grpId="0"/>
      <p:bldP spid="14342" grpId="0"/>
      <p:bldP spid="14343"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34975" y="692696"/>
            <a:ext cx="7772400" cy="1066800"/>
          </a:xfrm>
          <a:prstGeom prst="rect">
            <a:avLst/>
          </a:prstGeom>
        </p:spPr>
        <p:txBody>
          <a:bodyPr/>
          <a:lstStyle/>
          <a:p>
            <a:pPr defTabSz="914400" eaLnBrk="1" hangingPunct="1">
              <a:lnSpc>
                <a:spcPct val="90000"/>
              </a:lnSpc>
              <a:defRPr/>
            </a:pPr>
            <a:r>
              <a:rPr lang="en-US" altLang="zh-CN" sz="3600" b="1" dirty="0" smtClean="0">
                <a:solidFill>
                  <a:srgbClr val="FFC000"/>
                </a:solidFill>
                <a:latin typeface="黑体" pitchFamily="49" charset="-122"/>
                <a:ea typeface="黑体" pitchFamily="49" charset="-122"/>
                <a:cs typeface="+mj-cs"/>
              </a:rPr>
              <a:t>8 </a:t>
            </a:r>
            <a:r>
              <a:rPr lang="zh-CN" altLang="en-US" sz="3600" b="1" dirty="0">
                <a:solidFill>
                  <a:srgbClr val="FFC000"/>
                </a:solidFill>
                <a:latin typeface="黑体" pitchFamily="49" charset="-122"/>
                <a:ea typeface="黑体" pitchFamily="49" charset="-122"/>
                <a:cs typeface="+mj-cs"/>
              </a:rPr>
              <a:t>绪论作业要求</a:t>
            </a:r>
          </a:p>
        </p:txBody>
      </p:sp>
      <p:sp>
        <p:nvSpPr>
          <p:cNvPr id="37891" name="Rectangle 5"/>
          <p:cNvSpPr>
            <a:spLocks noChangeArrowheads="1"/>
          </p:cNvSpPr>
          <p:nvPr/>
        </p:nvSpPr>
        <p:spPr bwMode="auto">
          <a:xfrm>
            <a:off x="324644" y="1412776"/>
            <a:ext cx="7993062"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spAutoFit/>
          </a:bodyPr>
          <a:lstStyle>
            <a:lvl1pPr marL="1079500" indent="-10795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Aft>
                <a:spcPts val="1200"/>
              </a:spcAft>
              <a:buFont typeface="Arial" pitchFamily="34" charset="0"/>
              <a:buNone/>
            </a:pPr>
            <a:r>
              <a:rPr lang="zh-CN" altLang="en-US" sz="2800" b="1" dirty="0">
                <a:latin typeface="Arial" pitchFamily="34" charset="0"/>
              </a:rPr>
              <a:t>（</a:t>
            </a:r>
            <a:r>
              <a:rPr lang="en-US" altLang="zh-CN" sz="2800" b="1" dirty="0">
                <a:latin typeface="Arial" pitchFamily="34" charset="0"/>
              </a:rPr>
              <a:t>1</a:t>
            </a:r>
            <a:r>
              <a:rPr lang="zh-CN" altLang="en-US" sz="2800" b="1" dirty="0">
                <a:latin typeface="Arial" pitchFamily="34" charset="0"/>
              </a:rPr>
              <a:t>）学生自己在物理实验中心网站实验课件栏里下载，并打印物理实验</a:t>
            </a:r>
            <a:r>
              <a:rPr lang="zh-CN" altLang="en-US" sz="2800" b="1" dirty="0" smtClean="0">
                <a:latin typeface="Arial" pitchFamily="34" charset="0"/>
              </a:rPr>
              <a:t>绪论作业。</a:t>
            </a:r>
            <a:endParaRPr lang="zh-CN" altLang="en-US" sz="2800" b="1" dirty="0">
              <a:latin typeface="Arial" pitchFamily="34" charset="0"/>
            </a:endParaRPr>
          </a:p>
          <a:p>
            <a:pPr eaLnBrk="1" hangingPunct="1">
              <a:spcAft>
                <a:spcPts val="1200"/>
              </a:spcAft>
              <a:buFont typeface="Arial" pitchFamily="34" charset="0"/>
              <a:buNone/>
            </a:pPr>
            <a:r>
              <a:rPr lang="zh-CN" altLang="en-US" sz="2800" b="1" dirty="0">
                <a:latin typeface="Arial" pitchFamily="34" charset="0"/>
              </a:rPr>
              <a:t>（</a:t>
            </a:r>
            <a:r>
              <a:rPr lang="en-US" altLang="zh-CN" sz="2800" b="1" dirty="0">
                <a:latin typeface="Arial" pitchFamily="34" charset="0"/>
              </a:rPr>
              <a:t>2</a:t>
            </a:r>
            <a:r>
              <a:rPr lang="zh-CN" altLang="en-US" sz="2800" b="1" dirty="0">
                <a:latin typeface="Arial" pitchFamily="34" charset="0"/>
              </a:rPr>
              <a:t>）一定写清楚自己的班号、学号</a:t>
            </a:r>
            <a:r>
              <a:rPr lang="zh-CN" altLang="en-US" sz="2800" b="1" dirty="0">
                <a:latin typeface="Arial" pitchFamily="34" charset="0"/>
                <a:ea typeface="楷体_GB2312" pitchFamily="49" charset="-122"/>
              </a:rPr>
              <a:t>、</a:t>
            </a:r>
            <a:r>
              <a:rPr lang="zh-CN" altLang="en-US" sz="2800" b="1" dirty="0">
                <a:latin typeface="Arial" pitchFamily="34" charset="0"/>
              </a:rPr>
              <a:t>姓名</a:t>
            </a:r>
            <a:r>
              <a:rPr lang="zh-CN" altLang="en-US" sz="2800" b="1" dirty="0" smtClean="0">
                <a:latin typeface="Arial" pitchFamily="34" charset="0"/>
              </a:rPr>
              <a:t>，</a:t>
            </a:r>
            <a:r>
              <a:rPr lang="zh-CN" altLang="zh-CN" sz="2800" b="1" dirty="0"/>
              <a:t>授课老师</a:t>
            </a:r>
            <a:r>
              <a:rPr lang="zh-CN" altLang="zh-CN" sz="2800" b="1" dirty="0" smtClean="0"/>
              <a:t>姓名</a:t>
            </a:r>
            <a:r>
              <a:rPr lang="zh-CN" altLang="en-US" sz="2800" b="1" dirty="0" smtClean="0"/>
              <a:t>，</a:t>
            </a:r>
            <a:r>
              <a:rPr lang="zh-CN" altLang="en-US" sz="2800" b="1" dirty="0" smtClean="0">
                <a:latin typeface="Arial" pitchFamily="34" charset="0"/>
              </a:rPr>
              <a:t>以及</a:t>
            </a:r>
            <a:r>
              <a:rPr lang="zh-CN" altLang="en-US" sz="2800" b="1" dirty="0">
                <a:latin typeface="Arial" pitchFamily="34" charset="0"/>
              </a:rPr>
              <a:t>上课的时间</a:t>
            </a:r>
            <a:r>
              <a:rPr lang="zh-CN" altLang="en-US" sz="2800" b="1" dirty="0" smtClean="0">
                <a:latin typeface="Arial" pitchFamily="34" charset="0"/>
              </a:rPr>
              <a:t>。</a:t>
            </a:r>
            <a:endParaRPr lang="zh-CN" altLang="en-US" sz="2800" b="1" dirty="0">
              <a:latin typeface="Arial" pitchFamily="34" charset="0"/>
            </a:endParaRPr>
          </a:p>
          <a:p>
            <a:pPr eaLnBrk="1" hangingPunct="1">
              <a:spcAft>
                <a:spcPts val="1200"/>
              </a:spcAft>
              <a:buFont typeface="Arial" pitchFamily="34" charset="0"/>
              <a:buNone/>
            </a:pPr>
            <a:r>
              <a:rPr lang="zh-CN" altLang="en-US" sz="2800" b="1" dirty="0">
                <a:latin typeface="Arial" pitchFamily="34" charset="0"/>
              </a:rPr>
              <a:t>（</a:t>
            </a:r>
            <a:r>
              <a:rPr lang="en-US" altLang="zh-CN" sz="2800" b="1" dirty="0">
                <a:latin typeface="Arial" pitchFamily="34" charset="0"/>
              </a:rPr>
              <a:t>3</a:t>
            </a:r>
            <a:r>
              <a:rPr lang="zh-CN" altLang="en-US" sz="2800" b="1" dirty="0">
                <a:latin typeface="Arial" pitchFamily="34" charset="0"/>
              </a:rPr>
              <a:t>）绪论作业在</a:t>
            </a:r>
            <a:r>
              <a:rPr lang="zh-CN" altLang="en-US" sz="2800" b="1" dirty="0" smtClean="0">
                <a:latin typeface="Arial" pitchFamily="34" charset="0"/>
              </a:rPr>
              <a:t>第</a:t>
            </a:r>
            <a:r>
              <a:rPr lang="en-US" altLang="zh-CN" sz="2800" b="1" dirty="0" smtClean="0">
                <a:latin typeface="Arial" pitchFamily="34" charset="0"/>
              </a:rPr>
              <a:t>2</a:t>
            </a:r>
            <a:r>
              <a:rPr lang="zh-CN" altLang="en-US" sz="2800" b="1" dirty="0" smtClean="0">
                <a:latin typeface="Arial" pitchFamily="34" charset="0"/>
              </a:rPr>
              <a:t>周</a:t>
            </a:r>
            <a:r>
              <a:rPr lang="zh-CN" altLang="en-US" sz="2800" b="1" dirty="0">
                <a:latin typeface="Arial" pitchFamily="34" charset="0"/>
              </a:rPr>
              <a:t>周五前交到给你上绪论课的教师</a:t>
            </a:r>
            <a:r>
              <a:rPr lang="zh-CN" altLang="en-US" sz="2800" b="1" dirty="0" smtClean="0">
                <a:latin typeface="Arial" pitchFamily="34" charset="0"/>
              </a:rPr>
              <a:t>（王志）</a:t>
            </a:r>
            <a:r>
              <a:rPr lang="zh-CN" altLang="en-US" sz="2800" b="1" dirty="0">
                <a:latin typeface="Arial" pitchFamily="34" charset="0"/>
              </a:rPr>
              <a:t>报告箱内</a:t>
            </a:r>
            <a:r>
              <a:rPr lang="zh-CN" altLang="en-US" sz="2800" b="1" dirty="0" smtClean="0">
                <a:latin typeface="Arial" pitchFamily="34" charset="0"/>
              </a:rPr>
              <a:t>。</a:t>
            </a:r>
            <a:endParaRPr lang="en-US" altLang="zh-CN" sz="2800" b="1" dirty="0">
              <a:latin typeface="Arial" pitchFamily="34" charset="0"/>
            </a:endParaRPr>
          </a:p>
          <a:p>
            <a:pPr eaLnBrk="1" hangingPunct="1">
              <a:spcAft>
                <a:spcPts val="1200"/>
              </a:spcAft>
              <a:buFont typeface="Arial" pitchFamily="34" charset="0"/>
              <a:buNone/>
            </a:pPr>
            <a:r>
              <a:rPr lang="zh-CN" altLang="en-US" sz="2800" b="1" dirty="0">
                <a:latin typeface="Arial" pitchFamily="34" charset="0"/>
              </a:rPr>
              <a:t>（</a:t>
            </a:r>
            <a:r>
              <a:rPr lang="en-US" altLang="zh-CN" sz="2800" b="1" dirty="0">
                <a:latin typeface="Arial" pitchFamily="34" charset="0"/>
              </a:rPr>
              <a:t>4</a:t>
            </a:r>
            <a:r>
              <a:rPr lang="zh-CN" altLang="en-US" sz="2800" b="1" dirty="0">
                <a:latin typeface="Arial" pitchFamily="34" charset="0"/>
              </a:rPr>
              <a:t>）不交绪论作业该次成绩为零分。 </a:t>
            </a:r>
            <a:endParaRPr lang="en-US" altLang="zh-CN" sz="2800" b="1" dirty="0">
              <a:latin typeface="Arial" pitchFamily="34" charset="0"/>
            </a:endParaRPr>
          </a:p>
          <a:p>
            <a:pPr eaLnBrk="1" hangingPunct="1">
              <a:spcAft>
                <a:spcPts val="1200"/>
              </a:spcAft>
              <a:buFont typeface="Arial" pitchFamily="34" charset="0"/>
              <a:buNone/>
            </a:pPr>
            <a:endParaRPr lang="zh-CN" altLang="en-US" sz="2800" b="1" dirty="0">
              <a:latin typeface="Arial" pitchFamily="34" charset="0"/>
            </a:endParaRPr>
          </a:p>
        </p:txBody>
      </p:sp>
      <p:sp>
        <p:nvSpPr>
          <p:cNvPr id="4" name="Text Box 4"/>
          <p:cNvSpPr txBox="1">
            <a:spLocks noChangeArrowheads="1"/>
          </p:cNvSpPr>
          <p:nvPr/>
        </p:nvSpPr>
        <p:spPr bwMode="auto">
          <a:xfrm>
            <a:off x="848792" y="5085184"/>
            <a:ext cx="7777162" cy="1274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solidFill>
                  <a:schemeClr val="folHlink"/>
                </a:solidFill>
                <a:prstDash val="sysDot"/>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spcBef>
                <a:spcPct val="0"/>
              </a:spcBef>
              <a:buFontTx/>
              <a:buNone/>
            </a:pPr>
            <a:r>
              <a:rPr lang="zh-CN" altLang="en-US" b="1" dirty="0">
                <a:solidFill>
                  <a:schemeClr val="folHlink"/>
                </a:solidFill>
                <a:latin typeface="Times New Roman" pitchFamily="18" charset="0"/>
              </a:rPr>
              <a:t>地点：</a:t>
            </a:r>
            <a:r>
              <a:rPr lang="en-US" altLang="zh-CN" b="1" dirty="0">
                <a:solidFill>
                  <a:schemeClr val="folHlink"/>
                </a:solidFill>
                <a:latin typeface="Times New Roman" pitchFamily="18" charset="0"/>
              </a:rPr>
              <a:t>13</a:t>
            </a:r>
            <a:r>
              <a:rPr kumimoji="1" lang="en-US" altLang="zh-CN" b="1" dirty="0">
                <a:solidFill>
                  <a:schemeClr val="folHlink"/>
                </a:solidFill>
                <a:latin typeface="Times New Roman" pitchFamily="18" charset="0"/>
              </a:rPr>
              <a:t># </a:t>
            </a:r>
            <a:r>
              <a:rPr kumimoji="1" lang="zh-CN" altLang="en-US" b="1" dirty="0">
                <a:solidFill>
                  <a:schemeClr val="folHlink"/>
                </a:solidFill>
                <a:latin typeface="Times New Roman" pitchFamily="18" charset="0"/>
              </a:rPr>
              <a:t>报箱，</a:t>
            </a:r>
            <a:r>
              <a:rPr lang="zh-CN" altLang="en-US" b="1" dirty="0">
                <a:solidFill>
                  <a:schemeClr val="folHlink"/>
                </a:solidFill>
                <a:latin typeface="Times New Roman" pitchFamily="18" charset="0"/>
              </a:rPr>
              <a:t>王志</a:t>
            </a:r>
            <a:r>
              <a:rPr lang="zh-CN" altLang="en-US" b="1" dirty="0" smtClean="0">
                <a:solidFill>
                  <a:schemeClr val="folHlink"/>
                </a:solidFill>
                <a:latin typeface="Times New Roman" pitchFamily="18" charset="0"/>
              </a:rPr>
              <a:t>，或   </a:t>
            </a:r>
            <a:r>
              <a:rPr lang="en-US" altLang="zh-CN" b="1" dirty="0" smtClean="0">
                <a:solidFill>
                  <a:schemeClr val="folHlink"/>
                </a:solidFill>
                <a:latin typeface="Times New Roman" pitchFamily="18" charset="0"/>
              </a:rPr>
              <a:t>119</a:t>
            </a:r>
            <a:r>
              <a:rPr lang="en-US" altLang="zh-CN" b="1" dirty="0">
                <a:solidFill>
                  <a:schemeClr val="folHlink"/>
                </a:solidFill>
                <a:latin typeface="Times New Roman" pitchFamily="18" charset="0"/>
              </a:rPr>
              <a:t>#</a:t>
            </a:r>
            <a:endParaRPr kumimoji="1" lang="zh-CN" altLang="en-US" b="1" dirty="0">
              <a:solidFill>
                <a:schemeClr val="folHlink"/>
              </a:solidFill>
              <a:latin typeface="Times New Roman" pitchFamily="18" charset="0"/>
            </a:endParaRPr>
          </a:p>
          <a:p>
            <a:pPr eaLnBrk="1" hangingPunct="1">
              <a:lnSpc>
                <a:spcPct val="120000"/>
              </a:lnSpc>
              <a:spcBef>
                <a:spcPct val="0"/>
              </a:spcBef>
              <a:buFontTx/>
              <a:buNone/>
            </a:pPr>
            <a:r>
              <a:rPr kumimoji="1" lang="zh-CN" altLang="en-US" b="1" dirty="0">
                <a:solidFill>
                  <a:schemeClr val="folHlink"/>
                </a:solidFill>
                <a:latin typeface="Times New Roman" pitchFamily="18" charset="0"/>
              </a:rPr>
              <a:t>时间：</a:t>
            </a:r>
            <a:r>
              <a:rPr lang="zh-CN" altLang="en-US" sz="2800" b="1" dirty="0" smtClean="0">
                <a:solidFill>
                  <a:schemeClr val="folHlink"/>
                </a:solidFill>
              </a:rPr>
              <a:t>第</a:t>
            </a:r>
            <a:r>
              <a:rPr lang="en-US" altLang="zh-CN" sz="2800" b="1" dirty="0" smtClean="0">
                <a:solidFill>
                  <a:schemeClr val="folHlink"/>
                </a:solidFill>
              </a:rPr>
              <a:t>2</a:t>
            </a:r>
            <a:r>
              <a:rPr lang="zh-CN" altLang="en-US" sz="2800" b="1" dirty="0" smtClean="0">
                <a:solidFill>
                  <a:schemeClr val="folHlink"/>
                </a:solidFill>
              </a:rPr>
              <a:t>周星期五 下午</a:t>
            </a:r>
            <a:r>
              <a:rPr kumimoji="1" lang="zh-CN" altLang="en-US" sz="2800" b="1" dirty="0">
                <a:solidFill>
                  <a:schemeClr val="folHlink"/>
                </a:solidFill>
                <a:latin typeface="Times New Roman" pitchFamily="18" charset="0"/>
              </a:rPr>
              <a:t>之前</a:t>
            </a:r>
          </a:p>
        </p:txBody>
      </p:sp>
    </p:spTree>
    <p:extLst>
      <p:ext uri="{BB962C8B-B14F-4D97-AF65-F5344CB8AC3E}">
        <p14:creationId xmlns:p14="http://schemas.microsoft.com/office/powerpoint/2010/main" xmlns="" val="26962111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678A49A-994A-4DEA-99A3-A37508FF1B10}" type="datetime1">
              <a:rPr lang="zh-CN" altLang="en-US" sz="1400" smtClean="0"/>
              <a:pPr eaLnBrk="1" hangingPunct="1">
                <a:spcBef>
                  <a:spcPct val="0"/>
                </a:spcBef>
                <a:buFontTx/>
                <a:buNone/>
              </a:pPr>
              <a:t>2018/3/2</a:t>
            </a:fld>
            <a:endParaRPr lang="en-US" altLang="zh-CN" sz="1400" smtClean="0"/>
          </a:p>
        </p:txBody>
      </p:sp>
      <p:sp>
        <p:nvSpPr>
          <p:cNvPr id="1741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EE221B9-DCAF-43BD-A8EF-E86CE7B3DDF1}" type="slidenum">
              <a:rPr lang="en-US" altLang="zh-CN" sz="1400" smtClean="0"/>
              <a:pPr eaLnBrk="1" hangingPunct="1">
                <a:spcBef>
                  <a:spcPct val="0"/>
                </a:spcBef>
                <a:buFontTx/>
                <a:buNone/>
              </a:pPr>
              <a:t>21</a:t>
            </a:fld>
            <a:endParaRPr lang="en-US" altLang="zh-CN" sz="1400" smtClean="0"/>
          </a:p>
        </p:txBody>
      </p:sp>
      <p:sp>
        <p:nvSpPr>
          <p:cNvPr id="17412" name="Rectangle 2"/>
          <p:cNvSpPr>
            <a:spLocks noGrp="1" noChangeArrowheads="1"/>
          </p:cNvSpPr>
          <p:nvPr>
            <p:ph type="title"/>
          </p:nvPr>
        </p:nvSpPr>
        <p:spPr>
          <a:xfrm>
            <a:off x="683568" y="-27384"/>
            <a:ext cx="7772400" cy="863600"/>
          </a:xfrm>
        </p:spPr>
        <p:txBody>
          <a:bodyPr/>
          <a:lstStyle/>
          <a:p>
            <a:pPr eaLnBrk="1" hangingPunct="1"/>
            <a:r>
              <a:rPr lang="zh-CN" altLang="en-US" sz="4800" b="1" dirty="0" smtClean="0">
                <a:solidFill>
                  <a:schemeClr val="folHlink"/>
                </a:solidFill>
              </a:rPr>
              <a:t>通知</a:t>
            </a:r>
          </a:p>
        </p:txBody>
      </p:sp>
      <p:sp>
        <p:nvSpPr>
          <p:cNvPr id="17413" name="Rectangle 3"/>
          <p:cNvSpPr>
            <a:spLocks noGrp="1" noChangeArrowheads="1"/>
          </p:cNvSpPr>
          <p:nvPr>
            <p:ph type="body" idx="1"/>
          </p:nvPr>
        </p:nvSpPr>
        <p:spPr>
          <a:xfrm>
            <a:off x="202285" y="980728"/>
            <a:ext cx="8424863" cy="3960440"/>
          </a:xfrm>
        </p:spPr>
        <p:txBody>
          <a:bodyPr/>
          <a:lstStyle/>
          <a:p>
            <a:pPr eaLnBrk="1" hangingPunct="1">
              <a:lnSpc>
                <a:spcPct val="120000"/>
              </a:lnSpc>
            </a:pPr>
            <a:r>
              <a:rPr lang="zh-CN" altLang="en-US" sz="2800" b="1" dirty="0" smtClean="0"/>
              <a:t>本次课下课前，</a:t>
            </a:r>
            <a:r>
              <a:rPr lang="zh-CN" altLang="en-US" sz="2800" b="1" dirty="0" smtClean="0">
                <a:solidFill>
                  <a:srgbClr val="FFFF00"/>
                </a:solidFill>
              </a:rPr>
              <a:t>各班学习委员在点名册上留下自己的手机号和邮箱；</a:t>
            </a:r>
            <a:endParaRPr lang="en-US" altLang="zh-CN" sz="2800" b="1" dirty="0" smtClean="0">
              <a:solidFill>
                <a:srgbClr val="FFFF00"/>
              </a:solidFill>
            </a:endParaRPr>
          </a:p>
          <a:p>
            <a:pPr eaLnBrk="1" hangingPunct="1">
              <a:lnSpc>
                <a:spcPct val="120000"/>
              </a:lnSpc>
            </a:pPr>
            <a:r>
              <a:rPr lang="zh-CN" altLang="en-US" sz="2800" b="1" dirty="0" smtClean="0"/>
              <a:t>课后同学要完成一套物理实验绪论练习题，练习题到物理实验中心网站（课件栏）下载并打印。</a:t>
            </a:r>
          </a:p>
          <a:p>
            <a:pPr eaLnBrk="1" hangingPunct="1">
              <a:lnSpc>
                <a:spcPct val="120000"/>
              </a:lnSpc>
            </a:pPr>
            <a:r>
              <a:rPr lang="zh-CN" altLang="en-US" sz="2800" b="1" dirty="0" smtClean="0"/>
              <a:t>写清楚班号、学号、姓名及上绪论课的时间和教师姓名</a:t>
            </a:r>
            <a:endParaRPr lang="en-US" altLang="zh-CN" sz="2800" b="1" dirty="0" smtClean="0"/>
          </a:p>
          <a:p>
            <a:pPr eaLnBrk="1" hangingPunct="1">
              <a:lnSpc>
                <a:spcPct val="120000"/>
              </a:lnSpc>
            </a:pPr>
            <a:endParaRPr lang="zh-CN" altLang="en-US" sz="2800" b="1" dirty="0" smtClean="0"/>
          </a:p>
        </p:txBody>
      </p:sp>
      <p:sp>
        <p:nvSpPr>
          <p:cNvPr id="7" name="Text Box 4"/>
          <p:cNvSpPr txBox="1">
            <a:spLocks noChangeArrowheads="1"/>
          </p:cNvSpPr>
          <p:nvPr/>
        </p:nvSpPr>
        <p:spPr bwMode="auto">
          <a:xfrm>
            <a:off x="827584" y="4496813"/>
            <a:ext cx="7777162" cy="12741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7150">
                <a:solidFill>
                  <a:schemeClr val="folHlink"/>
                </a:solidFill>
                <a:prstDash val="sysDot"/>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spcBef>
                <a:spcPct val="0"/>
              </a:spcBef>
              <a:buFontTx/>
              <a:buNone/>
            </a:pPr>
            <a:r>
              <a:rPr lang="zh-CN" altLang="en-US" b="1" dirty="0">
                <a:solidFill>
                  <a:schemeClr val="folHlink"/>
                </a:solidFill>
                <a:latin typeface="Times New Roman" pitchFamily="18" charset="0"/>
              </a:rPr>
              <a:t>地点：</a:t>
            </a:r>
            <a:r>
              <a:rPr lang="en-US" altLang="zh-CN" b="1" dirty="0">
                <a:solidFill>
                  <a:schemeClr val="folHlink"/>
                </a:solidFill>
                <a:latin typeface="Times New Roman" pitchFamily="18" charset="0"/>
              </a:rPr>
              <a:t>13</a:t>
            </a:r>
            <a:r>
              <a:rPr kumimoji="1" lang="en-US" altLang="zh-CN" b="1" dirty="0">
                <a:solidFill>
                  <a:schemeClr val="folHlink"/>
                </a:solidFill>
                <a:latin typeface="Times New Roman" pitchFamily="18" charset="0"/>
              </a:rPr>
              <a:t># </a:t>
            </a:r>
            <a:r>
              <a:rPr kumimoji="1" lang="zh-CN" altLang="en-US" b="1" dirty="0">
                <a:solidFill>
                  <a:schemeClr val="folHlink"/>
                </a:solidFill>
                <a:latin typeface="Times New Roman" pitchFamily="18" charset="0"/>
              </a:rPr>
              <a:t>报箱，</a:t>
            </a:r>
            <a:r>
              <a:rPr lang="zh-CN" altLang="en-US" b="1" dirty="0">
                <a:solidFill>
                  <a:schemeClr val="folHlink"/>
                </a:solidFill>
                <a:latin typeface="Times New Roman" pitchFamily="18" charset="0"/>
              </a:rPr>
              <a:t>王志</a:t>
            </a:r>
            <a:r>
              <a:rPr lang="zh-CN" altLang="en-US" b="1" dirty="0" smtClean="0">
                <a:solidFill>
                  <a:schemeClr val="folHlink"/>
                </a:solidFill>
                <a:latin typeface="Times New Roman" pitchFamily="18" charset="0"/>
              </a:rPr>
              <a:t>，或   </a:t>
            </a:r>
            <a:r>
              <a:rPr lang="en-US" altLang="zh-CN" b="1" dirty="0" smtClean="0">
                <a:solidFill>
                  <a:schemeClr val="folHlink"/>
                </a:solidFill>
                <a:latin typeface="Times New Roman" pitchFamily="18" charset="0"/>
              </a:rPr>
              <a:t>119</a:t>
            </a:r>
            <a:r>
              <a:rPr lang="en-US" altLang="zh-CN" b="1" dirty="0">
                <a:solidFill>
                  <a:schemeClr val="folHlink"/>
                </a:solidFill>
                <a:latin typeface="Times New Roman" pitchFamily="18" charset="0"/>
              </a:rPr>
              <a:t>#</a:t>
            </a:r>
            <a:endParaRPr kumimoji="1" lang="zh-CN" altLang="en-US" b="1" dirty="0">
              <a:solidFill>
                <a:schemeClr val="folHlink"/>
              </a:solidFill>
              <a:latin typeface="Times New Roman" pitchFamily="18" charset="0"/>
            </a:endParaRPr>
          </a:p>
          <a:p>
            <a:pPr eaLnBrk="1" hangingPunct="1">
              <a:lnSpc>
                <a:spcPct val="120000"/>
              </a:lnSpc>
              <a:spcBef>
                <a:spcPct val="0"/>
              </a:spcBef>
              <a:buFontTx/>
              <a:buNone/>
            </a:pPr>
            <a:r>
              <a:rPr kumimoji="1" lang="zh-CN" altLang="en-US" b="1" dirty="0">
                <a:solidFill>
                  <a:schemeClr val="folHlink"/>
                </a:solidFill>
                <a:latin typeface="Times New Roman" pitchFamily="18" charset="0"/>
              </a:rPr>
              <a:t>时间：</a:t>
            </a:r>
            <a:r>
              <a:rPr lang="zh-CN" altLang="en-US" sz="2800" b="1" dirty="0" smtClean="0">
                <a:solidFill>
                  <a:schemeClr val="folHlink"/>
                </a:solidFill>
              </a:rPr>
              <a:t>第</a:t>
            </a:r>
            <a:r>
              <a:rPr lang="en-US" altLang="zh-CN" sz="2800" b="1" dirty="0" smtClean="0">
                <a:solidFill>
                  <a:schemeClr val="folHlink"/>
                </a:solidFill>
              </a:rPr>
              <a:t>2</a:t>
            </a:r>
            <a:r>
              <a:rPr lang="zh-CN" altLang="en-US" sz="2800" b="1" dirty="0" smtClean="0">
                <a:solidFill>
                  <a:schemeClr val="folHlink"/>
                </a:solidFill>
              </a:rPr>
              <a:t>周星期五 下午</a:t>
            </a:r>
            <a:r>
              <a:rPr kumimoji="1" lang="zh-CN" altLang="en-US" sz="2800" b="1" dirty="0">
                <a:solidFill>
                  <a:schemeClr val="folHlink"/>
                </a:solidFill>
                <a:latin typeface="Times New Roman" pitchFamily="18" charset="0"/>
              </a:rPr>
              <a:t>之前</a:t>
            </a:r>
          </a:p>
        </p:txBody>
      </p:sp>
    </p:spTree>
    <p:extLst>
      <p:ext uri="{BB962C8B-B14F-4D97-AF65-F5344CB8AC3E}">
        <p14:creationId xmlns:p14="http://schemas.microsoft.com/office/powerpoint/2010/main" xmlns="" val="83084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CB2DFF3-F614-4D13-BF4D-CDA852C5284D}" type="datetime1">
              <a:rPr lang="zh-CN" altLang="en-US" sz="1400" smtClean="0"/>
              <a:pPr eaLnBrk="1" hangingPunct="1">
                <a:spcBef>
                  <a:spcPct val="0"/>
                </a:spcBef>
                <a:buFontTx/>
                <a:buNone/>
              </a:pPr>
              <a:t>2018/3/2</a:t>
            </a:fld>
            <a:endParaRPr lang="en-US" altLang="zh-CN" sz="1400" smtClean="0"/>
          </a:p>
        </p:txBody>
      </p:sp>
      <p:sp>
        <p:nvSpPr>
          <p:cNvPr id="1945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F7B8ED7-4C1F-4ED1-A437-87E80D0CF55A}" type="slidenum">
              <a:rPr lang="en-US" altLang="zh-CN" sz="1400" smtClean="0"/>
              <a:pPr eaLnBrk="1" hangingPunct="1">
                <a:spcBef>
                  <a:spcPct val="0"/>
                </a:spcBef>
                <a:buFontTx/>
                <a:buNone/>
              </a:pPr>
              <a:t>22</a:t>
            </a:fld>
            <a:endParaRPr lang="en-US" altLang="zh-CN" sz="1400" smtClean="0"/>
          </a:p>
        </p:txBody>
      </p:sp>
      <p:sp>
        <p:nvSpPr>
          <p:cNvPr id="86018" name="Rectangle 2"/>
          <p:cNvSpPr>
            <a:spLocks noGrp="1" noChangeArrowheads="1"/>
          </p:cNvSpPr>
          <p:nvPr>
            <p:ph type="title"/>
          </p:nvPr>
        </p:nvSpPr>
        <p:spPr>
          <a:xfrm>
            <a:off x="304800" y="1111250"/>
            <a:ext cx="8153400" cy="4298950"/>
          </a:xfrm>
        </p:spPr>
        <p:txBody>
          <a:bodyPr/>
          <a:lstStyle/>
          <a:p>
            <a:pPr eaLnBrk="1" hangingPunct="1"/>
            <a:r>
              <a:rPr lang="zh-CN" altLang="en-US" sz="6000" smtClean="0">
                <a:solidFill>
                  <a:schemeClr val="tx1"/>
                </a:solidFill>
                <a:latin typeface="黑体" pitchFamily="49" charset="-122"/>
                <a:ea typeface="黑体" pitchFamily="49" charset="-122"/>
              </a:rPr>
              <a:t>第二部分  </a:t>
            </a:r>
            <a:br>
              <a:rPr lang="zh-CN" altLang="en-US" sz="6000" smtClean="0">
                <a:solidFill>
                  <a:schemeClr val="tx1"/>
                </a:solidFill>
                <a:latin typeface="黑体" pitchFamily="49" charset="-122"/>
                <a:ea typeface="黑体" pitchFamily="49" charset="-122"/>
              </a:rPr>
            </a:br>
            <a:r>
              <a:rPr lang="zh-CN" altLang="en-US" sz="3600" smtClean="0">
                <a:solidFill>
                  <a:schemeClr val="tx1"/>
                </a:solidFill>
                <a:latin typeface="黑体" pitchFamily="49" charset="-122"/>
                <a:ea typeface="黑体" pitchFamily="49" charset="-122"/>
              </a:rPr>
              <a:t/>
            </a:r>
            <a:br>
              <a:rPr lang="zh-CN" altLang="en-US" sz="3600" smtClean="0">
                <a:solidFill>
                  <a:schemeClr val="tx1"/>
                </a:solidFill>
                <a:latin typeface="黑体" pitchFamily="49" charset="-122"/>
                <a:ea typeface="黑体" pitchFamily="49" charset="-122"/>
              </a:rPr>
            </a:br>
            <a:r>
              <a:rPr lang="zh-CN" altLang="en-US" sz="4800" smtClean="0">
                <a:solidFill>
                  <a:schemeClr val="tx1"/>
                </a:solidFill>
                <a:latin typeface="黑体" pitchFamily="49" charset="-122"/>
                <a:ea typeface="黑体" pitchFamily="49" charset="-122"/>
              </a:rPr>
              <a:t>测量误差</a:t>
            </a:r>
            <a:br>
              <a:rPr lang="zh-CN" altLang="en-US" sz="4800" smtClean="0">
                <a:solidFill>
                  <a:schemeClr val="tx1"/>
                </a:solidFill>
                <a:latin typeface="黑体" pitchFamily="49" charset="-122"/>
                <a:ea typeface="黑体" pitchFamily="49" charset="-122"/>
              </a:rPr>
            </a:br>
            <a:r>
              <a:rPr lang="zh-CN" altLang="en-US" sz="4800" smtClean="0">
                <a:solidFill>
                  <a:schemeClr val="tx1"/>
                </a:solidFill>
                <a:latin typeface="黑体" pitchFamily="49" charset="-122"/>
                <a:ea typeface="黑体" pitchFamily="49" charset="-122"/>
              </a:rPr>
              <a:t>不确定度</a:t>
            </a:r>
            <a:br>
              <a:rPr lang="zh-CN" altLang="en-US" sz="4800" smtClean="0">
                <a:solidFill>
                  <a:schemeClr val="tx1"/>
                </a:solidFill>
                <a:latin typeface="黑体" pitchFamily="49" charset="-122"/>
                <a:ea typeface="黑体" pitchFamily="49" charset="-122"/>
              </a:rPr>
            </a:br>
            <a:r>
              <a:rPr lang="zh-CN" altLang="en-US" sz="4800" smtClean="0">
                <a:solidFill>
                  <a:schemeClr val="tx1"/>
                </a:solidFill>
                <a:latin typeface="黑体" pitchFamily="49" charset="-122"/>
                <a:ea typeface="黑体" pitchFamily="49" charset="-122"/>
              </a:rPr>
              <a:t>测量结果的表示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6018">
                                            <p:txEl>
                                              <p:pRg st="0" end="0"/>
                                            </p:txEl>
                                          </p:spTgt>
                                        </p:tgtEl>
                                        <p:attrNameLst>
                                          <p:attrName>style.visibility</p:attrName>
                                        </p:attrNameLst>
                                      </p:cBhvr>
                                      <p:to>
                                        <p:strVal val="visible"/>
                                      </p:to>
                                    </p:set>
                                    <p:animEffect transition="in" filter="barn(outVertical)">
                                      <p:cBhvr>
                                        <p:cTn id="7" dur="500"/>
                                        <p:tgtEl>
                                          <p:spTgt spid="860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699FBF3-E519-4DC4-A3BE-1BCB4AB3A4C3}" type="datetime1">
              <a:rPr lang="zh-CN" altLang="en-US" sz="1400" smtClean="0"/>
              <a:pPr eaLnBrk="1" hangingPunct="1">
                <a:spcBef>
                  <a:spcPct val="0"/>
                </a:spcBef>
                <a:buFontTx/>
                <a:buNone/>
              </a:pPr>
              <a:t>2018/3/2</a:t>
            </a:fld>
            <a:endParaRPr lang="en-US" altLang="zh-CN" sz="1400" smtClean="0"/>
          </a:p>
        </p:txBody>
      </p:sp>
      <p:sp>
        <p:nvSpPr>
          <p:cNvPr id="20483"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9DB011F9-9EA2-4DBA-B5EF-B308EDF10F1F}" type="slidenum">
              <a:rPr lang="en-US" altLang="zh-CN" sz="1400" smtClean="0"/>
              <a:pPr eaLnBrk="1" hangingPunct="1">
                <a:spcBef>
                  <a:spcPct val="0"/>
                </a:spcBef>
                <a:buFontTx/>
                <a:buNone/>
              </a:pPr>
              <a:t>23</a:t>
            </a:fld>
            <a:endParaRPr lang="en-US" altLang="zh-CN" sz="1400" smtClean="0"/>
          </a:p>
        </p:txBody>
      </p:sp>
      <p:sp>
        <p:nvSpPr>
          <p:cNvPr id="212994" name="Rectangle 2"/>
          <p:cNvSpPr>
            <a:spLocks noGrp="1" noChangeArrowheads="1"/>
          </p:cNvSpPr>
          <p:nvPr>
            <p:ph type="title"/>
          </p:nvPr>
        </p:nvSpPr>
        <p:spPr>
          <a:xfrm>
            <a:off x="609600" y="685800"/>
            <a:ext cx="7848600" cy="914400"/>
          </a:xfrm>
        </p:spPr>
        <p:txBody>
          <a:bodyPr/>
          <a:lstStyle/>
          <a:p>
            <a:pPr algn="l" eaLnBrk="1" hangingPunct="1"/>
            <a:r>
              <a:rPr lang="zh-CN" altLang="en-US" sz="5400" b="1" smtClean="0">
                <a:solidFill>
                  <a:srgbClr val="00FFFF"/>
                </a:solidFill>
                <a:latin typeface="华文楷体" pitchFamily="2" charset="-122"/>
                <a:ea typeface="华文楷体" pitchFamily="2" charset="-122"/>
              </a:rPr>
              <a:t>一 测量与测量误差</a:t>
            </a:r>
          </a:p>
        </p:txBody>
      </p:sp>
      <p:sp>
        <p:nvSpPr>
          <p:cNvPr id="212995" name="Rectangle 3"/>
          <p:cNvSpPr>
            <a:spLocks noGrp="1" noChangeArrowheads="1"/>
          </p:cNvSpPr>
          <p:nvPr>
            <p:ph type="body" sz="half" idx="1"/>
          </p:nvPr>
        </p:nvSpPr>
        <p:spPr>
          <a:xfrm>
            <a:off x="611188" y="1916113"/>
            <a:ext cx="8077200" cy="4724400"/>
          </a:xfrm>
        </p:spPr>
        <p:txBody>
          <a:bodyPr/>
          <a:lstStyle/>
          <a:p>
            <a:pPr eaLnBrk="1" hangingPunct="1">
              <a:buFontTx/>
              <a:buNone/>
            </a:pPr>
            <a:r>
              <a:rPr lang="en-US" altLang="zh-CN" sz="3600" b="1" dirty="0" smtClean="0">
                <a:solidFill>
                  <a:schemeClr val="folHlink"/>
                </a:solidFill>
              </a:rPr>
              <a:t>1 </a:t>
            </a:r>
            <a:r>
              <a:rPr lang="zh-CN" altLang="en-US" sz="3600" b="1" dirty="0" smtClean="0">
                <a:solidFill>
                  <a:schemeClr val="folHlink"/>
                </a:solidFill>
              </a:rPr>
              <a:t>测量的定义与分类</a:t>
            </a:r>
          </a:p>
          <a:p>
            <a:pPr eaLnBrk="1" hangingPunct="1">
              <a:buFontTx/>
              <a:buNone/>
            </a:pPr>
            <a:r>
              <a:rPr lang="zh-CN" altLang="en-US" sz="3600" b="1" dirty="0" smtClean="0"/>
              <a:t>   测量的定义：</a:t>
            </a:r>
          </a:p>
          <a:p>
            <a:pPr eaLnBrk="1" hangingPunct="1">
              <a:buFontTx/>
              <a:buNone/>
            </a:pPr>
            <a:r>
              <a:rPr lang="zh-CN" altLang="en-US" sz="3600" b="1" dirty="0" smtClean="0"/>
              <a:t>   测量是指用各种方法和器具对“</a:t>
            </a:r>
            <a:r>
              <a:rPr lang="zh-CN" altLang="en-US" sz="3600" b="1" dirty="0" smtClean="0">
                <a:solidFill>
                  <a:schemeClr val="hlink"/>
                </a:solidFill>
              </a:rPr>
              <a:t>被测</a:t>
            </a:r>
            <a:r>
              <a:rPr lang="zh-CN" altLang="en-US" sz="3600" b="1" dirty="0" smtClean="0">
                <a:solidFill>
                  <a:schemeClr val="folHlink"/>
                </a:solidFill>
              </a:rPr>
              <a:t>量</a:t>
            </a:r>
            <a:r>
              <a:rPr lang="zh-CN" altLang="en-US" sz="3600" b="1" dirty="0" smtClean="0"/>
              <a:t>”进行尽量合理的赋值。</a:t>
            </a:r>
          </a:p>
          <a:p>
            <a:pPr eaLnBrk="1" hangingPunct="1"/>
            <a:endParaRPr lang="zh-CN" altLang="en-US" sz="3600" b="1" dirty="0" smtClean="0"/>
          </a:p>
          <a:p>
            <a:pPr eaLnBrk="1" hangingPunct="1">
              <a:buFontTx/>
              <a:buNone/>
            </a:pPr>
            <a:endParaRPr lang="en-US" altLang="zh-CN" sz="3600" b="1"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4"/>
                                        </p:tgtEl>
                                        <p:attrNameLst>
                                          <p:attrName>style.visibility</p:attrName>
                                        </p:attrNameLst>
                                      </p:cBhvr>
                                      <p:to>
                                        <p:strVal val="visible"/>
                                      </p:to>
                                    </p:set>
                                    <p:anim calcmode="lin" valueType="num">
                                      <p:cBhvr additive="base">
                                        <p:cTn id="7" dur="500" fill="hold"/>
                                        <p:tgtEl>
                                          <p:spTgt spid="212994"/>
                                        </p:tgtEl>
                                        <p:attrNameLst>
                                          <p:attrName>ppt_x</p:attrName>
                                        </p:attrNameLst>
                                      </p:cBhvr>
                                      <p:tavLst>
                                        <p:tav tm="0">
                                          <p:val>
                                            <p:strVal val="0-#ppt_w/2"/>
                                          </p:val>
                                        </p:tav>
                                        <p:tav tm="100000">
                                          <p:val>
                                            <p:strVal val="#ppt_x"/>
                                          </p:val>
                                        </p:tav>
                                      </p:tavLst>
                                    </p:anim>
                                    <p:anim calcmode="lin" valueType="num">
                                      <p:cBhvr additive="base">
                                        <p:cTn id="8" dur="500" fill="hold"/>
                                        <p:tgtEl>
                                          <p:spTgt spid="2129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0" end="0"/>
                                            </p:txEl>
                                          </p:spTgt>
                                        </p:tgtEl>
                                        <p:attrNameLst>
                                          <p:attrName>style.visibility</p:attrName>
                                        </p:attrNameLst>
                                      </p:cBhvr>
                                      <p:to>
                                        <p:strVal val="visible"/>
                                      </p:to>
                                    </p:set>
                                    <p:anim calcmode="lin" valueType="num">
                                      <p:cBhvr additive="base">
                                        <p:cTn id="13"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2995">
                                            <p:txEl>
                                              <p:pRg st="1" end="1"/>
                                            </p:txEl>
                                          </p:spTgt>
                                        </p:tgtEl>
                                        <p:attrNameLst>
                                          <p:attrName>style.visibility</p:attrName>
                                        </p:attrNameLst>
                                      </p:cBhvr>
                                      <p:to>
                                        <p:strVal val="visible"/>
                                      </p:to>
                                    </p:set>
                                    <p:anim calcmode="lin" valueType="num">
                                      <p:cBhvr additive="base">
                                        <p:cTn id="17"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2995">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12995">
                                            <p:txEl>
                                              <p:pRg st="2" end="2"/>
                                            </p:txEl>
                                          </p:spTgt>
                                        </p:tgtEl>
                                        <p:attrNameLst>
                                          <p:attrName>style.visibility</p:attrName>
                                        </p:attrNameLst>
                                      </p:cBhvr>
                                      <p:to>
                                        <p:strVal val="visible"/>
                                      </p:to>
                                    </p:set>
                                    <p:anim calcmode="lin" valueType="num">
                                      <p:cBhvr additive="base">
                                        <p:cTn id="21" dur="500" fill="hold"/>
                                        <p:tgtEl>
                                          <p:spTgt spid="212995">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129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autoUpdateAnimBg="0"/>
      <p:bldP spid="21299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EA8D706-B173-4146-8322-31164967892A}" type="datetime1">
              <a:rPr lang="zh-CN" altLang="en-US" sz="1400" smtClean="0"/>
              <a:pPr eaLnBrk="1" hangingPunct="1">
                <a:spcBef>
                  <a:spcPct val="0"/>
                </a:spcBef>
                <a:buFontTx/>
                <a:buNone/>
              </a:pPr>
              <a:t>2018/3/2</a:t>
            </a:fld>
            <a:endParaRPr lang="en-US" altLang="zh-CN" sz="1400" smtClean="0"/>
          </a:p>
        </p:txBody>
      </p:sp>
      <p:sp>
        <p:nvSpPr>
          <p:cNvPr id="21507"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D512C50-EDEA-4973-AA22-2DD1C26C9BDD}" type="slidenum">
              <a:rPr lang="en-US" altLang="zh-CN" sz="1400" smtClean="0"/>
              <a:pPr eaLnBrk="1" hangingPunct="1">
                <a:spcBef>
                  <a:spcPct val="0"/>
                </a:spcBef>
                <a:buFontTx/>
                <a:buNone/>
              </a:pPr>
              <a:t>24</a:t>
            </a:fld>
            <a:endParaRPr lang="en-US" altLang="zh-CN" sz="1400" smtClean="0"/>
          </a:p>
        </p:txBody>
      </p:sp>
      <p:sp>
        <p:nvSpPr>
          <p:cNvPr id="214019" name="Rectangle 3"/>
          <p:cNvSpPr>
            <a:spLocks noGrp="1" noChangeArrowheads="1"/>
          </p:cNvSpPr>
          <p:nvPr>
            <p:ph type="body" sz="half" idx="1"/>
          </p:nvPr>
        </p:nvSpPr>
        <p:spPr>
          <a:xfrm>
            <a:off x="684213" y="685800"/>
            <a:ext cx="8229600" cy="5048250"/>
          </a:xfrm>
        </p:spPr>
        <p:txBody>
          <a:bodyPr/>
          <a:lstStyle/>
          <a:p>
            <a:pPr eaLnBrk="1" hangingPunct="1">
              <a:buFontTx/>
              <a:buNone/>
            </a:pPr>
            <a:r>
              <a:rPr lang="zh-CN" altLang="en-US" sz="3600" b="1" dirty="0" smtClean="0">
                <a:latin typeface="宋体" pitchFamily="2" charset="-122"/>
              </a:rPr>
              <a:t>测量的分类：</a:t>
            </a:r>
          </a:p>
          <a:p>
            <a:pPr eaLnBrk="1" hangingPunct="1">
              <a:buFontTx/>
              <a:buNone/>
            </a:pPr>
            <a:r>
              <a:rPr lang="zh-CN" altLang="en-US" sz="3600" b="1" dirty="0" smtClean="0">
                <a:solidFill>
                  <a:schemeClr val="folHlink"/>
                </a:solidFill>
                <a:latin typeface="宋体" pitchFamily="2" charset="-122"/>
              </a:rPr>
              <a:t>直接测量</a:t>
            </a:r>
            <a:r>
              <a:rPr lang="zh-CN" altLang="en-US" sz="3600" b="1" dirty="0" smtClean="0">
                <a:latin typeface="宋体" pitchFamily="2" charset="-122"/>
              </a:rPr>
              <a:t>：</a:t>
            </a:r>
          </a:p>
          <a:p>
            <a:pPr eaLnBrk="1" hangingPunct="1">
              <a:buFontTx/>
              <a:buNone/>
            </a:pPr>
            <a:r>
              <a:rPr lang="zh-CN" altLang="en-US" sz="3600" b="1" dirty="0" smtClean="0">
                <a:latin typeface="宋体" pitchFamily="2" charset="-122"/>
              </a:rPr>
              <a:t>    测量结果可以从测量仪器（或量具）上直接获得。</a:t>
            </a:r>
          </a:p>
          <a:p>
            <a:pPr eaLnBrk="1" hangingPunct="1">
              <a:buFontTx/>
              <a:buNone/>
            </a:pPr>
            <a:r>
              <a:rPr lang="zh-CN" altLang="en-US" sz="3600" b="1" dirty="0" smtClean="0">
                <a:solidFill>
                  <a:schemeClr val="folHlink"/>
                </a:solidFill>
                <a:latin typeface="宋体" pitchFamily="2" charset="-122"/>
              </a:rPr>
              <a:t>间接测量</a:t>
            </a:r>
            <a:r>
              <a:rPr lang="zh-CN" altLang="en-US" sz="3600" b="1" dirty="0" smtClean="0">
                <a:latin typeface="宋体" pitchFamily="2" charset="-122"/>
              </a:rPr>
              <a:t>：</a:t>
            </a:r>
          </a:p>
          <a:p>
            <a:pPr eaLnBrk="1" hangingPunct="1">
              <a:buFontTx/>
              <a:buNone/>
            </a:pPr>
            <a:r>
              <a:rPr lang="zh-CN" altLang="en-US" sz="3600" b="1" dirty="0" smtClean="0">
                <a:solidFill>
                  <a:schemeClr val="accent1"/>
                </a:solidFill>
                <a:latin typeface="宋体" pitchFamily="2" charset="-122"/>
              </a:rPr>
              <a:t>    </a:t>
            </a:r>
            <a:r>
              <a:rPr lang="zh-CN" altLang="en-US" sz="3600" b="1" dirty="0" smtClean="0">
                <a:latin typeface="宋体" pitchFamily="2" charset="-122"/>
              </a:rPr>
              <a:t>测量结果要借助某些直接测量结果再通过函数计算得到。</a:t>
            </a:r>
          </a:p>
          <a:p>
            <a:pPr eaLnBrk="1" hangingPunct="1">
              <a:buFontTx/>
              <a:buNone/>
            </a:pPr>
            <a:endParaRPr lang="en-US" altLang="zh-CN" sz="36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14019">
                                            <p:txEl>
                                              <p:pRg st="3" end="3"/>
                                            </p:txEl>
                                          </p:spTgt>
                                        </p:tgtEl>
                                        <p:attrNameLst>
                                          <p:attrName>style.visibility</p:attrName>
                                        </p:attrNameLst>
                                      </p:cBhvr>
                                      <p:to>
                                        <p:strVal val="visible"/>
                                      </p:to>
                                    </p:set>
                                    <p:anim calcmode="lin" valueType="num">
                                      <p:cBhvr additive="base">
                                        <p:cTn id="17"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14019">
                                            <p:txEl>
                                              <p:pRg st="2" end="2"/>
                                            </p:txEl>
                                          </p:spTgt>
                                        </p:tgtEl>
                                        <p:attrNameLst>
                                          <p:attrName>style.visibility</p:attrName>
                                        </p:attrNameLst>
                                      </p:cBhvr>
                                      <p:to>
                                        <p:strVal val="visible"/>
                                      </p:to>
                                    </p:set>
                                    <p:anim calcmode="lin" valueType="num">
                                      <p:cBhvr additive="base">
                                        <p:cTn id="23"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14019">
                                            <p:txEl>
                                              <p:pRg st="4" end="4"/>
                                            </p:txEl>
                                          </p:spTgt>
                                        </p:tgtEl>
                                        <p:attrNameLst>
                                          <p:attrName>style.visibility</p:attrName>
                                        </p:attrNameLst>
                                      </p:cBhvr>
                                      <p:to>
                                        <p:strVal val="visible"/>
                                      </p:to>
                                    </p:set>
                                    <p:anim calcmode="lin" valueType="num">
                                      <p:cBhvr additive="base">
                                        <p:cTn id="29"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2"/>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BE27DC5-CEDF-47EA-B3F3-39738E000A2C}" type="datetime1">
              <a:rPr lang="zh-CN" altLang="en-US" sz="1400" smtClean="0"/>
              <a:pPr eaLnBrk="1" hangingPunct="1">
                <a:spcBef>
                  <a:spcPct val="0"/>
                </a:spcBef>
                <a:buFontTx/>
                <a:buNone/>
              </a:pPr>
              <a:t>2018/3/2</a:t>
            </a:fld>
            <a:endParaRPr lang="en-US" altLang="zh-CN" sz="1400" smtClean="0"/>
          </a:p>
        </p:txBody>
      </p:sp>
      <p:sp>
        <p:nvSpPr>
          <p:cNvPr id="22531"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3E00554-971B-482D-A584-D8F650CB89AD}" type="slidenum">
              <a:rPr lang="en-US" altLang="zh-CN" sz="1400" smtClean="0"/>
              <a:pPr eaLnBrk="1" hangingPunct="1">
                <a:spcBef>
                  <a:spcPct val="0"/>
                </a:spcBef>
                <a:buFontTx/>
                <a:buNone/>
              </a:pPr>
              <a:t>25</a:t>
            </a:fld>
            <a:endParaRPr lang="en-US" altLang="zh-CN" sz="1400" smtClean="0"/>
          </a:p>
        </p:txBody>
      </p:sp>
      <p:sp>
        <p:nvSpPr>
          <p:cNvPr id="313348" name="Rectangle 4"/>
          <p:cNvSpPr>
            <a:spLocks noGrp="1" noChangeArrowheads="1"/>
          </p:cNvSpPr>
          <p:nvPr>
            <p:ph/>
          </p:nvPr>
        </p:nvSpPr>
        <p:spPr>
          <a:xfrm>
            <a:off x="395288" y="228600"/>
            <a:ext cx="8424862" cy="6008688"/>
          </a:xfrm>
        </p:spPr>
        <p:txBody>
          <a:bodyPr/>
          <a:lstStyle/>
          <a:p>
            <a:pPr eaLnBrk="1" hangingPunct="1">
              <a:lnSpc>
                <a:spcPct val="110000"/>
              </a:lnSpc>
              <a:buFontTx/>
              <a:buNone/>
            </a:pPr>
            <a:r>
              <a:rPr lang="zh-CN" altLang="en-US" sz="2800" b="1" smtClean="0">
                <a:solidFill>
                  <a:schemeClr val="folHlink"/>
                </a:solidFill>
                <a:latin typeface="宋体" pitchFamily="2" charset="-122"/>
              </a:rPr>
              <a:t>等精度测量</a:t>
            </a:r>
            <a:r>
              <a:rPr lang="zh-CN" altLang="en-US" sz="2800" b="1" smtClean="0">
                <a:latin typeface="宋体" pitchFamily="2" charset="-122"/>
              </a:rPr>
              <a:t>：</a:t>
            </a:r>
          </a:p>
          <a:p>
            <a:pPr eaLnBrk="1" hangingPunct="1">
              <a:lnSpc>
                <a:spcPct val="110000"/>
              </a:lnSpc>
              <a:buFontTx/>
              <a:buNone/>
            </a:pPr>
            <a:r>
              <a:rPr lang="zh-CN" altLang="en-US" sz="2800" b="1" smtClean="0">
                <a:solidFill>
                  <a:schemeClr val="accent1"/>
                </a:solidFill>
                <a:latin typeface="宋体" pitchFamily="2" charset="-122"/>
              </a:rPr>
              <a:t>      </a:t>
            </a:r>
            <a:r>
              <a:rPr lang="zh-CN" altLang="en-US" sz="2800" b="1" smtClean="0">
                <a:latin typeface="宋体" pitchFamily="2" charset="-122"/>
              </a:rPr>
              <a:t>在测量条件不变的情况下对同一物理量进行重复测量，所得的各次测量值有相同的精度。</a:t>
            </a:r>
          </a:p>
          <a:p>
            <a:pPr eaLnBrk="1" hangingPunct="1">
              <a:lnSpc>
                <a:spcPct val="110000"/>
              </a:lnSpc>
              <a:buFontTx/>
              <a:buNone/>
            </a:pPr>
            <a:r>
              <a:rPr lang="zh-CN" altLang="en-US" sz="2800" b="1" smtClean="0">
                <a:solidFill>
                  <a:schemeClr val="folHlink"/>
                </a:solidFill>
                <a:latin typeface="宋体" pitchFamily="2" charset="-122"/>
              </a:rPr>
              <a:t>不等精度测量</a:t>
            </a:r>
            <a:r>
              <a:rPr lang="zh-CN" altLang="en-US" sz="2800" b="1" smtClean="0">
                <a:latin typeface="宋体" pitchFamily="2" charset="-122"/>
              </a:rPr>
              <a:t>：</a:t>
            </a:r>
          </a:p>
          <a:p>
            <a:pPr eaLnBrk="1" hangingPunct="1">
              <a:lnSpc>
                <a:spcPct val="110000"/>
              </a:lnSpc>
              <a:buFontTx/>
              <a:buNone/>
            </a:pPr>
            <a:r>
              <a:rPr lang="zh-CN" altLang="en-US" sz="2800" b="1" smtClean="0">
                <a:solidFill>
                  <a:schemeClr val="accent1"/>
                </a:solidFill>
                <a:latin typeface="宋体" pitchFamily="2" charset="-122"/>
              </a:rPr>
              <a:t>    </a:t>
            </a:r>
            <a:r>
              <a:rPr lang="zh-CN" altLang="en-US" sz="2800" b="1" smtClean="0">
                <a:latin typeface="宋体" pitchFamily="2" charset="-122"/>
              </a:rPr>
              <a:t>在测量条件有变化的情况下对同一物理量进行重复测量，所得的各次测量值精度不同</a:t>
            </a:r>
            <a:r>
              <a:rPr lang="zh-CN" altLang="en-US" b="1" smtClean="0">
                <a:latin typeface="宋体" pitchFamily="2" charset="-122"/>
              </a:rPr>
              <a:t>。</a:t>
            </a:r>
            <a:endParaRPr lang="zh-CN" altLang="en-US" b="1" smtClean="0">
              <a:solidFill>
                <a:schemeClr val="accent1"/>
              </a:solidFill>
              <a:latin typeface="宋体" pitchFamily="2" charset="-122"/>
            </a:endParaRPr>
          </a:p>
          <a:p>
            <a:pPr eaLnBrk="1" hangingPunct="1"/>
            <a:endParaRPr lang="en-US" altLang="zh-CN" smtClean="0"/>
          </a:p>
        </p:txBody>
      </p:sp>
      <p:sp>
        <p:nvSpPr>
          <p:cNvPr id="313349" name="Rectangle 5"/>
          <p:cNvSpPr>
            <a:spLocks noChangeArrowheads="1"/>
          </p:cNvSpPr>
          <p:nvPr/>
        </p:nvSpPr>
        <p:spPr bwMode="auto">
          <a:xfrm>
            <a:off x="0" y="3789363"/>
            <a:ext cx="8496300" cy="226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gn="just" eaLnBrk="1" hangingPunct="1">
              <a:lnSpc>
                <a:spcPct val="120000"/>
              </a:lnSpc>
              <a:spcBef>
                <a:spcPct val="0"/>
              </a:spcBef>
              <a:buFontTx/>
              <a:buNone/>
            </a:pPr>
            <a:r>
              <a:rPr lang="zh-CN" altLang="en-US" b="1" dirty="0" smtClean="0">
                <a:latin typeface="宋体" pitchFamily="2" charset="-122"/>
              </a:rPr>
              <a:t>      测量条件：实验</a:t>
            </a:r>
            <a:r>
              <a:rPr lang="zh-CN" altLang="en-US" b="1" dirty="0">
                <a:latin typeface="宋体" pitchFamily="2" charset="-122"/>
              </a:rPr>
              <a:t>仪器、实验程序和方法、实验环境和实验人员等方面。</a:t>
            </a:r>
          </a:p>
          <a:p>
            <a:pPr algn="just" eaLnBrk="1" hangingPunct="1">
              <a:lnSpc>
                <a:spcPct val="120000"/>
              </a:lnSpc>
              <a:buFontTx/>
              <a:buNone/>
            </a:pPr>
            <a:r>
              <a:rPr lang="zh-CN" altLang="en-US" sz="2800" b="1" dirty="0">
                <a:latin typeface="宋体" pitchFamily="2" charset="-122"/>
              </a:rPr>
              <a:t>        </a:t>
            </a:r>
            <a:r>
              <a:rPr lang="zh-CN" altLang="en-US" sz="2800" b="1" u="sng" dirty="0">
                <a:latin typeface="宋体" pitchFamily="2" charset="-122"/>
              </a:rPr>
              <a:t>今后在物理实验课上所涉及的测量均认为是</a:t>
            </a:r>
          </a:p>
          <a:p>
            <a:pPr algn="just" eaLnBrk="1" hangingPunct="1">
              <a:buFontTx/>
              <a:buNone/>
            </a:pPr>
            <a:r>
              <a:rPr lang="zh-CN" altLang="en-US" sz="2800" b="1" dirty="0">
                <a:latin typeface="宋体" pitchFamily="2" charset="-122"/>
              </a:rPr>
              <a:t>    </a:t>
            </a:r>
            <a:r>
              <a:rPr lang="zh-CN" altLang="en-US" sz="2800" b="1" u="sng" dirty="0">
                <a:latin typeface="宋体" pitchFamily="2" charset="-122"/>
              </a:rPr>
              <a:t>等精度测量</a:t>
            </a:r>
            <a:r>
              <a:rPr lang="zh-CN" altLang="en-US" sz="2800" b="1" dirty="0">
                <a:latin typeface="宋体" pitchFamily="2" charset="-122"/>
              </a:rPr>
              <a:t>。</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3348">
                                            <p:txEl>
                                              <p:pRg st="0" end="0"/>
                                            </p:txEl>
                                          </p:spTgt>
                                        </p:tgtEl>
                                        <p:attrNameLst>
                                          <p:attrName>style.visibility</p:attrName>
                                        </p:attrNameLst>
                                      </p:cBhvr>
                                      <p:to>
                                        <p:strVal val="visible"/>
                                      </p:to>
                                    </p:set>
                                    <p:anim calcmode="lin" valueType="num">
                                      <p:cBhvr additive="base">
                                        <p:cTn id="7" dur="500" fill="hold"/>
                                        <p:tgtEl>
                                          <p:spTgt spid="31334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334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3348">
                                            <p:txEl>
                                              <p:pRg st="2" end="2"/>
                                            </p:txEl>
                                          </p:spTgt>
                                        </p:tgtEl>
                                        <p:attrNameLst>
                                          <p:attrName>style.visibility</p:attrName>
                                        </p:attrNameLst>
                                      </p:cBhvr>
                                      <p:to>
                                        <p:strVal val="visible"/>
                                      </p:to>
                                    </p:set>
                                    <p:anim calcmode="lin" valueType="num">
                                      <p:cBhvr additive="base">
                                        <p:cTn id="11" dur="500" fill="hold"/>
                                        <p:tgtEl>
                                          <p:spTgt spid="313348">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334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13348">
                                            <p:txEl>
                                              <p:pRg st="1" end="1"/>
                                            </p:txEl>
                                          </p:spTgt>
                                        </p:tgtEl>
                                        <p:attrNameLst>
                                          <p:attrName>style.visibility</p:attrName>
                                        </p:attrNameLst>
                                      </p:cBhvr>
                                      <p:to>
                                        <p:strVal val="visible"/>
                                      </p:to>
                                    </p:set>
                                    <p:anim calcmode="lin" valueType="num">
                                      <p:cBhvr additive="base">
                                        <p:cTn id="17" dur="500" fill="hold"/>
                                        <p:tgtEl>
                                          <p:spTgt spid="313348">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1334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13348">
                                            <p:txEl>
                                              <p:pRg st="3" end="3"/>
                                            </p:txEl>
                                          </p:spTgt>
                                        </p:tgtEl>
                                        <p:attrNameLst>
                                          <p:attrName>style.visibility</p:attrName>
                                        </p:attrNameLst>
                                      </p:cBhvr>
                                      <p:to>
                                        <p:strVal val="visible"/>
                                      </p:to>
                                    </p:set>
                                    <p:anim calcmode="lin" valueType="num">
                                      <p:cBhvr additive="base">
                                        <p:cTn id="23" dur="500" fill="hold"/>
                                        <p:tgtEl>
                                          <p:spTgt spid="313348">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3348">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13348">
                                            <p:txEl>
                                              <p:pRg st="3" end="3"/>
                                            </p:txEl>
                                          </p:spTgt>
                                        </p:tgtEl>
                                        <p:attrNameLst>
                                          <p:attrName>style.visibility</p:attrName>
                                        </p:attrNameLst>
                                      </p:cBhvr>
                                      <p:to>
                                        <p:strVal val="visible"/>
                                      </p:to>
                                    </p:set>
                                    <p:anim calcmode="lin" valueType="num">
                                      <p:cBhvr additive="base">
                                        <p:cTn id="27" dur="500" fill="hold"/>
                                        <p:tgtEl>
                                          <p:spTgt spid="313348">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334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3349"/>
                                        </p:tgtEl>
                                        <p:attrNameLst>
                                          <p:attrName>style.visibility</p:attrName>
                                        </p:attrNameLst>
                                      </p:cBhvr>
                                      <p:to>
                                        <p:strVal val="visible"/>
                                      </p:to>
                                    </p:set>
                                    <p:anim calcmode="lin" valueType="num">
                                      <p:cBhvr additive="base">
                                        <p:cTn id="33" dur="500" fill="hold"/>
                                        <p:tgtEl>
                                          <p:spTgt spid="313349"/>
                                        </p:tgtEl>
                                        <p:attrNameLst>
                                          <p:attrName>ppt_x</p:attrName>
                                        </p:attrNameLst>
                                      </p:cBhvr>
                                      <p:tavLst>
                                        <p:tav tm="0">
                                          <p:val>
                                            <p:strVal val="#ppt_x"/>
                                          </p:val>
                                        </p:tav>
                                        <p:tav tm="100000">
                                          <p:val>
                                            <p:strVal val="#ppt_x"/>
                                          </p:val>
                                        </p:tav>
                                      </p:tavLst>
                                    </p:anim>
                                    <p:anim calcmode="lin" valueType="num">
                                      <p:cBhvr additive="base">
                                        <p:cTn id="34" dur="500" fill="hold"/>
                                        <p:tgtEl>
                                          <p:spTgt spid="3133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build="allAtOnce"/>
      <p:bldP spid="31334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118FC3B-79ED-4B5D-A068-DC567B9DD033}" type="datetime1">
              <a:rPr lang="zh-CN" altLang="en-US" sz="1400" smtClean="0"/>
              <a:pPr eaLnBrk="1" hangingPunct="1">
                <a:spcBef>
                  <a:spcPct val="0"/>
                </a:spcBef>
                <a:buFontTx/>
                <a:buNone/>
              </a:pPr>
              <a:t>2018/3/2</a:t>
            </a:fld>
            <a:endParaRPr lang="en-US" altLang="zh-CN" sz="1400" smtClean="0"/>
          </a:p>
        </p:txBody>
      </p:sp>
      <p:sp>
        <p:nvSpPr>
          <p:cNvPr id="23555"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F9968F3-0F24-4A8B-BD71-764EE5B778FA}" type="slidenum">
              <a:rPr lang="en-US" altLang="zh-CN" sz="1400" smtClean="0"/>
              <a:pPr eaLnBrk="1" hangingPunct="1">
                <a:spcBef>
                  <a:spcPct val="0"/>
                </a:spcBef>
                <a:buFontTx/>
                <a:buNone/>
              </a:pPr>
              <a:t>26</a:t>
            </a:fld>
            <a:endParaRPr lang="en-US" altLang="zh-CN" sz="1400" smtClean="0"/>
          </a:p>
        </p:txBody>
      </p:sp>
      <p:sp>
        <p:nvSpPr>
          <p:cNvPr id="23556" name="Rectangle 2"/>
          <p:cNvSpPr>
            <a:spLocks noGrp="1" noChangeArrowheads="1"/>
          </p:cNvSpPr>
          <p:nvPr>
            <p:ph type="title"/>
          </p:nvPr>
        </p:nvSpPr>
        <p:spPr>
          <a:xfrm>
            <a:off x="395288" y="404813"/>
            <a:ext cx="8001000" cy="838200"/>
          </a:xfrm>
        </p:spPr>
        <p:txBody>
          <a:bodyPr/>
          <a:lstStyle/>
          <a:p>
            <a:pPr algn="l" eaLnBrk="1" hangingPunct="1"/>
            <a:r>
              <a:rPr lang="en-US" altLang="zh-CN" b="1" smtClean="0">
                <a:solidFill>
                  <a:schemeClr val="folHlink"/>
                </a:solidFill>
                <a:latin typeface="宋体" pitchFamily="2" charset="-122"/>
              </a:rPr>
              <a:t>2 </a:t>
            </a:r>
            <a:r>
              <a:rPr lang="zh-CN" altLang="en-US" b="1" smtClean="0">
                <a:solidFill>
                  <a:schemeClr val="folHlink"/>
                </a:solidFill>
                <a:latin typeface="宋体" pitchFamily="2" charset="-122"/>
              </a:rPr>
              <a:t>测量误差的定义与分类</a:t>
            </a:r>
          </a:p>
        </p:txBody>
      </p:sp>
      <p:sp>
        <p:nvSpPr>
          <p:cNvPr id="3075" name="Rectangle 3"/>
          <p:cNvSpPr>
            <a:spLocks noGrp="1" noChangeArrowheads="1"/>
          </p:cNvSpPr>
          <p:nvPr>
            <p:ph type="body" idx="1"/>
          </p:nvPr>
        </p:nvSpPr>
        <p:spPr>
          <a:xfrm>
            <a:off x="179388" y="1700213"/>
            <a:ext cx="8964612" cy="3816350"/>
          </a:xfrm>
        </p:spPr>
        <p:txBody>
          <a:bodyPr/>
          <a:lstStyle/>
          <a:p>
            <a:pPr eaLnBrk="1" hangingPunct="1">
              <a:lnSpc>
                <a:spcPct val="120000"/>
              </a:lnSpc>
            </a:pPr>
            <a:r>
              <a:rPr lang="zh-CN" altLang="en-US" b="1" smtClean="0">
                <a:solidFill>
                  <a:schemeClr val="folHlink"/>
                </a:solidFill>
                <a:latin typeface="宋体" pitchFamily="2" charset="-122"/>
              </a:rPr>
              <a:t>测量误差</a:t>
            </a:r>
            <a:r>
              <a:rPr lang="zh-CN" altLang="en-US" b="1" smtClean="0">
                <a:latin typeface="宋体" pitchFamily="2" charset="-122"/>
              </a:rPr>
              <a:t>定义为测量值与被测真值之差。</a:t>
            </a:r>
          </a:p>
          <a:p>
            <a:pPr eaLnBrk="1" hangingPunct="1">
              <a:lnSpc>
                <a:spcPct val="120000"/>
              </a:lnSpc>
            </a:pPr>
            <a:r>
              <a:rPr lang="zh-CN" altLang="en-US" b="1" smtClean="0">
                <a:solidFill>
                  <a:schemeClr val="folHlink"/>
                </a:solidFill>
              </a:rPr>
              <a:t>真值：</a:t>
            </a:r>
            <a:r>
              <a:rPr lang="zh-CN" altLang="en-US" b="1" smtClean="0"/>
              <a:t>被测量在一定客观条件和状态下本身所存在的真实值。</a:t>
            </a:r>
          </a:p>
          <a:p>
            <a:pPr eaLnBrk="1" hangingPunct="1">
              <a:lnSpc>
                <a:spcPct val="120000"/>
              </a:lnSpc>
            </a:pPr>
            <a:r>
              <a:rPr lang="zh-CN" altLang="en-US" b="1" smtClean="0">
                <a:solidFill>
                  <a:schemeClr val="folHlink"/>
                </a:solidFill>
                <a:latin typeface="宋体" pitchFamily="2" charset="-122"/>
              </a:rPr>
              <a:t>真值的特性：</a:t>
            </a:r>
            <a:r>
              <a:rPr lang="zh-CN" altLang="en-US" b="1" smtClean="0">
                <a:latin typeface="宋体" pitchFamily="2" charset="-122"/>
              </a:rPr>
              <a:t>是个理想概念，确实客观存在，  永远不能得到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5">
                                            <p:txEl>
                                              <p:pRg st="2" end="2"/>
                                            </p:txEl>
                                          </p:spTgt>
                                        </p:tgtEl>
                                        <p:attrNameLst>
                                          <p:attrName>style.visibility</p:attrName>
                                        </p:attrNameLst>
                                      </p:cBhvr>
                                      <p:to>
                                        <p:strVal val="visible"/>
                                      </p:to>
                                    </p:set>
                                    <p:anim calcmode="lin" valueType="num">
                                      <p:cBhvr additive="base">
                                        <p:cTn id="19" dur="500" fill="hold"/>
                                        <p:tgtEl>
                                          <p:spTgt spid="30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6B923C8-50E0-4D6B-8A31-F8380991DF15}" type="datetime1">
              <a:rPr lang="zh-CN" altLang="en-US" sz="1400" smtClean="0"/>
              <a:pPr eaLnBrk="1" hangingPunct="1">
                <a:spcBef>
                  <a:spcPct val="0"/>
                </a:spcBef>
                <a:buFontTx/>
                <a:buNone/>
              </a:pPr>
              <a:t>2018/3/2</a:t>
            </a:fld>
            <a:endParaRPr lang="en-US" altLang="zh-CN" sz="1400" smtClean="0"/>
          </a:p>
        </p:txBody>
      </p:sp>
      <p:sp>
        <p:nvSpPr>
          <p:cNvPr id="24579"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A88BF33-F6FF-408D-80C5-4A03696FB067}" type="slidenum">
              <a:rPr lang="en-US" altLang="zh-CN" sz="1400" smtClean="0"/>
              <a:pPr eaLnBrk="1" hangingPunct="1">
                <a:spcBef>
                  <a:spcPct val="0"/>
                </a:spcBef>
                <a:buFontTx/>
                <a:buNone/>
              </a:pPr>
              <a:t>27</a:t>
            </a:fld>
            <a:endParaRPr lang="en-US" altLang="zh-CN" sz="1400" smtClean="0"/>
          </a:p>
        </p:txBody>
      </p:sp>
      <p:sp>
        <p:nvSpPr>
          <p:cNvPr id="325634" name="Rectangle 2"/>
          <p:cNvSpPr>
            <a:spLocks noGrp="1" noChangeArrowheads="1"/>
          </p:cNvSpPr>
          <p:nvPr>
            <p:ph type="title"/>
          </p:nvPr>
        </p:nvSpPr>
        <p:spPr>
          <a:xfrm>
            <a:off x="114300" y="2133600"/>
            <a:ext cx="3810000" cy="1219200"/>
          </a:xfrm>
        </p:spPr>
        <p:txBody>
          <a:bodyPr/>
          <a:lstStyle/>
          <a:p>
            <a:pPr eaLnBrk="1" hangingPunct="1"/>
            <a:r>
              <a:rPr lang="zh-CN" altLang="en-US" sz="3200" b="1" smtClean="0">
                <a:solidFill>
                  <a:schemeClr val="tx1"/>
                </a:solidFill>
                <a:latin typeface="宋体" pitchFamily="2" charset="-122"/>
              </a:rPr>
              <a:t>相对误差定义：</a:t>
            </a:r>
          </a:p>
        </p:txBody>
      </p:sp>
      <p:sp>
        <p:nvSpPr>
          <p:cNvPr id="325635" name="Rectangle 3"/>
          <p:cNvSpPr>
            <a:spLocks noGrp="1" noChangeArrowheads="1"/>
          </p:cNvSpPr>
          <p:nvPr>
            <p:ph type="body" sz="half" idx="1"/>
          </p:nvPr>
        </p:nvSpPr>
        <p:spPr>
          <a:xfrm>
            <a:off x="250825" y="3644900"/>
            <a:ext cx="7543800" cy="720725"/>
          </a:xfrm>
        </p:spPr>
        <p:txBody>
          <a:bodyPr/>
          <a:lstStyle/>
          <a:p>
            <a:pPr eaLnBrk="1" hangingPunct="1">
              <a:buFontTx/>
              <a:buNone/>
            </a:pPr>
            <a:r>
              <a:rPr lang="en-US" altLang="zh-CN" sz="3200" b="1" smtClean="0">
                <a:latin typeface="宋体" pitchFamily="2" charset="-122"/>
              </a:rPr>
              <a:t> </a:t>
            </a:r>
            <a:r>
              <a:rPr lang="zh-CN" altLang="en-US" sz="3200" b="1" smtClean="0">
                <a:latin typeface="宋体" pitchFamily="2" charset="-122"/>
              </a:rPr>
              <a:t>用测量值计算相对误差：</a:t>
            </a:r>
          </a:p>
        </p:txBody>
      </p:sp>
      <p:sp>
        <p:nvSpPr>
          <p:cNvPr id="325636" name="Rectangle 4"/>
          <p:cNvSpPr>
            <a:spLocks noGrp="1" noChangeArrowheads="1"/>
          </p:cNvSpPr>
          <p:nvPr>
            <p:ph type="body" sz="half" idx="2"/>
          </p:nvPr>
        </p:nvSpPr>
        <p:spPr>
          <a:xfrm>
            <a:off x="468313" y="4581525"/>
            <a:ext cx="8148637" cy="865188"/>
          </a:xfrm>
        </p:spPr>
        <p:txBody>
          <a:bodyPr/>
          <a:lstStyle/>
          <a:p>
            <a:pPr eaLnBrk="1" hangingPunct="1">
              <a:buFontTx/>
              <a:buNone/>
            </a:pPr>
            <a:r>
              <a:rPr lang="zh-CN" altLang="en-US" sz="3200" b="1" smtClean="0">
                <a:latin typeface="宋体" pitchFamily="2" charset="-122"/>
              </a:rPr>
              <a:t>相对误差通常用百分数表示。</a:t>
            </a:r>
          </a:p>
        </p:txBody>
      </p:sp>
      <p:graphicFrame>
        <p:nvGraphicFramePr>
          <p:cNvPr id="325637" name="Object 5"/>
          <p:cNvGraphicFramePr>
            <a:graphicFrameLocks noChangeAspect="1"/>
          </p:cNvGraphicFramePr>
          <p:nvPr/>
        </p:nvGraphicFramePr>
        <p:xfrm>
          <a:off x="3492500" y="2205038"/>
          <a:ext cx="2743200" cy="1308100"/>
        </p:xfrm>
        <a:graphic>
          <a:graphicData uri="http://schemas.openxmlformats.org/presentationml/2006/ole">
            <p:oleObj spid="_x0000_s24785" name="Equation" r:id="rId3" imgW="648000" imgH="456840" progId="">
              <p:embed/>
            </p:oleObj>
          </a:graphicData>
        </a:graphic>
      </p:graphicFrame>
      <p:graphicFrame>
        <p:nvGraphicFramePr>
          <p:cNvPr id="325638" name="Object 6"/>
          <p:cNvGraphicFramePr>
            <a:graphicFrameLocks noChangeAspect="1"/>
          </p:cNvGraphicFramePr>
          <p:nvPr/>
        </p:nvGraphicFramePr>
        <p:xfrm>
          <a:off x="5508625" y="3429000"/>
          <a:ext cx="2743200" cy="1192213"/>
        </p:xfrm>
        <a:graphic>
          <a:graphicData uri="http://schemas.openxmlformats.org/presentationml/2006/ole">
            <p:oleObj spid="_x0000_s24786" name="Equation" r:id="rId4" imgW="648000" imgH="406080" progId="">
              <p:embed/>
            </p:oleObj>
          </a:graphicData>
        </a:graphic>
      </p:graphicFrame>
      <p:graphicFrame>
        <p:nvGraphicFramePr>
          <p:cNvPr id="325639" name="Object 7"/>
          <p:cNvGraphicFramePr>
            <a:graphicFrameLocks noChangeAspect="1"/>
          </p:cNvGraphicFramePr>
          <p:nvPr/>
        </p:nvGraphicFramePr>
        <p:xfrm>
          <a:off x="2916238" y="5445125"/>
          <a:ext cx="4876800" cy="1192213"/>
        </p:xfrm>
        <a:graphic>
          <a:graphicData uri="http://schemas.openxmlformats.org/presentationml/2006/ole">
            <p:oleObj spid="_x0000_s24787" name="Equation" r:id="rId5" imgW="1245240" imgH="406080" progId="">
              <p:embed/>
            </p:oleObj>
          </a:graphicData>
        </a:graphic>
      </p:graphicFrame>
      <p:sp>
        <p:nvSpPr>
          <p:cNvPr id="325640" name="Rectangle 8"/>
          <p:cNvSpPr>
            <a:spLocks noChangeArrowheads="1"/>
          </p:cNvSpPr>
          <p:nvPr/>
        </p:nvSpPr>
        <p:spPr bwMode="auto">
          <a:xfrm>
            <a:off x="179388" y="-315913"/>
            <a:ext cx="8964612" cy="2303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buFontTx/>
              <a:buNone/>
            </a:pPr>
            <a:endParaRPr lang="en-US" altLang="zh-CN" b="1">
              <a:latin typeface="宋体" pitchFamily="2" charset="-122"/>
            </a:endParaRPr>
          </a:p>
          <a:p>
            <a:pPr eaLnBrk="1" hangingPunct="1">
              <a:lnSpc>
                <a:spcPct val="130000"/>
              </a:lnSpc>
            </a:pPr>
            <a:r>
              <a:rPr lang="zh-CN" altLang="en-US" b="1">
                <a:latin typeface="宋体" pitchFamily="2" charset="-122"/>
              </a:rPr>
              <a:t>测量误差表示为：</a:t>
            </a:r>
            <a:r>
              <a:rPr lang="en-US" altLang="zh-CN" b="1">
                <a:latin typeface="宋体" pitchFamily="2" charset="-122"/>
              </a:rPr>
              <a:t>Δx = x - x</a:t>
            </a:r>
            <a:r>
              <a:rPr lang="en-US" altLang="zh-CN" b="1" baseline="-30000">
                <a:latin typeface="宋体" pitchFamily="2" charset="-122"/>
              </a:rPr>
              <a:t>0</a:t>
            </a:r>
            <a:endParaRPr lang="en-US" altLang="zh-CN" b="1">
              <a:latin typeface="宋体" pitchFamily="2" charset="-122"/>
            </a:endParaRPr>
          </a:p>
          <a:p>
            <a:pPr eaLnBrk="1" hangingPunct="1">
              <a:lnSpc>
                <a:spcPct val="130000"/>
              </a:lnSpc>
              <a:buFontTx/>
              <a:buNone/>
            </a:pPr>
            <a:r>
              <a:rPr lang="en-US" altLang="zh-CN" b="1">
                <a:latin typeface="宋体" pitchFamily="2" charset="-122"/>
              </a:rPr>
              <a:t>  </a:t>
            </a:r>
            <a:r>
              <a:rPr lang="zh-CN" altLang="en-US" b="1">
                <a:latin typeface="宋体" pitchFamily="2" charset="-122"/>
              </a:rPr>
              <a:t>这种形式表示的称为</a:t>
            </a:r>
            <a:r>
              <a:rPr lang="zh-CN" altLang="en-US" b="1">
                <a:solidFill>
                  <a:schemeClr val="folHlink"/>
                </a:solidFill>
                <a:latin typeface="宋体" pitchFamily="2" charset="-122"/>
              </a:rPr>
              <a:t>绝对误差</a:t>
            </a:r>
            <a:r>
              <a:rPr lang="zh-CN" altLang="en-US" b="1">
                <a:latin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5640">
                                            <p:txEl>
                                              <p:pRg st="1" end="1"/>
                                            </p:txEl>
                                          </p:spTgt>
                                        </p:tgtEl>
                                        <p:attrNameLst>
                                          <p:attrName>style.visibility</p:attrName>
                                        </p:attrNameLst>
                                      </p:cBhvr>
                                      <p:to>
                                        <p:strVal val="visible"/>
                                      </p:to>
                                    </p:set>
                                    <p:anim calcmode="lin" valueType="num">
                                      <p:cBhvr additive="base">
                                        <p:cTn id="7" dur="500" fill="hold"/>
                                        <p:tgtEl>
                                          <p:spTgt spid="325640">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5640">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5640">
                                            <p:txEl>
                                              <p:pRg st="2" end="2"/>
                                            </p:txEl>
                                          </p:spTgt>
                                        </p:tgtEl>
                                        <p:attrNameLst>
                                          <p:attrName>style.visibility</p:attrName>
                                        </p:attrNameLst>
                                      </p:cBhvr>
                                      <p:to>
                                        <p:strVal val="visible"/>
                                      </p:to>
                                    </p:set>
                                    <p:anim calcmode="lin" valueType="num">
                                      <p:cBhvr additive="base">
                                        <p:cTn id="11" dur="500" fill="hold"/>
                                        <p:tgtEl>
                                          <p:spTgt spid="325640">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256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25634"/>
                                        </p:tgtEl>
                                        <p:attrNameLst>
                                          <p:attrName>style.visibility</p:attrName>
                                        </p:attrNameLst>
                                      </p:cBhvr>
                                      <p:to>
                                        <p:strVal val="visible"/>
                                      </p:to>
                                    </p:set>
                                    <p:anim calcmode="lin" valueType="num">
                                      <p:cBhvr additive="base">
                                        <p:cTn id="17" dur="500" fill="hold"/>
                                        <p:tgtEl>
                                          <p:spTgt spid="325634"/>
                                        </p:tgtEl>
                                        <p:attrNameLst>
                                          <p:attrName>ppt_x</p:attrName>
                                        </p:attrNameLst>
                                      </p:cBhvr>
                                      <p:tavLst>
                                        <p:tav tm="0">
                                          <p:val>
                                            <p:strVal val="0-#ppt_w/2"/>
                                          </p:val>
                                        </p:tav>
                                        <p:tav tm="100000">
                                          <p:val>
                                            <p:strVal val="#ppt_x"/>
                                          </p:val>
                                        </p:tav>
                                      </p:tavLst>
                                    </p:anim>
                                    <p:anim calcmode="lin" valueType="num">
                                      <p:cBhvr additive="base">
                                        <p:cTn id="18" dur="500" fill="hold"/>
                                        <p:tgtEl>
                                          <p:spTgt spid="32563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25637"/>
                                        </p:tgtEl>
                                        <p:attrNameLst>
                                          <p:attrName>style.visibility</p:attrName>
                                        </p:attrNameLst>
                                      </p:cBhvr>
                                      <p:to>
                                        <p:strVal val="visible"/>
                                      </p:to>
                                    </p:set>
                                    <p:anim calcmode="lin" valueType="num">
                                      <p:cBhvr additive="base">
                                        <p:cTn id="21" dur="500" fill="hold"/>
                                        <p:tgtEl>
                                          <p:spTgt spid="325637"/>
                                        </p:tgtEl>
                                        <p:attrNameLst>
                                          <p:attrName>ppt_x</p:attrName>
                                        </p:attrNameLst>
                                      </p:cBhvr>
                                      <p:tavLst>
                                        <p:tav tm="0">
                                          <p:val>
                                            <p:strVal val="1+#ppt_w/2"/>
                                          </p:val>
                                        </p:tav>
                                        <p:tav tm="100000">
                                          <p:val>
                                            <p:strVal val="#ppt_x"/>
                                          </p:val>
                                        </p:tav>
                                      </p:tavLst>
                                    </p:anim>
                                    <p:anim calcmode="lin" valueType="num">
                                      <p:cBhvr additive="base">
                                        <p:cTn id="22" dur="500" fill="hold"/>
                                        <p:tgtEl>
                                          <p:spTgt spid="325637"/>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25635">
                                            <p:txEl>
                                              <p:pRg st="0" end="0"/>
                                            </p:txEl>
                                          </p:spTgt>
                                        </p:tgtEl>
                                        <p:attrNameLst>
                                          <p:attrName>style.visibility</p:attrName>
                                        </p:attrNameLst>
                                      </p:cBhvr>
                                      <p:to>
                                        <p:strVal val="visible"/>
                                      </p:to>
                                    </p:set>
                                    <p:anim calcmode="lin" valueType="num">
                                      <p:cBhvr additive="base">
                                        <p:cTn id="27" dur="500" fill="hold"/>
                                        <p:tgtEl>
                                          <p:spTgt spid="325635">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5635">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25638"/>
                                        </p:tgtEl>
                                        <p:attrNameLst>
                                          <p:attrName>style.visibility</p:attrName>
                                        </p:attrNameLst>
                                      </p:cBhvr>
                                      <p:to>
                                        <p:strVal val="visible"/>
                                      </p:to>
                                    </p:set>
                                    <p:anim calcmode="lin" valueType="num">
                                      <p:cBhvr additive="base">
                                        <p:cTn id="31" dur="500" fill="hold"/>
                                        <p:tgtEl>
                                          <p:spTgt spid="325638"/>
                                        </p:tgtEl>
                                        <p:attrNameLst>
                                          <p:attrName>ppt_x</p:attrName>
                                        </p:attrNameLst>
                                      </p:cBhvr>
                                      <p:tavLst>
                                        <p:tav tm="0">
                                          <p:val>
                                            <p:strVal val="1+#ppt_w/2"/>
                                          </p:val>
                                        </p:tav>
                                        <p:tav tm="100000">
                                          <p:val>
                                            <p:strVal val="#ppt_x"/>
                                          </p:val>
                                        </p:tav>
                                      </p:tavLst>
                                    </p:anim>
                                    <p:anim calcmode="lin" valueType="num">
                                      <p:cBhvr additive="base">
                                        <p:cTn id="32" dur="500" fill="hold"/>
                                        <p:tgtEl>
                                          <p:spTgt spid="32563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5636">
                                            <p:txEl>
                                              <p:pRg st="0" end="0"/>
                                            </p:txEl>
                                          </p:spTgt>
                                        </p:tgtEl>
                                        <p:attrNameLst>
                                          <p:attrName>style.visibility</p:attrName>
                                        </p:attrNameLst>
                                      </p:cBhvr>
                                      <p:to>
                                        <p:strVal val="visible"/>
                                      </p:to>
                                    </p:set>
                                    <p:anim calcmode="lin" valueType="num">
                                      <p:cBhvr additive="base">
                                        <p:cTn id="37" dur="500" fill="hold"/>
                                        <p:tgtEl>
                                          <p:spTgt spid="325636">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563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325639"/>
                                        </p:tgtEl>
                                        <p:attrNameLst>
                                          <p:attrName>style.visibility</p:attrName>
                                        </p:attrNameLst>
                                      </p:cBhvr>
                                      <p:to>
                                        <p:strVal val="visible"/>
                                      </p:to>
                                    </p:set>
                                    <p:anim calcmode="lin" valueType="num">
                                      <p:cBhvr additive="base">
                                        <p:cTn id="41" dur="500" fill="hold"/>
                                        <p:tgtEl>
                                          <p:spTgt spid="325639"/>
                                        </p:tgtEl>
                                        <p:attrNameLst>
                                          <p:attrName>ppt_x</p:attrName>
                                        </p:attrNameLst>
                                      </p:cBhvr>
                                      <p:tavLst>
                                        <p:tav tm="0">
                                          <p:val>
                                            <p:strVal val="1+#ppt_w/2"/>
                                          </p:val>
                                        </p:tav>
                                        <p:tav tm="100000">
                                          <p:val>
                                            <p:strVal val="#ppt_x"/>
                                          </p:val>
                                        </p:tav>
                                      </p:tavLst>
                                    </p:anim>
                                    <p:anim calcmode="lin" valueType="num">
                                      <p:cBhvr additive="base">
                                        <p:cTn id="42" dur="500" fill="hold"/>
                                        <p:tgtEl>
                                          <p:spTgt spid="3256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autoUpdateAnimBg="0"/>
      <p:bldP spid="325635" grpId="0" build="p" autoUpdateAnimBg="0"/>
      <p:bldP spid="325636" grpId="0" build="p" autoUpdateAnimBg="0"/>
      <p:bldP spid="325640"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FE93C4D-31D1-453D-936A-A608102F0404}" type="datetime1">
              <a:rPr lang="zh-CN" altLang="en-US" sz="1400" smtClean="0"/>
              <a:pPr eaLnBrk="1" hangingPunct="1">
                <a:spcBef>
                  <a:spcPct val="0"/>
                </a:spcBef>
                <a:buFontTx/>
                <a:buNone/>
              </a:pPr>
              <a:t>2018/3/2</a:t>
            </a:fld>
            <a:endParaRPr lang="en-US" altLang="zh-CN" sz="1400" smtClean="0"/>
          </a:p>
        </p:txBody>
      </p:sp>
      <p:sp>
        <p:nvSpPr>
          <p:cNvPr id="2560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D221585-D736-40C1-823A-3AB0358F0DBF}" type="slidenum">
              <a:rPr lang="en-US" altLang="zh-CN" sz="1400" smtClean="0"/>
              <a:pPr eaLnBrk="1" hangingPunct="1">
                <a:spcBef>
                  <a:spcPct val="0"/>
                </a:spcBef>
                <a:buFontTx/>
                <a:buNone/>
              </a:pPr>
              <a:t>28</a:t>
            </a:fld>
            <a:endParaRPr lang="en-US" altLang="zh-CN" sz="1400" smtClean="0"/>
          </a:p>
        </p:txBody>
      </p:sp>
      <p:sp>
        <p:nvSpPr>
          <p:cNvPr id="6146" name="Rectangle 2"/>
          <p:cNvSpPr>
            <a:spLocks noGrp="1" noChangeArrowheads="1"/>
          </p:cNvSpPr>
          <p:nvPr>
            <p:ph type="title"/>
          </p:nvPr>
        </p:nvSpPr>
        <p:spPr>
          <a:xfrm>
            <a:off x="395288" y="363538"/>
            <a:ext cx="7772400" cy="762000"/>
          </a:xfrm>
        </p:spPr>
        <p:txBody>
          <a:bodyPr/>
          <a:lstStyle/>
          <a:p>
            <a:pPr algn="l" eaLnBrk="1" hangingPunct="1"/>
            <a:r>
              <a:rPr lang="zh-CN" altLang="en-US" b="1" smtClean="0">
                <a:solidFill>
                  <a:srgbClr val="00FFFF"/>
                </a:solidFill>
                <a:ea typeface="黑体" pitchFamily="49" charset="-122"/>
              </a:rPr>
              <a:t>误差的分类</a:t>
            </a:r>
          </a:p>
        </p:txBody>
      </p:sp>
      <p:sp>
        <p:nvSpPr>
          <p:cNvPr id="6147" name="Rectangle 3"/>
          <p:cNvSpPr>
            <a:spLocks noGrp="1" noChangeArrowheads="1"/>
          </p:cNvSpPr>
          <p:nvPr>
            <p:ph type="body" idx="1"/>
          </p:nvPr>
        </p:nvSpPr>
        <p:spPr>
          <a:xfrm>
            <a:off x="381000" y="1412875"/>
            <a:ext cx="8294688" cy="4419600"/>
          </a:xfrm>
        </p:spPr>
        <p:txBody>
          <a:bodyPr/>
          <a:lstStyle/>
          <a:p>
            <a:pPr marL="0" indent="0" eaLnBrk="1" hangingPunct="1">
              <a:lnSpc>
                <a:spcPct val="125000"/>
              </a:lnSpc>
              <a:buFontTx/>
              <a:buNone/>
            </a:pPr>
            <a:r>
              <a:rPr lang="zh-CN" altLang="en-US" b="1" smtClean="0">
                <a:latin typeface="宋体" pitchFamily="2" charset="-122"/>
              </a:rPr>
              <a:t>误差按其性质可分为：</a:t>
            </a:r>
            <a:r>
              <a:rPr lang="zh-CN" altLang="en-US" b="1" smtClean="0"/>
              <a:t>“</a:t>
            </a:r>
            <a:r>
              <a:rPr lang="zh-CN" altLang="en-US" b="1" smtClean="0">
                <a:latin typeface="宋体" pitchFamily="2" charset="-122"/>
              </a:rPr>
              <a:t>系统误差</a:t>
            </a:r>
            <a:r>
              <a:rPr lang="zh-CN" altLang="en-US" b="1" smtClean="0"/>
              <a:t>”</a:t>
            </a:r>
            <a:r>
              <a:rPr lang="zh-CN" altLang="en-US" b="1" smtClean="0">
                <a:latin typeface="宋体" pitchFamily="2" charset="-122"/>
              </a:rPr>
              <a:t>和</a:t>
            </a:r>
            <a:r>
              <a:rPr lang="zh-CN" altLang="en-US" b="1" smtClean="0"/>
              <a:t>“</a:t>
            </a:r>
            <a:r>
              <a:rPr lang="zh-CN" altLang="en-US" b="1" smtClean="0">
                <a:latin typeface="宋体" pitchFamily="2" charset="-122"/>
              </a:rPr>
              <a:t>随机误差</a:t>
            </a:r>
            <a:r>
              <a:rPr lang="zh-CN" altLang="en-US" b="1" smtClean="0"/>
              <a:t>”</a:t>
            </a:r>
            <a:endParaRPr lang="zh-CN" altLang="en-US" b="1" smtClean="0">
              <a:latin typeface="宋体" pitchFamily="2" charset="-122"/>
            </a:endParaRPr>
          </a:p>
          <a:p>
            <a:pPr marL="0" indent="0" eaLnBrk="1" hangingPunct="1">
              <a:lnSpc>
                <a:spcPct val="125000"/>
              </a:lnSpc>
              <a:buFontTx/>
              <a:buNone/>
            </a:pPr>
            <a:r>
              <a:rPr lang="zh-CN" altLang="en-US" b="1" smtClean="0">
                <a:solidFill>
                  <a:schemeClr val="folHlink"/>
                </a:solidFill>
                <a:latin typeface="宋体" pitchFamily="2" charset="-122"/>
              </a:rPr>
              <a:t>系统误差</a:t>
            </a:r>
            <a:r>
              <a:rPr lang="zh-CN" altLang="en-US" b="1" smtClean="0">
                <a:latin typeface="宋体" pitchFamily="2" charset="-122"/>
              </a:rPr>
              <a:t>：指在测量前后可以确切知道的误差</a:t>
            </a:r>
            <a:r>
              <a:rPr lang="zh-CN" altLang="en-US" smtClean="0">
                <a:latin typeface="宋体" pitchFamily="2" charset="-122"/>
              </a:rPr>
              <a:t>。</a:t>
            </a:r>
            <a:r>
              <a:rPr lang="en-US" altLang="zh-CN" b="1" smtClean="0">
                <a:latin typeface="宋体" pitchFamily="2" charset="-122"/>
              </a:rPr>
              <a:t>(</a:t>
            </a:r>
            <a:r>
              <a:rPr lang="zh-CN" altLang="en-US" b="1" smtClean="0">
                <a:latin typeface="宋体" pitchFamily="2" charset="-122"/>
              </a:rPr>
              <a:t>已定系统误差</a:t>
            </a:r>
            <a:r>
              <a:rPr lang="en-US" altLang="zh-CN" b="1" smtClean="0">
                <a:latin typeface="宋体" pitchFamily="2" charset="-122"/>
              </a:rPr>
              <a:t>)</a:t>
            </a:r>
          </a:p>
          <a:p>
            <a:pPr marL="0" indent="0" eaLnBrk="1" hangingPunct="1">
              <a:lnSpc>
                <a:spcPct val="125000"/>
              </a:lnSpc>
              <a:buFontTx/>
              <a:buNone/>
            </a:pPr>
            <a:r>
              <a:rPr lang="zh-CN" altLang="en-US" b="1" smtClean="0">
                <a:solidFill>
                  <a:schemeClr val="folHlink"/>
                </a:solidFill>
              </a:rPr>
              <a:t>随机误差</a:t>
            </a:r>
            <a:r>
              <a:rPr lang="zh-CN" altLang="en-US" b="1" smtClean="0"/>
              <a:t>：由偶然因素引起的、大小和方向不能预料、变化方式不可预知的误差。</a:t>
            </a:r>
            <a:endParaRPr lang="zh-CN" altLang="en-US" smtClean="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dissolv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6147">
                                            <p:txEl>
                                              <p:pRg st="0" end="0"/>
                                            </p:txEl>
                                          </p:spTgt>
                                        </p:tgtEl>
                                        <p:attrNameLst>
                                          <p:attrName>style.visibility</p:attrName>
                                        </p:attrNameLst>
                                      </p:cBhvr>
                                      <p:to>
                                        <p:strVal val="visible"/>
                                      </p:to>
                                    </p:set>
                                    <p:animEffect transition="in" filter="barn(outHorizontal)">
                                      <p:cBhvr>
                                        <p:cTn id="12" dur="500"/>
                                        <p:tgtEl>
                                          <p:spTgt spid="61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6147">
                                            <p:txEl>
                                              <p:pRg st="1" end="1"/>
                                            </p:txEl>
                                          </p:spTgt>
                                        </p:tgtEl>
                                        <p:attrNameLst>
                                          <p:attrName>style.visibility</p:attrName>
                                        </p:attrNameLst>
                                      </p:cBhvr>
                                      <p:to>
                                        <p:strVal val="visible"/>
                                      </p:to>
                                    </p:set>
                                    <p:animEffect transition="in" filter="barn(outHorizontal)">
                                      <p:cBhvr>
                                        <p:cTn id="17" dur="500"/>
                                        <p:tgtEl>
                                          <p:spTgt spid="61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6147">
                                            <p:txEl>
                                              <p:pRg st="2" end="2"/>
                                            </p:txEl>
                                          </p:spTgt>
                                        </p:tgtEl>
                                        <p:attrNameLst>
                                          <p:attrName>style.visibility</p:attrName>
                                        </p:attrNameLst>
                                      </p:cBhvr>
                                      <p:to>
                                        <p:strVal val="visible"/>
                                      </p:to>
                                    </p:set>
                                    <p:animEffect transition="in" filter="barn(outHorizontal)">
                                      <p:cBhvr>
                                        <p:cTn id="2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utoUpdateAnimBg="0"/>
      <p:bldP spid="6147"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49A0095-B846-4BBC-82A1-15C774CE4103}" type="datetime1">
              <a:rPr lang="zh-CN" altLang="en-US" sz="1400" smtClean="0"/>
              <a:pPr eaLnBrk="1" hangingPunct="1">
                <a:spcBef>
                  <a:spcPct val="0"/>
                </a:spcBef>
                <a:buFontTx/>
                <a:buNone/>
              </a:pPr>
              <a:t>2018/3/2</a:t>
            </a:fld>
            <a:endParaRPr lang="en-US" altLang="zh-CN" sz="1400" smtClean="0"/>
          </a:p>
        </p:txBody>
      </p:sp>
      <p:sp>
        <p:nvSpPr>
          <p:cNvPr id="26627"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A69EB6E-E314-428A-870D-E11530509C21}" type="slidenum">
              <a:rPr lang="en-US" altLang="zh-CN" sz="1400" smtClean="0"/>
              <a:pPr eaLnBrk="1" hangingPunct="1">
                <a:spcBef>
                  <a:spcPct val="0"/>
                </a:spcBef>
                <a:buFontTx/>
                <a:buNone/>
              </a:pPr>
              <a:t>29</a:t>
            </a:fld>
            <a:endParaRPr lang="en-US" altLang="zh-CN" sz="1400" smtClean="0"/>
          </a:p>
        </p:txBody>
      </p:sp>
      <p:sp>
        <p:nvSpPr>
          <p:cNvPr id="5122" name="Rectangle 2"/>
          <p:cNvSpPr>
            <a:spLocks noGrp="1" noChangeArrowheads="1"/>
          </p:cNvSpPr>
          <p:nvPr>
            <p:ph type="title"/>
          </p:nvPr>
        </p:nvSpPr>
        <p:spPr/>
        <p:txBody>
          <a:bodyPr/>
          <a:lstStyle/>
          <a:p>
            <a:pPr eaLnBrk="1" hangingPunct="1"/>
            <a:r>
              <a:rPr lang="en-US" altLang="zh-CN" smtClean="0"/>
              <a:t> </a:t>
            </a:r>
          </a:p>
        </p:txBody>
      </p:sp>
      <p:sp>
        <p:nvSpPr>
          <p:cNvPr id="5123" name="Rectangle 3"/>
          <p:cNvSpPr>
            <a:spLocks noGrp="1" noChangeArrowheads="1"/>
          </p:cNvSpPr>
          <p:nvPr>
            <p:ph type="body" sz="half" idx="1"/>
          </p:nvPr>
        </p:nvSpPr>
        <p:spPr>
          <a:xfrm>
            <a:off x="685800" y="404813"/>
            <a:ext cx="7924800" cy="5988050"/>
          </a:xfrm>
        </p:spPr>
        <p:txBody>
          <a:bodyPr/>
          <a:lstStyle/>
          <a:p>
            <a:pPr marL="533400" indent="-533400" eaLnBrk="1" hangingPunct="1">
              <a:lnSpc>
                <a:spcPct val="110000"/>
              </a:lnSpc>
              <a:buFontTx/>
              <a:buNone/>
            </a:pPr>
            <a:r>
              <a:rPr lang="zh-CN" altLang="en-US" b="1" dirty="0" smtClean="0">
                <a:latin typeface="宋体" pitchFamily="2" charset="-122"/>
              </a:rPr>
              <a:t>系统误差的来源</a:t>
            </a:r>
          </a:p>
          <a:p>
            <a:pPr marL="533400" indent="-533400" eaLnBrk="1" hangingPunct="1">
              <a:lnSpc>
                <a:spcPct val="110000"/>
              </a:lnSpc>
              <a:buFontTx/>
              <a:buNone/>
            </a:pPr>
            <a:r>
              <a:rPr lang="zh-CN" altLang="en-US" b="1" dirty="0" smtClean="0">
                <a:latin typeface="宋体" pitchFamily="2" charset="-122"/>
              </a:rPr>
              <a:t>（</a:t>
            </a:r>
            <a:r>
              <a:rPr lang="en-US" altLang="zh-CN" b="1" dirty="0" smtClean="0">
                <a:latin typeface="宋体" pitchFamily="2" charset="-122"/>
              </a:rPr>
              <a:t>1</a:t>
            </a:r>
            <a:r>
              <a:rPr lang="zh-CN" altLang="en-US" b="1" dirty="0" smtClean="0">
                <a:latin typeface="宋体" pitchFamily="2" charset="-122"/>
              </a:rPr>
              <a:t>）</a:t>
            </a:r>
            <a:r>
              <a:rPr lang="zh-CN" altLang="en-US" b="1" dirty="0" smtClean="0">
                <a:solidFill>
                  <a:schemeClr val="folHlink"/>
                </a:solidFill>
                <a:latin typeface="宋体" pitchFamily="2" charset="-122"/>
              </a:rPr>
              <a:t>仪器误差</a:t>
            </a:r>
          </a:p>
          <a:p>
            <a:pPr marL="533400" indent="-533400" eaLnBrk="1" hangingPunct="1">
              <a:lnSpc>
                <a:spcPct val="110000"/>
              </a:lnSpc>
              <a:buFontTx/>
              <a:buNone/>
            </a:pPr>
            <a:r>
              <a:rPr lang="zh-CN" altLang="en-US" b="1" dirty="0" smtClean="0">
                <a:latin typeface="宋体" pitchFamily="2" charset="-122"/>
              </a:rPr>
              <a:t> 仪器本身有缺陷或使用不当。</a:t>
            </a:r>
          </a:p>
          <a:p>
            <a:pPr marL="533400" indent="-533400" eaLnBrk="1" hangingPunct="1">
              <a:lnSpc>
                <a:spcPct val="110000"/>
              </a:lnSpc>
              <a:buFontTx/>
              <a:buNone/>
            </a:pPr>
            <a:r>
              <a:rPr lang="zh-CN" altLang="en-US" b="1" dirty="0" smtClean="0">
                <a:latin typeface="宋体" pitchFamily="2" charset="-122"/>
              </a:rPr>
              <a:t>（</a:t>
            </a:r>
            <a:r>
              <a:rPr lang="en-US" altLang="zh-CN" b="1" dirty="0" smtClean="0">
                <a:latin typeface="宋体" pitchFamily="2" charset="-122"/>
              </a:rPr>
              <a:t>2</a:t>
            </a:r>
            <a:r>
              <a:rPr lang="zh-CN" altLang="en-US" b="1" dirty="0" smtClean="0">
                <a:latin typeface="宋体" pitchFamily="2" charset="-122"/>
              </a:rPr>
              <a:t>）</a:t>
            </a:r>
            <a:r>
              <a:rPr lang="zh-CN" altLang="en-US" b="1" dirty="0" smtClean="0">
                <a:solidFill>
                  <a:schemeClr val="folHlink"/>
                </a:solidFill>
                <a:latin typeface="宋体" pitchFamily="2" charset="-122"/>
              </a:rPr>
              <a:t>理论和方法误差</a:t>
            </a:r>
          </a:p>
          <a:p>
            <a:pPr marL="533400" indent="-533400" eaLnBrk="1" hangingPunct="1">
              <a:lnSpc>
                <a:spcPct val="110000"/>
              </a:lnSpc>
              <a:buFontTx/>
              <a:buNone/>
            </a:pPr>
            <a:r>
              <a:rPr lang="zh-CN" altLang="en-US" b="1" dirty="0" smtClean="0">
                <a:latin typeface="宋体" pitchFamily="2" charset="-122"/>
              </a:rPr>
              <a:t> 理论公式的近似性、理论公式成立的</a:t>
            </a:r>
          </a:p>
          <a:p>
            <a:pPr marL="533400" indent="-533400" eaLnBrk="1" hangingPunct="1">
              <a:lnSpc>
                <a:spcPct val="110000"/>
              </a:lnSpc>
              <a:buFontTx/>
              <a:buNone/>
            </a:pPr>
            <a:r>
              <a:rPr lang="zh-CN" altLang="en-US" b="1" dirty="0" smtClean="0">
                <a:latin typeface="宋体" pitchFamily="2" charset="-122"/>
              </a:rPr>
              <a:t> 条件不完全满足、实验方法不完善。</a:t>
            </a:r>
          </a:p>
          <a:p>
            <a:pPr marL="533400" indent="-533400" eaLnBrk="1" hangingPunct="1">
              <a:lnSpc>
                <a:spcPct val="110000"/>
              </a:lnSpc>
              <a:buFontTx/>
              <a:buNone/>
            </a:pPr>
            <a:r>
              <a:rPr lang="zh-CN" altLang="en-US" b="1" dirty="0" smtClean="0">
                <a:latin typeface="宋体" pitchFamily="2" charset="-122"/>
              </a:rPr>
              <a:t>（</a:t>
            </a:r>
            <a:r>
              <a:rPr lang="en-US" altLang="zh-CN" b="1" dirty="0" smtClean="0">
                <a:latin typeface="宋体" pitchFamily="2" charset="-122"/>
              </a:rPr>
              <a:t>3</a:t>
            </a:r>
            <a:r>
              <a:rPr lang="zh-CN" altLang="en-US" b="1" dirty="0" smtClean="0">
                <a:latin typeface="宋体" pitchFamily="2" charset="-122"/>
              </a:rPr>
              <a:t>）</a:t>
            </a:r>
            <a:r>
              <a:rPr lang="zh-CN" altLang="en-US" b="1" dirty="0" smtClean="0">
                <a:solidFill>
                  <a:schemeClr val="folHlink"/>
                </a:solidFill>
                <a:latin typeface="宋体" pitchFamily="2" charset="-122"/>
              </a:rPr>
              <a:t>实验人员的误差</a:t>
            </a:r>
          </a:p>
          <a:p>
            <a:pPr marL="533400" indent="-533400" eaLnBrk="1" hangingPunct="1">
              <a:lnSpc>
                <a:spcPct val="110000"/>
              </a:lnSpc>
              <a:buFontTx/>
              <a:buNone/>
            </a:pPr>
            <a:r>
              <a:rPr lang="zh-CN" altLang="en-US" b="1" dirty="0" smtClean="0">
                <a:latin typeface="宋体" pitchFamily="2" charset="-122"/>
              </a:rPr>
              <a:t> 实验人员的操作习惯、熟练程度、分</a:t>
            </a:r>
          </a:p>
          <a:p>
            <a:pPr marL="533400" indent="-533400" eaLnBrk="1" hangingPunct="1">
              <a:lnSpc>
                <a:spcPct val="110000"/>
              </a:lnSpc>
              <a:buFontTx/>
              <a:buNone/>
            </a:pPr>
            <a:r>
              <a:rPr lang="zh-CN" altLang="en-US" b="1" dirty="0" smtClean="0">
                <a:latin typeface="宋体" pitchFamily="2" charset="-122"/>
              </a:rPr>
              <a:t> 辨能力、反应速度等。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outVertical)">
                                      <p:cBhvr>
                                        <p:cTn id="7" dur="500"/>
                                        <p:tgtEl>
                                          <p:spTgt spid="5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linds(horizontal)">
                                      <p:cBhvr>
                                        <p:cTn id="12" dur="500"/>
                                        <p:tgtEl>
                                          <p:spTgt spid="5122"/>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5123">
                                            <p:txEl>
                                              <p:pRg st="1" end="1"/>
                                            </p:txEl>
                                          </p:spTgt>
                                        </p:tgtEl>
                                        <p:attrNameLst>
                                          <p:attrName>style.visibility</p:attrName>
                                        </p:attrNameLst>
                                      </p:cBhvr>
                                      <p:to>
                                        <p:strVal val="visible"/>
                                      </p:to>
                                    </p:set>
                                    <p:animEffect transition="in" filter="barn(outVertical)">
                                      <p:cBhvr>
                                        <p:cTn id="15" dur="500"/>
                                        <p:tgtEl>
                                          <p:spTgt spid="5123">
                                            <p:txEl>
                                              <p:pRg st="1" end="1"/>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Effect transition="in" filter="barn(outVertical)">
                                      <p:cBhvr>
                                        <p:cTn id="18" dur="500"/>
                                        <p:tgtEl>
                                          <p:spTgt spid="5123">
                                            <p:txEl>
                                              <p:pRg st="3" end="3"/>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5123">
                                            <p:txEl>
                                              <p:pRg st="6" end="6"/>
                                            </p:txEl>
                                          </p:spTgt>
                                        </p:tgtEl>
                                        <p:attrNameLst>
                                          <p:attrName>style.visibility</p:attrName>
                                        </p:attrNameLst>
                                      </p:cBhvr>
                                      <p:to>
                                        <p:strVal val="visible"/>
                                      </p:to>
                                    </p:set>
                                    <p:animEffect transition="in" filter="barn(outVertical)">
                                      <p:cBhvr>
                                        <p:cTn id="21" dur="500"/>
                                        <p:tgtEl>
                                          <p:spTgt spid="5123">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5123">
                                            <p:txEl>
                                              <p:pRg st="2" end="2"/>
                                            </p:txEl>
                                          </p:spTgt>
                                        </p:tgtEl>
                                        <p:attrNameLst>
                                          <p:attrName>style.visibility</p:attrName>
                                        </p:attrNameLst>
                                      </p:cBhvr>
                                      <p:to>
                                        <p:strVal val="visible"/>
                                      </p:to>
                                    </p:set>
                                    <p:animEffect transition="in" filter="barn(outVertical)">
                                      <p:cBhvr>
                                        <p:cTn id="26" dur="500"/>
                                        <p:tgtEl>
                                          <p:spTgt spid="5123">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5123">
                                            <p:txEl>
                                              <p:pRg st="4" end="4"/>
                                            </p:txEl>
                                          </p:spTgt>
                                        </p:tgtEl>
                                        <p:attrNameLst>
                                          <p:attrName>style.visibility</p:attrName>
                                        </p:attrNameLst>
                                      </p:cBhvr>
                                      <p:to>
                                        <p:strVal val="visible"/>
                                      </p:to>
                                    </p:set>
                                    <p:animEffect transition="in" filter="barn(outVertical)">
                                      <p:cBhvr>
                                        <p:cTn id="31" dur="500"/>
                                        <p:tgtEl>
                                          <p:spTgt spid="5123">
                                            <p:txEl>
                                              <p:pRg st="4" end="4"/>
                                            </p:txEl>
                                          </p:spTgt>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5123">
                                            <p:txEl>
                                              <p:pRg st="5" end="5"/>
                                            </p:txEl>
                                          </p:spTgt>
                                        </p:tgtEl>
                                        <p:attrNameLst>
                                          <p:attrName>style.visibility</p:attrName>
                                        </p:attrNameLst>
                                      </p:cBhvr>
                                      <p:to>
                                        <p:strVal val="visible"/>
                                      </p:to>
                                    </p:set>
                                    <p:animEffect transition="in" filter="barn(outVertical)">
                                      <p:cBhvr>
                                        <p:cTn id="34" dur="500"/>
                                        <p:tgtEl>
                                          <p:spTgt spid="512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5123">
                                            <p:txEl>
                                              <p:pRg st="7" end="7"/>
                                            </p:txEl>
                                          </p:spTgt>
                                        </p:tgtEl>
                                        <p:attrNameLst>
                                          <p:attrName>style.visibility</p:attrName>
                                        </p:attrNameLst>
                                      </p:cBhvr>
                                      <p:to>
                                        <p:strVal val="visible"/>
                                      </p:to>
                                    </p:set>
                                    <p:animEffect transition="in" filter="barn(outVertical)">
                                      <p:cBhvr>
                                        <p:cTn id="39" dur="500"/>
                                        <p:tgtEl>
                                          <p:spTgt spid="5123">
                                            <p:txEl>
                                              <p:pRg st="7" end="7"/>
                                            </p:txEl>
                                          </p:spTgt>
                                        </p:tgtEl>
                                      </p:cBhvr>
                                    </p:animEffect>
                                  </p:childTnLst>
                                </p:cTn>
                              </p:par>
                              <p:par>
                                <p:cTn id="40" presetID="16" presetClass="entr" presetSubtype="37" fill="hold" grpId="0" nodeType="withEffect">
                                  <p:stCondLst>
                                    <p:cond delay="0"/>
                                  </p:stCondLst>
                                  <p:childTnLst>
                                    <p:set>
                                      <p:cBhvr>
                                        <p:cTn id="41" dur="1" fill="hold">
                                          <p:stCondLst>
                                            <p:cond delay="0"/>
                                          </p:stCondLst>
                                        </p:cTn>
                                        <p:tgtEl>
                                          <p:spTgt spid="5123">
                                            <p:txEl>
                                              <p:pRg st="8" end="8"/>
                                            </p:txEl>
                                          </p:spTgt>
                                        </p:tgtEl>
                                        <p:attrNameLst>
                                          <p:attrName>style.visibility</p:attrName>
                                        </p:attrNameLst>
                                      </p:cBhvr>
                                      <p:to>
                                        <p:strVal val="visible"/>
                                      </p:to>
                                    </p:set>
                                    <p:animEffect transition="in" filter="barn(outVertical)">
                                      <p:cBhvr>
                                        <p:cTn id="42" dur="500"/>
                                        <p:tgtEl>
                                          <p:spTgt spid="51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utoUpdateAnimBg="0"/>
      <p:bldP spid="512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413000" y="2017713"/>
            <a:ext cx="4414838" cy="2630487"/>
          </a:xfrm>
          <a:prstGeom prst="rect">
            <a:avLst/>
          </a:prstGeom>
        </p:spPr>
        <p:txBody>
          <a:bodyPr/>
          <a:lstStyle/>
          <a:p>
            <a:pPr algn="ctr" defTabSz="914400" eaLnBrk="1" hangingPunct="1">
              <a:lnSpc>
                <a:spcPct val="90000"/>
              </a:lnSpc>
              <a:defRPr/>
            </a:pPr>
            <a:r>
              <a:rPr lang="zh-CN" altLang="en-US" sz="6000" dirty="0">
                <a:latin typeface="黑体" pitchFamily="2" charset="-122"/>
                <a:ea typeface="黑体" pitchFamily="2" charset="-122"/>
                <a:cs typeface="+mj-cs"/>
              </a:rPr>
              <a:t>第一部分  </a:t>
            </a:r>
            <a:br>
              <a:rPr lang="zh-CN" altLang="en-US" sz="6000" dirty="0">
                <a:latin typeface="黑体" pitchFamily="2" charset="-122"/>
                <a:ea typeface="黑体" pitchFamily="2" charset="-122"/>
                <a:cs typeface="+mj-cs"/>
              </a:rPr>
            </a:br>
            <a:r>
              <a:rPr lang="zh-CN" altLang="en-US" sz="3600" dirty="0">
                <a:latin typeface="黑体" pitchFamily="2" charset="-122"/>
                <a:ea typeface="黑体" pitchFamily="2" charset="-122"/>
                <a:cs typeface="+mj-cs"/>
              </a:rPr>
              <a:t/>
            </a:r>
            <a:br>
              <a:rPr lang="zh-CN" altLang="en-US" sz="3600" dirty="0">
                <a:latin typeface="黑体" pitchFamily="2" charset="-122"/>
                <a:ea typeface="黑体" pitchFamily="2" charset="-122"/>
                <a:cs typeface="+mj-cs"/>
              </a:rPr>
            </a:br>
            <a:r>
              <a:rPr lang="zh-CN" altLang="en-US" sz="6600" dirty="0">
                <a:latin typeface="黑体" pitchFamily="2" charset="-122"/>
                <a:ea typeface="黑体" pitchFamily="2" charset="-122"/>
                <a:cs typeface="+mj-cs"/>
              </a:rPr>
              <a:t>概 述</a:t>
            </a:r>
          </a:p>
        </p:txBody>
      </p:sp>
    </p:spTree>
    <p:extLst>
      <p:ext uri="{BB962C8B-B14F-4D97-AF65-F5344CB8AC3E}">
        <p14:creationId xmlns:p14="http://schemas.microsoft.com/office/powerpoint/2010/main" xmlns="" val="12391311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25C522F-229A-4055-BBB1-09ECE355CD1A}" type="datetime1">
              <a:rPr lang="zh-CN" altLang="en-US" sz="1400" smtClean="0"/>
              <a:pPr eaLnBrk="1" hangingPunct="1">
                <a:spcBef>
                  <a:spcPct val="0"/>
                </a:spcBef>
                <a:buFontTx/>
                <a:buNone/>
              </a:pPr>
              <a:t>2018/3/2</a:t>
            </a:fld>
            <a:endParaRPr lang="en-US" altLang="zh-CN" sz="1400" smtClean="0"/>
          </a:p>
        </p:txBody>
      </p:sp>
      <p:sp>
        <p:nvSpPr>
          <p:cNvPr id="2765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14588AC-5A3B-4411-A412-D3777BED9C2D}" type="slidenum">
              <a:rPr lang="en-US" altLang="zh-CN" sz="1400" smtClean="0"/>
              <a:pPr eaLnBrk="1" hangingPunct="1">
                <a:spcBef>
                  <a:spcPct val="0"/>
                </a:spcBef>
                <a:buFontTx/>
                <a:buNone/>
              </a:pPr>
              <a:t>30</a:t>
            </a:fld>
            <a:endParaRPr lang="en-US" altLang="zh-CN" sz="1400" smtClean="0"/>
          </a:p>
        </p:txBody>
      </p:sp>
      <p:sp>
        <p:nvSpPr>
          <p:cNvPr id="27652" name="Rectangle 2"/>
          <p:cNvSpPr>
            <a:spLocks noGrp="1" noChangeArrowheads="1"/>
          </p:cNvSpPr>
          <p:nvPr>
            <p:ph type="body" idx="1"/>
          </p:nvPr>
        </p:nvSpPr>
        <p:spPr>
          <a:xfrm>
            <a:off x="323850" y="404813"/>
            <a:ext cx="8569325" cy="6453187"/>
          </a:xfrm>
        </p:spPr>
        <p:txBody>
          <a:bodyPr/>
          <a:lstStyle/>
          <a:p>
            <a:pPr eaLnBrk="1" hangingPunct="1">
              <a:lnSpc>
                <a:spcPct val="150000"/>
              </a:lnSpc>
              <a:spcBef>
                <a:spcPct val="0"/>
              </a:spcBef>
              <a:buFontTx/>
              <a:buNone/>
            </a:pPr>
            <a:r>
              <a:rPr lang="zh-CN" altLang="en-US" b="1" dirty="0" smtClean="0"/>
              <a:t>随机误差的特点：具有随机性</a:t>
            </a:r>
            <a:r>
              <a:rPr lang="en-US" altLang="zh-CN" b="1" dirty="0" smtClean="0"/>
              <a:t>,</a:t>
            </a:r>
            <a:r>
              <a:rPr lang="zh-CN" altLang="en-US" b="1" dirty="0" smtClean="0"/>
              <a:t>服从一定的统计规律，</a:t>
            </a:r>
            <a:endParaRPr lang="zh-CN" altLang="en-US" b="1" dirty="0" smtClean="0">
              <a:latin typeface="宋体" pitchFamily="2" charset="-122"/>
            </a:endParaRPr>
          </a:p>
          <a:p>
            <a:pPr eaLnBrk="1" hangingPunct="1">
              <a:lnSpc>
                <a:spcPct val="150000"/>
              </a:lnSpc>
              <a:spcBef>
                <a:spcPct val="0"/>
              </a:spcBef>
              <a:buFontTx/>
              <a:buNone/>
            </a:pPr>
            <a:r>
              <a:rPr lang="zh-CN" altLang="en-US" b="1" dirty="0" smtClean="0">
                <a:latin typeface="宋体" pitchFamily="2" charset="-122"/>
              </a:rPr>
              <a:t>随机误差的分布有多种形式，不同的分布有不同形式的分布函数</a:t>
            </a:r>
          </a:p>
          <a:p>
            <a:pPr eaLnBrk="1" hangingPunct="1">
              <a:lnSpc>
                <a:spcPct val="150000"/>
              </a:lnSpc>
              <a:spcBef>
                <a:spcPct val="0"/>
              </a:spcBef>
              <a:buFontTx/>
              <a:buNone/>
            </a:pPr>
            <a:r>
              <a:rPr lang="zh-CN" altLang="en-US" b="1" dirty="0" smtClean="0">
                <a:latin typeface="宋体" pitchFamily="2" charset="-122"/>
              </a:rPr>
              <a:t>无论哪种分布，最值得关注的是与随机变量</a:t>
            </a:r>
            <a:r>
              <a:rPr lang="en-US" altLang="zh-CN" b="1" dirty="0" smtClean="0">
                <a:latin typeface="宋体" pitchFamily="2" charset="-122"/>
              </a:rPr>
              <a:t>x</a:t>
            </a:r>
            <a:r>
              <a:rPr lang="zh-CN" altLang="en-US" b="1" dirty="0" smtClean="0">
                <a:latin typeface="宋体" pitchFamily="2" charset="-122"/>
              </a:rPr>
              <a:t>相关的</a:t>
            </a:r>
            <a:r>
              <a:rPr lang="zh-CN" altLang="en-US" b="1" dirty="0" smtClean="0">
                <a:solidFill>
                  <a:schemeClr val="folHlink"/>
                </a:solidFill>
                <a:latin typeface="宋体" pitchFamily="2" charset="-122"/>
              </a:rPr>
              <a:t>数字特征</a:t>
            </a:r>
            <a:r>
              <a:rPr lang="zh-CN" altLang="en-US" b="1" dirty="0" smtClean="0">
                <a:latin typeface="宋体" pitchFamily="2" charset="-122"/>
              </a:rPr>
              <a:t>。</a:t>
            </a:r>
            <a:r>
              <a:rPr lang="zh-CN" altLang="en-US" b="1" dirty="0" smtClean="0"/>
              <a:t>例如：</a:t>
            </a:r>
          </a:p>
          <a:p>
            <a:pPr eaLnBrk="1" hangingPunct="1">
              <a:lnSpc>
                <a:spcPct val="150000"/>
              </a:lnSpc>
              <a:spcBef>
                <a:spcPct val="0"/>
              </a:spcBef>
              <a:buFontTx/>
              <a:buNone/>
            </a:pPr>
            <a:r>
              <a:rPr lang="zh-CN" altLang="en-US" b="1" dirty="0" smtClean="0"/>
              <a:t>  数学期望</a:t>
            </a:r>
            <a:r>
              <a:rPr lang="en-US" altLang="zh-CN" b="1" dirty="0" smtClean="0"/>
              <a:t>E</a:t>
            </a:r>
            <a:r>
              <a:rPr lang="zh-CN" altLang="en-US" b="1" dirty="0" smtClean="0"/>
              <a:t>（</a:t>
            </a:r>
            <a:r>
              <a:rPr lang="en-US" altLang="zh-CN" b="1" dirty="0" smtClean="0"/>
              <a:t>x</a:t>
            </a:r>
            <a:r>
              <a:rPr lang="zh-CN" altLang="en-US" b="1" dirty="0" smtClean="0"/>
              <a:t>），方差</a:t>
            </a:r>
            <a:r>
              <a:rPr lang="en-US" altLang="zh-CN" b="1" dirty="0" smtClean="0"/>
              <a:t>D</a:t>
            </a:r>
            <a:r>
              <a:rPr lang="zh-CN" altLang="en-US" b="1" dirty="0" smtClean="0"/>
              <a:t>（</a:t>
            </a:r>
            <a:r>
              <a:rPr lang="en-US" altLang="zh-CN" b="1" dirty="0" smtClean="0"/>
              <a:t>x</a:t>
            </a:r>
            <a:r>
              <a:rPr lang="zh-CN" altLang="en-US" b="1" dirty="0" smtClean="0"/>
              <a:t>），标准偏差</a:t>
            </a:r>
            <a:r>
              <a:rPr lang="en-US" altLang="zh-CN" b="1" dirty="0" smtClean="0"/>
              <a:t>σ</a:t>
            </a:r>
            <a:r>
              <a:rPr lang="en-US" altLang="zh-CN" dirty="0" smtClean="0"/>
              <a:t> </a:t>
            </a:r>
            <a:endParaRPr lang="en-US" altLang="zh-CN" dirty="0" smtClean="0">
              <a:latin typeface="宋体"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20BF67E-9AF4-4789-A966-3DF43EE912FC}" type="datetime1">
              <a:rPr lang="zh-CN" altLang="en-US" sz="1400" smtClean="0"/>
              <a:pPr eaLnBrk="1" hangingPunct="1">
                <a:spcBef>
                  <a:spcPct val="0"/>
                </a:spcBef>
                <a:buFontTx/>
                <a:buNone/>
              </a:pPr>
              <a:t>2018/3/2</a:t>
            </a:fld>
            <a:endParaRPr lang="en-US" altLang="zh-CN" sz="1400" smtClean="0"/>
          </a:p>
        </p:txBody>
      </p:sp>
      <p:sp>
        <p:nvSpPr>
          <p:cNvPr id="2969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2BFAA70-69D7-4702-9972-537F903AA091}" type="slidenum">
              <a:rPr lang="en-US" altLang="zh-CN" sz="1400" smtClean="0"/>
              <a:pPr eaLnBrk="1" hangingPunct="1">
                <a:spcBef>
                  <a:spcPct val="0"/>
                </a:spcBef>
                <a:buFontTx/>
                <a:buNone/>
              </a:pPr>
              <a:t>31</a:t>
            </a:fld>
            <a:endParaRPr lang="en-US" altLang="zh-CN" sz="1400" smtClean="0"/>
          </a:p>
        </p:txBody>
      </p:sp>
      <p:sp>
        <p:nvSpPr>
          <p:cNvPr id="29700" name="Rectangle 2"/>
          <p:cNvSpPr>
            <a:spLocks noGrp="1" noChangeArrowheads="1"/>
          </p:cNvSpPr>
          <p:nvPr>
            <p:ph type="title"/>
          </p:nvPr>
        </p:nvSpPr>
        <p:spPr>
          <a:xfrm>
            <a:off x="467544" y="260648"/>
            <a:ext cx="5184576" cy="1143000"/>
          </a:xfrm>
          <a:extLst>
            <a:ext uri="{91240B29-F687-4F45-9708-019B960494DF}">
              <a14:hiddenLine xmlns:a14="http://schemas.microsoft.com/office/drawing/2010/main" xmlns="" w="9525">
                <a:solidFill>
                  <a:schemeClr val="bg1"/>
                </a:solidFill>
                <a:miter lim="800000"/>
                <a:headEnd/>
                <a:tailEnd/>
              </a14:hiddenLine>
            </a:ext>
          </a:extLst>
        </p:spPr>
        <p:txBody>
          <a:bodyPr/>
          <a:lstStyle/>
          <a:p>
            <a:pPr eaLnBrk="1" hangingPunct="1"/>
            <a:r>
              <a:rPr lang="zh-CN" altLang="en-US" b="1" dirty="0" smtClean="0">
                <a:solidFill>
                  <a:schemeClr val="tx1"/>
                </a:solidFill>
              </a:rPr>
              <a:t>正态分布</a:t>
            </a:r>
          </a:p>
        </p:txBody>
      </p:sp>
      <p:grpSp>
        <p:nvGrpSpPr>
          <p:cNvPr id="29701" name="Group 17"/>
          <p:cNvGrpSpPr>
            <a:grpSpLocks/>
          </p:cNvGrpSpPr>
          <p:nvPr/>
        </p:nvGrpSpPr>
        <p:grpSpPr bwMode="auto">
          <a:xfrm>
            <a:off x="827088" y="1916113"/>
            <a:ext cx="5256212" cy="3984625"/>
            <a:chOff x="1429" y="981"/>
            <a:chExt cx="3311" cy="2510"/>
          </a:xfrm>
        </p:grpSpPr>
        <p:sp>
          <p:nvSpPr>
            <p:cNvPr id="29703" name="Freeform 4"/>
            <p:cNvSpPr>
              <a:spLocks/>
            </p:cNvSpPr>
            <p:nvPr/>
          </p:nvSpPr>
          <p:spPr bwMode="auto">
            <a:xfrm>
              <a:off x="1746" y="1253"/>
              <a:ext cx="2304" cy="1960"/>
            </a:xfrm>
            <a:custGeom>
              <a:avLst/>
              <a:gdLst>
                <a:gd name="T0" fmla="*/ 0 w 4620"/>
                <a:gd name="T1" fmla="*/ 44 h 3369"/>
                <a:gd name="T2" fmla="*/ 1 w 4620"/>
                <a:gd name="T3" fmla="*/ 42 h 3369"/>
                <a:gd name="T4" fmla="*/ 3 w 4620"/>
                <a:gd name="T5" fmla="*/ 32 h 3369"/>
                <a:gd name="T6" fmla="*/ 5 w 4620"/>
                <a:gd name="T7" fmla="*/ 19 h 3369"/>
                <a:gd name="T8" fmla="*/ 6 w 4620"/>
                <a:gd name="T9" fmla="*/ 8 h 3369"/>
                <a:gd name="T10" fmla="*/ 7 w 4620"/>
                <a:gd name="T11" fmla="*/ 1 h 3369"/>
                <a:gd name="T12" fmla="*/ 8 w 4620"/>
                <a:gd name="T13" fmla="*/ 1 h 3369"/>
                <a:gd name="T14" fmla="*/ 9 w 4620"/>
                <a:gd name="T15" fmla="*/ 5 h 3369"/>
                <a:gd name="T16" fmla="*/ 10 w 4620"/>
                <a:gd name="T17" fmla="*/ 11 h 3369"/>
                <a:gd name="T18" fmla="*/ 11 w 4620"/>
                <a:gd name="T19" fmla="*/ 22 h 3369"/>
                <a:gd name="T20" fmla="*/ 12 w 4620"/>
                <a:gd name="T21" fmla="*/ 29 h 3369"/>
                <a:gd name="T22" fmla="*/ 14 w 4620"/>
                <a:gd name="T23" fmla="*/ 36 h 3369"/>
                <a:gd name="T24" fmla="*/ 15 w 4620"/>
                <a:gd name="T25" fmla="*/ 41 h 3369"/>
                <a:gd name="T26" fmla="*/ 16 w 4620"/>
                <a:gd name="T27" fmla="*/ 42 h 3369"/>
                <a:gd name="T28" fmla="*/ 17 w 4620"/>
                <a:gd name="T29" fmla="*/ 43 h 3369"/>
                <a:gd name="T30" fmla="*/ 17 w 4620"/>
                <a:gd name="T31" fmla="*/ 44 h 3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20" h="3369">
                  <a:moveTo>
                    <a:pt x="0" y="3369"/>
                  </a:moveTo>
                  <a:cubicBezTo>
                    <a:pt x="70" y="3337"/>
                    <a:pt x="265" y="3332"/>
                    <a:pt x="420" y="3174"/>
                  </a:cubicBezTo>
                  <a:cubicBezTo>
                    <a:pt x="575" y="3016"/>
                    <a:pt x="786" y="2700"/>
                    <a:pt x="931" y="2418"/>
                  </a:cubicBezTo>
                  <a:cubicBezTo>
                    <a:pt x="1076" y="2136"/>
                    <a:pt x="1172" y="1794"/>
                    <a:pt x="1293" y="1482"/>
                  </a:cubicBezTo>
                  <a:cubicBezTo>
                    <a:pt x="1414" y="1170"/>
                    <a:pt x="1534" y="780"/>
                    <a:pt x="1655" y="546"/>
                  </a:cubicBezTo>
                  <a:cubicBezTo>
                    <a:pt x="1776" y="312"/>
                    <a:pt x="1917" y="156"/>
                    <a:pt x="2017" y="78"/>
                  </a:cubicBezTo>
                  <a:cubicBezTo>
                    <a:pt x="2117" y="0"/>
                    <a:pt x="2178" y="26"/>
                    <a:pt x="2259" y="78"/>
                  </a:cubicBezTo>
                  <a:cubicBezTo>
                    <a:pt x="2339" y="130"/>
                    <a:pt x="2420" y="260"/>
                    <a:pt x="2500" y="390"/>
                  </a:cubicBezTo>
                  <a:cubicBezTo>
                    <a:pt x="2581" y="520"/>
                    <a:pt x="2649" y="652"/>
                    <a:pt x="2742" y="858"/>
                  </a:cubicBezTo>
                  <a:cubicBezTo>
                    <a:pt x="2835" y="1064"/>
                    <a:pt x="2962" y="1403"/>
                    <a:pt x="3060" y="1629"/>
                  </a:cubicBezTo>
                  <a:cubicBezTo>
                    <a:pt x="3158" y="1855"/>
                    <a:pt x="3228" y="2029"/>
                    <a:pt x="3330" y="2214"/>
                  </a:cubicBezTo>
                  <a:cubicBezTo>
                    <a:pt x="3432" y="2399"/>
                    <a:pt x="3555" y="2592"/>
                    <a:pt x="3675" y="2739"/>
                  </a:cubicBezTo>
                  <a:cubicBezTo>
                    <a:pt x="3795" y="2886"/>
                    <a:pt x="3955" y="3019"/>
                    <a:pt x="4050" y="3099"/>
                  </a:cubicBezTo>
                  <a:cubicBezTo>
                    <a:pt x="4145" y="3179"/>
                    <a:pt x="4175" y="3184"/>
                    <a:pt x="4245" y="3219"/>
                  </a:cubicBezTo>
                  <a:cubicBezTo>
                    <a:pt x="4315" y="3254"/>
                    <a:pt x="4407" y="3286"/>
                    <a:pt x="4470" y="3309"/>
                  </a:cubicBezTo>
                  <a:cubicBezTo>
                    <a:pt x="4533" y="3332"/>
                    <a:pt x="4589" y="3345"/>
                    <a:pt x="4620" y="3354"/>
                  </a:cubicBezTo>
                </a:path>
              </a:pathLst>
            </a:custGeom>
            <a:noFill/>
            <a:ln w="317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9704" name="Text Box 5"/>
            <p:cNvSpPr txBox="1">
              <a:spLocks noChangeArrowheads="1"/>
            </p:cNvSpPr>
            <p:nvPr/>
          </p:nvSpPr>
          <p:spPr bwMode="auto">
            <a:xfrm>
              <a:off x="1429" y="981"/>
              <a:ext cx="384" cy="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400">
                  <a:latin typeface="Times New Roman" pitchFamily="18" charset="0"/>
                </a:rPr>
                <a:t>f(x)</a:t>
              </a:r>
            </a:p>
          </p:txBody>
        </p:sp>
        <p:sp>
          <p:nvSpPr>
            <p:cNvPr id="29705" name="Text Box 6"/>
            <p:cNvSpPr txBox="1">
              <a:spLocks noChangeArrowheads="1"/>
            </p:cNvSpPr>
            <p:nvPr/>
          </p:nvSpPr>
          <p:spPr bwMode="auto">
            <a:xfrm>
              <a:off x="4195" y="3024"/>
              <a:ext cx="545"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1" lang="en-US" altLang="zh-CN" sz="2800">
                  <a:latin typeface="Times New Roman" pitchFamily="18" charset="0"/>
                </a:rPr>
                <a:t>x</a:t>
              </a:r>
            </a:p>
          </p:txBody>
        </p:sp>
        <p:sp>
          <p:nvSpPr>
            <p:cNvPr id="29706" name="Line 7"/>
            <p:cNvSpPr>
              <a:spLocks noChangeShapeType="1"/>
            </p:cNvSpPr>
            <p:nvPr/>
          </p:nvSpPr>
          <p:spPr bwMode="auto">
            <a:xfrm>
              <a:off x="2813" y="1277"/>
              <a:ext cx="34" cy="2004"/>
            </a:xfrm>
            <a:prstGeom prst="line">
              <a:avLst/>
            </a:prstGeom>
            <a:noFill/>
            <a:ln w="2857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9707" name="Line 8"/>
            <p:cNvSpPr>
              <a:spLocks noChangeShapeType="1"/>
            </p:cNvSpPr>
            <p:nvPr/>
          </p:nvSpPr>
          <p:spPr bwMode="auto">
            <a:xfrm flipH="1">
              <a:off x="2357" y="2193"/>
              <a:ext cx="7" cy="103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9708" name="Line 9"/>
            <p:cNvSpPr>
              <a:spLocks noChangeShapeType="1"/>
            </p:cNvSpPr>
            <p:nvPr/>
          </p:nvSpPr>
          <p:spPr bwMode="auto">
            <a:xfrm>
              <a:off x="3267" y="2205"/>
              <a:ext cx="24" cy="107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9709" name="Text Box 10"/>
            <p:cNvSpPr txBox="1">
              <a:spLocks noChangeArrowheads="1"/>
            </p:cNvSpPr>
            <p:nvPr/>
          </p:nvSpPr>
          <p:spPr bwMode="auto">
            <a:xfrm>
              <a:off x="2091" y="3203"/>
              <a:ext cx="568" cy="230"/>
            </a:xfrm>
            <a:prstGeom prst="rect">
              <a:avLst/>
            </a:prstGeom>
            <a:solidFill>
              <a:schemeClr val="bg1"/>
            </a:solidFill>
            <a:ln>
              <a:noFill/>
            </a:ln>
            <a:effectLst/>
            <a:extLst>
              <a:ext uri="{91240B29-F687-4F45-9708-019B960494DF}">
                <a14:hiddenLine xmlns:a14="http://schemas.microsoft.com/office/drawing/2010/main" xmlns="" w="9525">
                  <a:solidFill>
                    <a:srgbClr val="FFFF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000">
                  <a:solidFill>
                    <a:srgbClr val="FF3300"/>
                  </a:solidFill>
                  <a:latin typeface="Times New Roman" pitchFamily="18" charset="0"/>
                </a:rPr>
                <a:t> </a:t>
              </a:r>
              <a:r>
                <a:rPr kumimoji="1" lang="en-US" altLang="zh-CN" sz="2000">
                  <a:latin typeface="Times New Roman" pitchFamily="18" charset="0"/>
                </a:rPr>
                <a:t>  </a:t>
              </a:r>
              <a:r>
                <a:rPr kumimoji="1" lang="en-US" altLang="zh-CN" sz="2400">
                  <a:latin typeface="Times New Roman" pitchFamily="18" charset="0"/>
                </a:rPr>
                <a:t>m-</a:t>
              </a:r>
              <a:r>
                <a:rPr kumimoji="1" lang="en-US" altLang="zh-CN" sz="2000">
                  <a:latin typeface="Times New Roman" pitchFamily="18" charset="0"/>
                </a:rPr>
                <a:t>σ</a:t>
              </a:r>
            </a:p>
          </p:txBody>
        </p:sp>
        <p:sp>
          <p:nvSpPr>
            <p:cNvPr id="29710" name="Text Box 11"/>
            <p:cNvSpPr txBox="1">
              <a:spLocks noChangeArrowheads="1"/>
            </p:cNvSpPr>
            <p:nvPr/>
          </p:nvSpPr>
          <p:spPr bwMode="auto">
            <a:xfrm>
              <a:off x="2608" y="3203"/>
              <a:ext cx="453" cy="230"/>
            </a:xfrm>
            <a:prstGeom prst="rect">
              <a:avLst/>
            </a:prstGeom>
            <a:solidFill>
              <a:schemeClr val="bg1"/>
            </a:solidFill>
            <a:ln>
              <a:noFill/>
            </a:ln>
            <a:effectLst/>
            <a:extLst>
              <a:ext uri="{91240B29-F687-4F45-9708-019B960494DF}">
                <a14:hiddenLine xmlns:a14="http://schemas.microsoft.com/office/drawing/2010/main" xmlns="" w="9525">
                  <a:solidFill>
                    <a:srgbClr val="FFFF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000">
                  <a:solidFill>
                    <a:srgbClr val="FF3300"/>
                  </a:solidFill>
                  <a:latin typeface="Times New Roman" pitchFamily="18" charset="0"/>
                </a:rPr>
                <a:t>    </a:t>
              </a:r>
              <a:r>
                <a:rPr kumimoji="1" lang="en-US" altLang="zh-CN" sz="2000">
                  <a:latin typeface="Times New Roman" pitchFamily="18" charset="0"/>
                </a:rPr>
                <a:t> </a:t>
              </a:r>
              <a:r>
                <a:rPr kumimoji="1" lang="en-US" altLang="zh-CN" sz="2400">
                  <a:latin typeface="Times New Roman" pitchFamily="18" charset="0"/>
                </a:rPr>
                <a:t>m</a:t>
              </a:r>
            </a:p>
          </p:txBody>
        </p:sp>
        <p:sp>
          <p:nvSpPr>
            <p:cNvPr id="29711" name="Text Box 12"/>
            <p:cNvSpPr txBox="1">
              <a:spLocks noChangeArrowheads="1"/>
            </p:cNvSpPr>
            <p:nvPr/>
          </p:nvSpPr>
          <p:spPr bwMode="auto">
            <a:xfrm>
              <a:off x="3152" y="3203"/>
              <a:ext cx="907" cy="2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400" dirty="0">
                  <a:latin typeface="Times New Roman" pitchFamily="18" charset="0"/>
                </a:rPr>
                <a:t> </a:t>
              </a:r>
              <a:r>
                <a:rPr kumimoji="1" lang="en-US" altLang="zh-CN" sz="2400" dirty="0" err="1" smtClean="0">
                  <a:latin typeface="Times New Roman" pitchFamily="18" charset="0"/>
                </a:rPr>
                <a:t>m+</a:t>
              </a:r>
              <a:r>
                <a:rPr kumimoji="1" lang="en-US" altLang="zh-CN" sz="2000" dirty="0" err="1" smtClean="0">
                  <a:latin typeface="Times New Roman" pitchFamily="18" charset="0"/>
                </a:rPr>
                <a:t>σ</a:t>
              </a:r>
              <a:endParaRPr kumimoji="1" lang="en-US" altLang="zh-CN" sz="2000" dirty="0">
                <a:latin typeface="Times New Roman" pitchFamily="18" charset="0"/>
              </a:endParaRPr>
            </a:p>
          </p:txBody>
        </p:sp>
        <p:sp>
          <p:nvSpPr>
            <p:cNvPr id="29712" name="Oval 13"/>
            <p:cNvSpPr>
              <a:spLocks noChangeArrowheads="1"/>
            </p:cNvSpPr>
            <p:nvPr/>
          </p:nvSpPr>
          <p:spPr bwMode="auto">
            <a:xfrm flipV="1">
              <a:off x="2336" y="2160"/>
              <a:ext cx="48" cy="4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endParaRPr kumimoji="1" lang="zh-CN" altLang="zh-CN" sz="2400">
                <a:solidFill>
                  <a:schemeClr val="hlink"/>
                </a:solidFill>
                <a:latin typeface="Times New Roman" pitchFamily="18" charset="0"/>
              </a:endParaRPr>
            </a:p>
          </p:txBody>
        </p:sp>
        <p:sp>
          <p:nvSpPr>
            <p:cNvPr id="29713" name="Oval 14"/>
            <p:cNvSpPr>
              <a:spLocks noChangeArrowheads="1"/>
            </p:cNvSpPr>
            <p:nvPr/>
          </p:nvSpPr>
          <p:spPr bwMode="auto">
            <a:xfrm>
              <a:off x="3243" y="2160"/>
              <a:ext cx="48" cy="4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29714" name="Line 15"/>
            <p:cNvSpPr>
              <a:spLocks noChangeShapeType="1"/>
            </p:cNvSpPr>
            <p:nvPr/>
          </p:nvSpPr>
          <p:spPr bwMode="auto">
            <a:xfrm>
              <a:off x="1519" y="3225"/>
              <a:ext cx="2676" cy="0"/>
            </a:xfrm>
            <a:prstGeom prst="line">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9715" name="Line 16"/>
            <p:cNvSpPr>
              <a:spLocks noChangeShapeType="1"/>
            </p:cNvSpPr>
            <p:nvPr/>
          </p:nvSpPr>
          <p:spPr bwMode="auto">
            <a:xfrm flipV="1">
              <a:off x="1519" y="1183"/>
              <a:ext cx="0" cy="2042"/>
            </a:xfrm>
            <a:prstGeom prst="line">
              <a:avLst/>
            </a:prstGeom>
            <a:noFill/>
            <a:ln w="12700" cap="sq">
              <a:solidFill>
                <a:schemeClr val="tx1"/>
              </a:solidFill>
              <a:miter lim="800000"/>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grpSp>
      <p:graphicFrame>
        <p:nvGraphicFramePr>
          <p:cNvPr id="499730" name="Object 18"/>
          <p:cNvGraphicFramePr>
            <a:graphicFrameLocks noGrp="1" noChangeAspect="1"/>
          </p:cNvGraphicFramePr>
          <p:nvPr>
            <p:ph idx="1"/>
          </p:nvPr>
        </p:nvGraphicFramePr>
        <p:xfrm>
          <a:off x="4067944" y="2132856"/>
          <a:ext cx="4824413" cy="1228725"/>
        </p:xfrm>
        <a:graphic>
          <a:graphicData uri="http://schemas.openxmlformats.org/presentationml/2006/ole">
            <p:oleObj spid="_x0000_s29782" r:id="rId4" imgW="1511300" imgH="457200" progId="">
              <p:embed/>
            </p:oleObj>
          </a:graphicData>
        </a:graphic>
      </p:graphicFrame>
      <p:sp>
        <p:nvSpPr>
          <p:cNvPr id="20" name="Rectangle 2"/>
          <p:cNvSpPr txBox="1">
            <a:spLocks noChangeArrowheads="1"/>
          </p:cNvSpPr>
          <p:nvPr/>
        </p:nvSpPr>
        <p:spPr bwMode="auto">
          <a:xfrm>
            <a:off x="914400" y="1340768"/>
            <a:ext cx="8229600" cy="720080"/>
          </a:xfrm>
          <a:prstGeom prst="rect">
            <a:avLst/>
          </a:prstGeom>
          <a:noFill/>
          <a:ln>
            <a:noFill/>
          </a:ln>
          <a:effectLst/>
          <a:extLst>
            <a:ext uri="{91240B29-F687-4F45-9708-019B960494DF}">
              <a14:hiddenLine xmlns:a14="http://schemas.microsoft.com/office/drawing/2010/main" xmlns="" w="9525">
                <a:solidFill>
                  <a:schemeClr val="bg1"/>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smtClean="0">
                <a:ln>
                  <a:noFill/>
                </a:ln>
                <a:solidFill>
                  <a:schemeClr val="tx1"/>
                </a:solidFill>
                <a:effectLst/>
                <a:uLnTx/>
                <a:uFillTx/>
                <a:latin typeface="+mj-lt"/>
                <a:ea typeface="+mj-ea"/>
                <a:cs typeface="+mj-cs"/>
              </a:rPr>
              <a:t>概率密度函数</a:t>
            </a:r>
          </a:p>
        </p:txBody>
      </p:sp>
      <p:sp>
        <p:nvSpPr>
          <p:cNvPr id="21" name="矩形 20"/>
          <p:cNvSpPr/>
          <p:nvPr/>
        </p:nvSpPr>
        <p:spPr>
          <a:xfrm>
            <a:off x="5436096" y="4365104"/>
            <a:ext cx="3096344" cy="954107"/>
          </a:xfrm>
          <a:prstGeom prst="rect">
            <a:avLst/>
          </a:prstGeom>
        </p:spPr>
        <p:txBody>
          <a:bodyPr wrap="square">
            <a:spAutoFit/>
          </a:bodyPr>
          <a:lstStyle/>
          <a:p>
            <a:r>
              <a:rPr lang="zh-CN" altLang="en-US" sz="2800" b="1" dirty="0" smtClean="0"/>
              <a:t>数学期望 </a:t>
            </a:r>
            <a:r>
              <a:rPr lang="en-US" altLang="zh-CN" sz="2800" b="1" dirty="0" smtClean="0"/>
              <a:t>m</a:t>
            </a:r>
          </a:p>
          <a:p>
            <a:r>
              <a:rPr lang="zh-CN" altLang="en-US" sz="2800" b="1" dirty="0" smtClean="0"/>
              <a:t>标准偏差 </a:t>
            </a:r>
            <a:r>
              <a:rPr lang="en-US" altLang="zh-CN" sz="2800" b="1" dirty="0" smtClean="0"/>
              <a:t>σ</a:t>
            </a:r>
            <a:r>
              <a:rPr lang="en-US" altLang="zh-CN" sz="2800" dirty="0" smtClean="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499730"/>
                                        </p:tgtEl>
                                        <p:attrNameLst>
                                          <p:attrName>style.visibility</p:attrName>
                                        </p:attrNameLst>
                                      </p:cBhvr>
                                      <p:to>
                                        <p:strVal val="visible"/>
                                      </p:to>
                                    </p:set>
                                    <p:anim calcmode="lin" valueType="num">
                                      <p:cBhvr additive="base">
                                        <p:cTn id="7" dur="500" fill="hold"/>
                                        <p:tgtEl>
                                          <p:spTgt spid="499730"/>
                                        </p:tgtEl>
                                        <p:attrNameLst>
                                          <p:attrName>ppt_x</p:attrName>
                                        </p:attrNameLst>
                                      </p:cBhvr>
                                      <p:tavLst>
                                        <p:tav tm="0">
                                          <p:val>
                                            <p:strVal val="0-#ppt_w/2"/>
                                          </p:val>
                                        </p:tav>
                                        <p:tav tm="100000">
                                          <p:val>
                                            <p:strVal val="#ppt_x"/>
                                          </p:val>
                                        </p:tav>
                                      </p:tavLst>
                                    </p:anim>
                                    <p:anim calcmode="lin" valueType="num">
                                      <p:cBhvr additive="base">
                                        <p:cTn id="8" dur="500" fill="hold"/>
                                        <p:tgtEl>
                                          <p:spTgt spid="4997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7E2460D-5655-4DB6-9492-87DB94360E78}" type="datetime1">
              <a:rPr lang="zh-CN" altLang="en-US" sz="1400" smtClean="0"/>
              <a:pPr eaLnBrk="1" hangingPunct="1">
                <a:spcBef>
                  <a:spcPct val="0"/>
                </a:spcBef>
                <a:buFontTx/>
                <a:buNone/>
              </a:pPr>
              <a:t>2018/3/2</a:t>
            </a:fld>
            <a:endParaRPr lang="en-US" altLang="zh-CN" sz="1400" smtClean="0"/>
          </a:p>
        </p:txBody>
      </p:sp>
      <p:sp>
        <p:nvSpPr>
          <p:cNvPr id="30723"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B31E6B1-1C01-4C84-BDB0-8091B4458A79}" type="slidenum">
              <a:rPr lang="en-US" altLang="zh-CN" sz="1400" smtClean="0"/>
              <a:pPr eaLnBrk="1" hangingPunct="1">
                <a:spcBef>
                  <a:spcPct val="0"/>
                </a:spcBef>
                <a:buFontTx/>
                <a:buNone/>
              </a:pPr>
              <a:t>32</a:t>
            </a:fld>
            <a:endParaRPr lang="en-US" altLang="zh-CN" sz="1400" smtClean="0"/>
          </a:p>
        </p:txBody>
      </p:sp>
      <p:sp>
        <p:nvSpPr>
          <p:cNvPr id="15363" name="Rectangle 3"/>
          <p:cNvSpPr>
            <a:spLocks noGrp="1" noChangeArrowheads="1"/>
          </p:cNvSpPr>
          <p:nvPr>
            <p:ph type="body" sz="half" idx="1"/>
          </p:nvPr>
        </p:nvSpPr>
        <p:spPr>
          <a:xfrm>
            <a:off x="304800" y="228600"/>
            <a:ext cx="8534400" cy="5943600"/>
          </a:xfrm>
        </p:spPr>
        <p:txBody>
          <a:bodyPr/>
          <a:lstStyle/>
          <a:p>
            <a:pPr eaLnBrk="1" hangingPunct="1">
              <a:lnSpc>
                <a:spcPct val="115000"/>
              </a:lnSpc>
            </a:pPr>
            <a:r>
              <a:rPr lang="zh-CN" altLang="en-US" b="1" smtClean="0">
                <a:solidFill>
                  <a:schemeClr val="folHlink"/>
                </a:solidFill>
                <a:latin typeface="宋体" pitchFamily="2" charset="-122"/>
              </a:rPr>
              <a:t>置信区间与置信概率</a:t>
            </a:r>
          </a:p>
          <a:p>
            <a:pPr eaLnBrk="1" hangingPunct="1">
              <a:lnSpc>
                <a:spcPct val="115000"/>
              </a:lnSpc>
            </a:pPr>
            <a:r>
              <a:rPr lang="zh-CN" altLang="en-US" b="1" smtClean="0">
                <a:latin typeface="宋体" pitchFamily="2" charset="-122"/>
              </a:rPr>
              <a:t>曲线和 </a:t>
            </a:r>
            <a:r>
              <a:rPr lang="en-US" altLang="zh-CN" b="1" smtClean="0">
                <a:latin typeface="宋体" pitchFamily="2" charset="-122"/>
              </a:rPr>
              <a:t>X </a:t>
            </a:r>
            <a:r>
              <a:rPr lang="zh-CN" altLang="en-US" b="1" smtClean="0">
                <a:latin typeface="宋体" pitchFamily="2" charset="-122"/>
              </a:rPr>
              <a:t>轴所包围的面积表示随机误差在一定范围（置信区间）内的概率</a:t>
            </a:r>
            <a:r>
              <a:rPr lang="en-US" altLang="zh-CN" b="1" smtClean="0">
                <a:latin typeface="宋体" pitchFamily="2" charset="-122"/>
              </a:rPr>
              <a:t>P</a:t>
            </a:r>
            <a:r>
              <a:rPr lang="zh-CN" altLang="en-US" b="1" smtClean="0">
                <a:latin typeface="宋体" pitchFamily="2" charset="-122"/>
              </a:rPr>
              <a:t>。</a:t>
            </a:r>
          </a:p>
          <a:p>
            <a:pPr eaLnBrk="1" hangingPunct="1">
              <a:lnSpc>
                <a:spcPct val="115000"/>
              </a:lnSpc>
            </a:pPr>
            <a:r>
              <a:rPr lang="en-US" altLang="zh-CN" b="1" smtClean="0">
                <a:latin typeface="宋体" pitchFamily="2" charset="-122"/>
              </a:rPr>
              <a:t>±σ </a:t>
            </a:r>
            <a:r>
              <a:rPr lang="zh-CN" altLang="en-US" b="1" smtClean="0">
                <a:latin typeface="宋体" pitchFamily="2" charset="-122"/>
              </a:rPr>
              <a:t>区间内，</a:t>
            </a:r>
            <a:r>
              <a:rPr lang="en-US" altLang="zh-CN" b="1" smtClean="0">
                <a:latin typeface="宋体" pitchFamily="2" charset="-122"/>
              </a:rPr>
              <a:t>P = 68.3% </a:t>
            </a:r>
            <a:r>
              <a:rPr lang="zh-CN" altLang="en-US" b="1" smtClean="0">
                <a:latin typeface="宋体" pitchFamily="2" charset="-122"/>
              </a:rPr>
              <a:t>，</a:t>
            </a:r>
          </a:p>
          <a:p>
            <a:pPr eaLnBrk="1" hangingPunct="1">
              <a:lnSpc>
                <a:spcPct val="115000"/>
              </a:lnSpc>
              <a:buFontTx/>
              <a:buNone/>
            </a:pPr>
            <a:r>
              <a:rPr lang="zh-CN" altLang="en-US" b="1" smtClean="0">
                <a:latin typeface="宋体" pitchFamily="2" charset="-122"/>
              </a:rPr>
              <a:t> 表明测量值落在</a:t>
            </a:r>
            <a:r>
              <a:rPr lang="zh-CN" altLang="en-US" b="1" smtClean="0">
                <a:latin typeface="黑体" pitchFamily="49" charset="-122"/>
                <a:ea typeface="黑体" pitchFamily="49" charset="-122"/>
              </a:rPr>
              <a:t>（</a:t>
            </a:r>
            <a:r>
              <a:rPr lang="en-US" altLang="zh-CN" b="1" smtClean="0">
                <a:latin typeface="Times New Roman" pitchFamily="18" charset="0"/>
                <a:ea typeface="黑体" pitchFamily="49" charset="-122"/>
              </a:rPr>
              <a:t>m-σ</a:t>
            </a:r>
            <a:r>
              <a:rPr lang="zh-CN" altLang="en-US" b="1" smtClean="0">
                <a:latin typeface="Times New Roman" pitchFamily="18" charset="0"/>
                <a:ea typeface="黑体" pitchFamily="49" charset="-122"/>
              </a:rPr>
              <a:t>，</a:t>
            </a:r>
            <a:r>
              <a:rPr lang="en-US" altLang="zh-CN" b="1" smtClean="0">
                <a:latin typeface="Times New Roman" pitchFamily="18" charset="0"/>
                <a:ea typeface="黑体" pitchFamily="49" charset="-122"/>
              </a:rPr>
              <a:t>m+σ</a:t>
            </a:r>
            <a:r>
              <a:rPr lang="zh-CN" altLang="en-US" b="1" smtClean="0">
                <a:latin typeface="黑体" pitchFamily="49" charset="-122"/>
                <a:ea typeface="黑体" pitchFamily="49" charset="-122"/>
              </a:rPr>
              <a:t>）</a:t>
            </a:r>
            <a:r>
              <a:rPr lang="zh-CN" altLang="en-US" b="1" smtClean="0">
                <a:latin typeface="宋体" pitchFamily="2" charset="-122"/>
              </a:rPr>
              <a:t>区间的</a:t>
            </a:r>
            <a:r>
              <a:rPr lang="zh-CN" altLang="en-US" b="1" smtClean="0">
                <a:latin typeface="黑体" pitchFamily="49" charset="-122"/>
                <a:ea typeface="黑体" pitchFamily="49" charset="-122"/>
              </a:rPr>
              <a:t>概率</a:t>
            </a:r>
            <a:r>
              <a:rPr lang="en-US" altLang="zh-CN" b="1" smtClean="0">
                <a:latin typeface="宋体" pitchFamily="2" charset="-122"/>
              </a:rPr>
              <a:t>P(</a:t>
            </a:r>
            <a:r>
              <a:rPr lang="zh-CN" altLang="en-US" b="1" smtClean="0">
                <a:latin typeface="宋体" pitchFamily="2" charset="-122"/>
              </a:rPr>
              <a:t>可能性）</a:t>
            </a:r>
            <a:r>
              <a:rPr lang="zh-CN" altLang="en-US" b="1" smtClean="0">
                <a:latin typeface="黑体" pitchFamily="49" charset="-122"/>
                <a:ea typeface="黑体" pitchFamily="49" charset="-122"/>
              </a:rPr>
              <a:t>为 </a:t>
            </a:r>
            <a:r>
              <a:rPr lang="en-US" altLang="zh-CN" b="1" smtClean="0">
                <a:latin typeface="黑体" pitchFamily="49" charset="-122"/>
                <a:ea typeface="黑体" pitchFamily="49" charset="-122"/>
              </a:rPr>
              <a:t>68.3%</a:t>
            </a:r>
            <a:br>
              <a:rPr lang="en-US" altLang="zh-CN" b="1" smtClean="0">
                <a:latin typeface="黑体" pitchFamily="49" charset="-122"/>
                <a:ea typeface="黑体" pitchFamily="49" charset="-122"/>
              </a:rPr>
            </a:br>
            <a:r>
              <a:rPr lang="en-US" altLang="zh-CN" b="1" smtClean="0">
                <a:latin typeface="宋体" pitchFamily="2" charset="-122"/>
              </a:rPr>
              <a:t>±2σ</a:t>
            </a:r>
            <a:r>
              <a:rPr lang="zh-CN" altLang="en-US" b="1" smtClean="0">
                <a:latin typeface="宋体" pitchFamily="2" charset="-122"/>
              </a:rPr>
              <a:t>区间内 ，</a:t>
            </a:r>
            <a:r>
              <a:rPr lang="en-US" altLang="zh-CN" b="1" smtClean="0">
                <a:latin typeface="宋体" pitchFamily="2" charset="-122"/>
              </a:rPr>
              <a:t>P = 95.4 %</a:t>
            </a:r>
            <a:br>
              <a:rPr lang="en-US" altLang="zh-CN" b="1" smtClean="0">
                <a:latin typeface="宋体" pitchFamily="2" charset="-122"/>
              </a:rPr>
            </a:br>
            <a:r>
              <a:rPr lang="en-US" altLang="zh-CN" b="1" smtClean="0">
                <a:latin typeface="宋体" pitchFamily="2" charset="-122"/>
              </a:rPr>
              <a:t>±3σ</a:t>
            </a:r>
            <a:r>
              <a:rPr lang="zh-CN" altLang="en-US" b="1" smtClean="0">
                <a:latin typeface="宋体" pitchFamily="2" charset="-122"/>
              </a:rPr>
              <a:t>区间内， </a:t>
            </a:r>
            <a:r>
              <a:rPr lang="en-US" altLang="zh-CN" b="1" smtClean="0">
                <a:latin typeface="宋体" pitchFamily="2" charset="-122"/>
              </a:rPr>
              <a:t>P = 99.7 %</a:t>
            </a:r>
          </a:p>
          <a:p>
            <a:pPr eaLnBrk="1" hangingPunct="1">
              <a:lnSpc>
                <a:spcPct val="115000"/>
              </a:lnSpc>
            </a:pPr>
            <a:r>
              <a:rPr lang="zh-CN" altLang="en-US" b="1" smtClean="0">
                <a:latin typeface="宋体" pitchFamily="2" charset="-122"/>
              </a:rPr>
              <a:t>扩大置信区间，置信概率就会相应提高</a:t>
            </a:r>
            <a:r>
              <a:rPr lang="zh-CN" altLang="en-US" b="1" smtClean="0">
                <a:latin typeface="黑体" pitchFamily="49" charset="-122"/>
                <a:ea typeface="黑体"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arn(outVertical)">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arn(outVertical)">
                                      <p:cBhvr>
                                        <p:cTn id="12" dur="500"/>
                                        <p:tgtEl>
                                          <p:spTgt spid="15363">
                                            <p:txEl>
                                              <p:pRg st="1" end="1"/>
                                            </p:txEl>
                                          </p:spTgt>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Effect transition="in" filter="barn(outVertical)">
                                      <p:cBhvr>
                                        <p:cTn id="15" dur="500"/>
                                        <p:tgtEl>
                                          <p:spTgt spid="15363">
                                            <p:txEl>
                                              <p:pRg st="2" end="2"/>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barn(outVertical)">
                                      <p:cBhvr>
                                        <p:cTn id="18" dur="500"/>
                                        <p:tgtEl>
                                          <p:spTgt spid="15363">
                                            <p:txEl>
                                              <p:pRg st="3" end="3"/>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15363">
                                            <p:txEl>
                                              <p:pRg st="4" end="4"/>
                                            </p:txEl>
                                          </p:spTgt>
                                        </p:tgtEl>
                                        <p:attrNameLst>
                                          <p:attrName>style.visibility</p:attrName>
                                        </p:attrNameLst>
                                      </p:cBhvr>
                                      <p:to>
                                        <p:strVal val="visible"/>
                                      </p:to>
                                    </p:set>
                                    <p:animEffect transition="in" filter="barn(outVertical)">
                                      <p:cBhvr>
                                        <p:cTn id="21"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703791B5-149D-4193-B7E9-4942890E508F}" type="datetime1">
              <a:rPr lang="zh-CN" altLang="en-US" sz="1400" smtClean="0"/>
              <a:pPr eaLnBrk="1" hangingPunct="1">
                <a:spcBef>
                  <a:spcPct val="0"/>
                </a:spcBef>
                <a:buFontTx/>
                <a:buNone/>
              </a:pPr>
              <a:t>2018/3/2</a:t>
            </a:fld>
            <a:endParaRPr lang="en-US" altLang="zh-CN" sz="1400" smtClean="0"/>
          </a:p>
        </p:txBody>
      </p:sp>
      <p:sp>
        <p:nvSpPr>
          <p:cNvPr id="2867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E2FE6E5-8928-42FF-BDFF-D99946476C50}" type="slidenum">
              <a:rPr lang="en-US" altLang="zh-CN" sz="1400" smtClean="0"/>
              <a:pPr eaLnBrk="1" hangingPunct="1">
                <a:spcBef>
                  <a:spcPct val="0"/>
                </a:spcBef>
                <a:buFontTx/>
                <a:buNone/>
              </a:pPr>
              <a:t>33</a:t>
            </a:fld>
            <a:endParaRPr lang="en-US" altLang="zh-CN" sz="1400" smtClean="0"/>
          </a:p>
        </p:txBody>
      </p:sp>
      <p:sp>
        <p:nvSpPr>
          <p:cNvPr id="502791" name="Rectangle 7"/>
          <p:cNvSpPr>
            <a:spLocks noGrp="1" noChangeArrowheads="1"/>
          </p:cNvSpPr>
          <p:nvPr>
            <p:ph type="body" sz="half" idx="1"/>
          </p:nvPr>
        </p:nvSpPr>
        <p:spPr>
          <a:xfrm>
            <a:off x="1115616" y="3933056"/>
            <a:ext cx="5267325" cy="825500"/>
          </a:xfrm>
          <a:noFill/>
        </p:spPr>
        <p:txBody>
          <a:bodyPr/>
          <a:lstStyle/>
          <a:p>
            <a:pPr eaLnBrk="1" hangingPunct="1">
              <a:buFontTx/>
              <a:buNone/>
            </a:pPr>
            <a:r>
              <a:rPr lang="zh-CN" altLang="en-US" b="1" dirty="0" smtClean="0"/>
              <a:t>总体标准偏差</a:t>
            </a:r>
          </a:p>
        </p:txBody>
      </p:sp>
      <p:graphicFrame>
        <p:nvGraphicFramePr>
          <p:cNvPr id="502788" name="Object 4"/>
          <p:cNvGraphicFramePr>
            <a:graphicFrameLocks noChangeAspect="1"/>
          </p:cNvGraphicFramePr>
          <p:nvPr/>
        </p:nvGraphicFramePr>
        <p:xfrm>
          <a:off x="4499992" y="1700808"/>
          <a:ext cx="2470150" cy="1143000"/>
        </p:xfrm>
        <a:graphic>
          <a:graphicData uri="http://schemas.openxmlformats.org/presentationml/2006/ole">
            <p:oleObj spid="_x0000_s28858" name="Equation" r:id="rId4" imgW="977476" imgH="622030" progId="">
              <p:embed/>
            </p:oleObj>
          </a:graphicData>
        </a:graphic>
      </p:graphicFrame>
      <p:sp>
        <p:nvSpPr>
          <p:cNvPr id="502789" name="Text Box 5"/>
          <p:cNvSpPr txBox="1">
            <a:spLocks noChangeArrowheads="1"/>
          </p:cNvSpPr>
          <p:nvPr/>
        </p:nvSpPr>
        <p:spPr bwMode="auto">
          <a:xfrm>
            <a:off x="1187624" y="1916832"/>
            <a:ext cx="5688012"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dirty="0" smtClean="0">
                <a:latin typeface="Times New Roman" pitchFamily="18" charset="0"/>
                <a:ea typeface="黑体" pitchFamily="49" charset="-122"/>
              </a:rPr>
              <a:t>总体平均值</a:t>
            </a:r>
            <a:endParaRPr kumimoji="1" lang="zh-CN" altLang="en-US" dirty="0">
              <a:latin typeface="Times New Roman" pitchFamily="18" charset="0"/>
              <a:ea typeface="黑体" pitchFamily="49" charset="-122"/>
            </a:endParaRPr>
          </a:p>
        </p:txBody>
      </p:sp>
      <p:graphicFrame>
        <p:nvGraphicFramePr>
          <p:cNvPr id="502792" name="Object 8"/>
          <p:cNvGraphicFramePr>
            <a:graphicFrameLocks noGrp="1" noChangeAspect="1"/>
          </p:cNvGraphicFramePr>
          <p:nvPr>
            <p:ph sz="half" idx="2"/>
          </p:nvPr>
        </p:nvGraphicFramePr>
        <p:xfrm>
          <a:off x="4283968" y="3573016"/>
          <a:ext cx="3600450" cy="1379537"/>
        </p:xfrm>
        <a:graphic>
          <a:graphicData uri="http://schemas.openxmlformats.org/presentationml/2006/ole">
            <p:oleObj spid="_x0000_s28859" name="Equation" r:id="rId5" imgW="1676400" imgH="698500" progId="">
              <p:embed/>
            </p:oleObj>
          </a:graphicData>
        </a:graphic>
      </p:graphicFrame>
      <p:sp>
        <p:nvSpPr>
          <p:cNvPr id="12" name="Rectangle 2"/>
          <p:cNvSpPr>
            <a:spLocks noGrp="1" noChangeArrowheads="1"/>
          </p:cNvSpPr>
          <p:nvPr>
            <p:ph type="title"/>
          </p:nvPr>
        </p:nvSpPr>
        <p:spPr>
          <a:xfrm>
            <a:off x="0" y="188913"/>
            <a:ext cx="8763000" cy="1144587"/>
          </a:xfrm>
          <a:extLst>
            <a:ext uri="{909E8E84-426E-40DD-AFC4-6F175D3DCCD1}">
              <a14:hiddenFill xmlns:a14="http://schemas.microsoft.com/office/drawing/2010/main" xmlns="">
                <a:solidFill>
                  <a:schemeClr val="tx1"/>
                </a:solidFill>
              </a14:hiddenFill>
            </a:ext>
          </a:extLst>
        </p:spPr>
        <p:txBody>
          <a:bodyPr/>
          <a:lstStyle/>
          <a:p>
            <a:pPr algn="l" eaLnBrk="1" hangingPunct="1"/>
            <a:r>
              <a:rPr lang="zh-CN" altLang="en-US" b="1" dirty="0" smtClean="0">
                <a:solidFill>
                  <a:schemeClr val="folHlink"/>
                </a:solidFill>
                <a:latin typeface="华文新魏" pitchFamily="2" charset="-122"/>
                <a:ea typeface="华文新魏" pitchFamily="2" charset="-122"/>
              </a:rPr>
              <a:t>总体平均值和总体标准偏差</a:t>
            </a:r>
            <a:endParaRPr lang="zh-CN" altLang="en-US" dirty="0" smtClean="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502789"/>
                                        </p:tgtEl>
                                        <p:attrNameLst>
                                          <p:attrName>style.visibility</p:attrName>
                                        </p:attrNameLst>
                                      </p:cBhvr>
                                      <p:to>
                                        <p:strVal val="visible"/>
                                      </p:to>
                                    </p:set>
                                    <p:anim calcmode="lin" valueType="num">
                                      <p:cBhvr additive="base">
                                        <p:cTn id="7" dur="500" fill="hold"/>
                                        <p:tgtEl>
                                          <p:spTgt spid="502789"/>
                                        </p:tgtEl>
                                        <p:attrNameLst>
                                          <p:attrName>ppt_x</p:attrName>
                                        </p:attrNameLst>
                                      </p:cBhvr>
                                      <p:tavLst>
                                        <p:tav tm="0">
                                          <p:val>
                                            <p:strVal val="0-#ppt_w/2"/>
                                          </p:val>
                                        </p:tav>
                                        <p:tav tm="100000">
                                          <p:val>
                                            <p:strVal val="#ppt_x"/>
                                          </p:val>
                                        </p:tav>
                                      </p:tavLst>
                                    </p:anim>
                                    <p:anim calcmode="lin" valueType="num">
                                      <p:cBhvr additive="base">
                                        <p:cTn id="8" dur="500" fill="hold"/>
                                        <p:tgtEl>
                                          <p:spTgt spid="50278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02788"/>
                                        </p:tgtEl>
                                        <p:attrNameLst>
                                          <p:attrName>style.visibility</p:attrName>
                                        </p:attrNameLst>
                                      </p:cBhvr>
                                      <p:to>
                                        <p:strVal val="visible"/>
                                      </p:to>
                                    </p:set>
                                    <p:anim calcmode="lin" valueType="num">
                                      <p:cBhvr additive="base">
                                        <p:cTn id="11" dur="500" fill="hold"/>
                                        <p:tgtEl>
                                          <p:spTgt spid="502788"/>
                                        </p:tgtEl>
                                        <p:attrNameLst>
                                          <p:attrName>ppt_x</p:attrName>
                                        </p:attrNameLst>
                                      </p:cBhvr>
                                      <p:tavLst>
                                        <p:tav tm="0">
                                          <p:val>
                                            <p:strVal val="0-#ppt_w/2"/>
                                          </p:val>
                                        </p:tav>
                                        <p:tav tm="100000">
                                          <p:val>
                                            <p:strVal val="#ppt_x"/>
                                          </p:val>
                                        </p:tav>
                                      </p:tavLst>
                                    </p:anim>
                                    <p:anim calcmode="lin" valueType="num">
                                      <p:cBhvr additive="base">
                                        <p:cTn id="12" dur="500" fill="hold"/>
                                        <p:tgtEl>
                                          <p:spTgt spid="5027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02791">
                                            <p:txEl>
                                              <p:pRg st="0" end="0"/>
                                            </p:txEl>
                                          </p:spTgt>
                                        </p:tgtEl>
                                        <p:attrNameLst>
                                          <p:attrName>style.visibility</p:attrName>
                                        </p:attrNameLst>
                                      </p:cBhvr>
                                      <p:to>
                                        <p:strVal val="visible"/>
                                      </p:to>
                                    </p:set>
                                    <p:anim calcmode="lin" valueType="num">
                                      <p:cBhvr additive="base">
                                        <p:cTn id="17" dur="500" fill="hold"/>
                                        <p:tgtEl>
                                          <p:spTgt spid="50279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02791">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02792"/>
                                        </p:tgtEl>
                                        <p:attrNameLst>
                                          <p:attrName>style.visibility</p:attrName>
                                        </p:attrNameLst>
                                      </p:cBhvr>
                                      <p:to>
                                        <p:strVal val="visible"/>
                                      </p:to>
                                    </p:set>
                                    <p:anim calcmode="lin" valueType="num">
                                      <p:cBhvr additive="base">
                                        <p:cTn id="21" dur="500" fill="hold"/>
                                        <p:tgtEl>
                                          <p:spTgt spid="502792"/>
                                        </p:tgtEl>
                                        <p:attrNameLst>
                                          <p:attrName>ppt_x</p:attrName>
                                        </p:attrNameLst>
                                      </p:cBhvr>
                                      <p:tavLst>
                                        <p:tav tm="0">
                                          <p:val>
                                            <p:strVal val="#ppt_x"/>
                                          </p:val>
                                        </p:tav>
                                        <p:tav tm="100000">
                                          <p:val>
                                            <p:strVal val="#ppt_x"/>
                                          </p:val>
                                        </p:tav>
                                      </p:tavLst>
                                    </p:anim>
                                    <p:anim calcmode="lin" valueType="num">
                                      <p:cBhvr additive="base">
                                        <p:cTn id="22" dur="500" fill="hold"/>
                                        <p:tgtEl>
                                          <p:spTgt spid="50279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dissolve">
                                      <p:cBhvr>
                                        <p:cTn id="2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91" grpId="0" build="p"/>
      <p:bldP spid="502789" grpId="0" autoUpdateAnimBg="0"/>
      <p:bldP spid="12"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3EBAE9F-EA6E-49B5-B062-7ED0941F007D}" type="datetime1">
              <a:rPr lang="zh-CN" altLang="en-US" sz="1400" smtClean="0"/>
              <a:pPr eaLnBrk="1" hangingPunct="1">
                <a:spcBef>
                  <a:spcPct val="0"/>
                </a:spcBef>
                <a:buFontTx/>
                <a:buNone/>
              </a:pPr>
              <a:t>2018/3/2</a:t>
            </a:fld>
            <a:endParaRPr lang="en-US" altLang="zh-CN" sz="1400" smtClean="0"/>
          </a:p>
        </p:txBody>
      </p:sp>
      <p:sp>
        <p:nvSpPr>
          <p:cNvPr id="31747"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72DCF52-2B53-49BC-AAAB-7592E8EE4371}" type="slidenum">
              <a:rPr lang="en-US" altLang="zh-CN" sz="1400" smtClean="0"/>
              <a:pPr eaLnBrk="1" hangingPunct="1">
                <a:spcBef>
                  <a:spcPct val="0"/>
                </a:spcBef>
                <a:buFontTx/>
                <a:buNone/>
              </a:pPr>
              <a:t>34</a:t>
            </a:fld>
            <a:endParaRPr lang="en-US" altLang="zh-CN" sz="1400" smtClean="0"/>
          </a:p>
        </p:txBody>
      </p:sp>
      <p:sp>
        <p:nvSpPr>
          <p:cNvPr id="8194" name="Rectangle 2"/>
          <p:cNvSpPr>
            <a:spLocks noGrp="1" noChangeArrowheads="1"/>
          </p:cNvSpPr>
          <p:nvPr>
            <p:ph type="title"/>
          </p:nvPr>
        </p:nvSpPr>
        <p:spPr>
          <a:xfrm>
            <a:off x="0" y="188913"/>
            <a:ext cx="8763000" cy="1144587"/>
          </a:xfrm>
          <a:extLst>
            <a:ext uri="{909E8E84-426E-40DD-AFC4-6F175D3DCCD1}">
              <a14:hiddenFill xmlns:a14="http://schemas.microsoft.com/office/drawing/2010/main" xmlns="">
                <a:solidFill>
                  <a:schemeClr val="tx1"/>
                </a:solidFill>
              </a14:hiddenFill>
            </a:ext>
          </a:extLst>
        </p:spPr>
        <p:txBody>
          <a:bodyPr/>
          <a:lstStyle/>
          <a:p>
            <a:pPr algn="l" eaLnBrk="1" hangingPunct="1"/>
            <a:r>
              <a:rPr lang="zh-CN" altLang="en-US" b="1" dirty="0" smtClean="0">
                <a:solidFill>
                  <a:schemeClr val="folHlink"/>
                </a:solidFill>
                <a:latin typeface="华文新魏" pitchFamily="2" charset="-122"/>
                <a:ea typeface="华文新魏" pitchFamily="2" charset="-122"/>
              </a:rPr>
              <a:t>总体平均值和总体标准偏差</a:t>
            </a:r>
            <a:endParaRPr lang="zh-CN" altLang="en-US" dirty="0" smtClean="0">
              <a:solidFill>
                <a:schemeClr val="folHlink"/>
              </a:solidFill>
            </a:endParaRPr>
          </a:p>
        </p:txBody>
      </p:sp>
      <p:sp>
        <p:nvSpPr>
          <p:cNvPr id="8195" name="Rectangle 3"/>
          <p:cNvSpPr>
            <a:spLocks noGrp="1" noChangeArrowheads="1"/>
          </p:cNvSpPr>
          <p:nvPr>
            <p:ph type="body" sz="half" idx="1"/>
          </p:nvPr>
        </p:nvSpPr>
        <p:spPr>
          <a:xfrm>
            <a:off x="209872" y="1268413"/>
            <a:ext cx="8610600" cy="5111750"/>
          </a:xfrm>
        </p:spPr>
        <p:txBody>
          <a:bodyPr/>
          <a:lstStyle/>
          <a:p>
            <a:pPr marL="533400" indent="-533400" algn="just" eaLnBrk="1" hangingPunct="1">
              <a:lnSpc>
                <a:spcPct val="150000"/>
              </a:lnSpc>
            </a:pPr>
            <a:r>
              <a:rPr lang="zh-CN" altLang="en-US" sz="2800" b="1" dirty="0" smtClean="0">
                <a:latin typeface="Times New Roman" pitchFamily="18" charset="0"/>
              </a:rPr>
              <a:t>总体平均值</a:t>
            </a:r>
            <a:r>
              <a:rPr lang="en-US" altLang="zh-CN" sz="2800" b="1" dirty="0" smtClean="0">
                <a:latin typeface="Times New Roman" pitchFamily="18" charset="0"/>
              </a:rPr>
              <a:t>m</a:t>
            </a:r>
            <a:r>
              <a:rPr lang="zh-CN" altLang="en-US" sz="2800" b="1" dirty="0" smtClean="0">
                <a:latin typeface="Times New Roman" pitchFamily="18" charset="0"/>
              </a:rPr>
              <a:t>是被测物理量真值的最佳估计值。当系统误差小到可以不考虑（忽略）时，</a:t>
            </a:r>
            <a:r>
              <a:rPr lang="en-US" altLang="zh-CN" sz="2800" b="1" dirty="0" smtClean="0">
                <a:latin typeface="Times New Roman" pitchFamily="18" charset="0"/>
              </a:rPr>
              <a:t>m</a:t>
            </a:r>
            <a:r>
              <a:rPr lang="zh-CN" altLang="en-US" sz="2800" b="1" dirty="0" smtClean="0">
                <a:latin typeface="Times New Roman" pitchFamily="18" charset="0"/>
              </a:rPr>
              <a:t>就是真值。</a:t>
            </a:r>
          </a:p>
          <a:p>
            <a:pPr marL="533400" indent="-533400" algn="just" eaLnBrk="1" hangingPunct="1">
              <a:lnSpc>
                <a:spcPct val="150000"/>
              </a:lnSpc>
            </a:pPr>
            <a:r>
              <a:rPr lang="zh-CN" altLang="en-US" sz="2800" b="1" dirty="0" smtClean="0">
                <a:latin typeface="Times New Roman" pitchFamily="18" charset="0"/>
              </a:rPr>
              <a:t> </a:t>
            </a:r>
            <a:r>
              <a:rPr lang="en-US" altLang="zh-CN" sz="2800" b="1" dirty="0" smtClean="0">
                <a:latin typeface="Times New Roman" pitchFamily="18" charset="0"/>
              </a:rPr>
              <a:t>σ</a:t>
            </a:r>
            <a:r>
              <a:rPr lang="zh-CN" altLang="en-US" sz="2800" b="1" dirty="0" smtClean="0">
                <a:latin typeface="Times New Roman" pitchFamily="18" charset="0"/>
              </a:rPr>
              <a:t>不是测量列中任一次测量的随机误差，而是表征测量分散性的一个参量。</a:t>
            </a:r>
            <a:endParaRPr lang="zh-CN" altLang="en-US" sz="2800" b="1" u="sng" dirty="0" smtClean="0">
              <a:latin typeface="Times New Roman" pitchFamily="18" charset="0"/>
            </a:endParaRPr>
          </a:p>
          <a:p>
            <a:pPr marL="533400" indent="-533400" eaLnBrk="1" hangingPunct="1">
              <a:lnSpc>
                <a:spcPct val="150000"/>
              </a:lnSpc>
            </a:pPr>
            <a:r>
              <a:rPr lang="zh-CN" altLang="en-US" sz="2800" b="1" dirty="0" smtClean="0">
                <a:latin typeface="Times New Roman" pitchFamily="18" charset="0"/>
              </a:rPr>
              <a:t> 由于在实际测量中</a:t>
            </a:r>
            <a:r>
              <a:rPr lang="en-US" altLang="zh-CN" sz="2800" b="1" dirty="0" smtClean="0">
                <a:latin typeface="Times New Roman" pitchFamily="18" charset="0"/>
              </a:rPr>
              <a:t>n</a:t>
            </a:r>
            <a:r>
              <a:rPr lang="zh-CN" altLang="en-US" sz="2800" b="1" dirty="0" smtClean="0">
                <a:latin typeface="Times New Roman" pitchFamily="18" charset="0"/>
              </a:rPr>
              <a:t>不可能无穷大，所以 </a:t>
            </a:r>
            <a:r>
              <a:rPr lang="en-US" altLang="zh-CN" sz="2800" b="1" dirty="0" smtClean="0">
                <a:latin typeface="Times New Roman" pitchFamily="18" charset="0"/>
                <a:cs typeface="Times New Roman" pitchFamily="18" charset="0"/>
              </a:rPr>
              <a:t>m </a:t>
            </a:r>
            <a:r>
              <a:rPr lang="zh-CN" altLang="en-US" sz="2800" b="1" dirty="0" smtClean="0">
                <a:latin typeface="Times New Roman" pitchFamily="18" charset="0"/>
              </a:rPr>
              <a:t>和</a:t>
            </a:r>
            <a:r>
              <a:rPr lang="en-US" altLang="zh-CN" sz="2800" b="1" dirty="0" smtClean="0">
                <a:latin typeface="Times New Roman" pitchFamily="18" charset="0"/>
              </a:rPr>
              <a:t>σ</a:t>
            </a:r>
            <a:r>
              <a:rPr lang="zh-CN" altLang="en-US" sz="2800" b="1" dirty="0" smtClean="0">
                <a:latin typeface="Times New Roman" pitchFamily="18" charset="0"/>
              </a:rPr>
              <a:t>都是理想值。</a:t>
            </a:r>
            <a:endParaRPr lang="zh-CN" altLang="en-US" sz="2800" dirty="0" smtClean="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dissolve">
                                      <p:cBhvr>
                                        <p:cTn id="7" dur="500"/>
                                        <p:tgtEl>
                                          <p:spTgt spid="81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arn(outVertical)">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autoUpdateAnimBg="0"/>
      <p:bldP spid="819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5"/>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D565F18-1FEC-4264-BAA7-CE7D4C0184C6}" type="datetime1">
              <a:rPr lang="zh-CN" altLang="en-US" sz="1400" smtClean="0"/>
              <a:pPr eaLnBrk="1" hangingPunct="1">
                <a:spcBef>
                  <a:spcPct val="0"/>
                </a:spcBef>
                <a:buFontTx/>
                <a:buNone/>
              </a:pPr>
              <a:t>2018/3/2</a:t>
            </a:fld>
            <a:endParaRPr lang="en-US" altLang="zh-CN" sz="1400" smtClean="0"/>
          </a:p>
        </p:txBody>
      </p:sp>
      <p:sp>
        <p:nvSpPr>
          <p:cNvPr id="32771" name="灯片编号占位符 7"/>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46D818E-FAAD-4A99-968A-21960F100BEF}" type="slidenum">
              <a:rPr lang="en-US" altLang="zh-CN" sz="1400" smtClean="0"/>
              <a:pPr eaLnBrk="1" hangingPunct="1">
                <a:spcBef>
                  <a:spcPct val="0"/>
                </a:spcBef>
                <a:buFontTx/>
                <a:buNone/>
              </a:pPr>
              <a:t>35</a:t>
            </a:fld>
            <a:endParaRPr lang="en-US" altLang="zh-CN" sz="1400" smtClean="0"/>
          </a:p>
        </p:txBody>
      </p:sp>
      <p:sp>
        <p:nvSpPr>
          <p:cNvPr id="32772" name="Rectangle 4"/>
          <p:cNvSpPr>
            <a:spLocks noGrp="1" noChangeArrowheads="1"/>
          </p:cNvSpPr>
          <p:nvPr>
            <p:ph type="title"/>
          </p:nvPr>
        </p:nvSpPr>
        <p:spPr>
          <a:xfrm>
            <a:off x="468313" y="549275"/>
            <a:ext cx="8291512" cy="2016125"/>
          </a:xfrm>
        </p:spPr>
        <p:txBody>
          <a:bodyPr/>
          <a:lstStyle/>
          <a:p>
            <a:pPr algn="l" eaLnBrk="1" hangingPunct="1">
              <a:lnSpc>
                <a:spcPct val="120000"/>
              </a:lnSpc>
            </a:pPr>
            <a:r>
              <a:rPr kumimoji="1" lang="en-US" altLang="zh-CN" sz="2800" b="1" dirty="0" smtClean="0">
                <a:solidFill>
                  <a:schemeClr val="tx1"/>
                </a:solidFill>
              </a:rPr>
              <a:t>       </a:t>
            </a:r>
            <a:r>
              <a:rPr kumimoji="1" lang="zh-CN" altLang="en-US" sz="2800" b="1" dirty="0" smtClean="0">
                <a:solidFill>
                  <a:schemeClr val="tx1"/>
                </a:solidFill>
              </a:rPr>
              <a:t>对于有限次测量，表征测量分散性的参量是</a:t>
            </a:r>
            <a:r>
              <a:rPr kumimoji="1" lang="zh-CN" altLang="en-US" sz="2800" b="1" dirty="0" smtClean="0">
                <a:solidFill>
                  <a:schemeClr val="folHlink"/>
                </a:solidFill>
              </a:rPr>
              <a:t>实验标准偏差</a:t>
            </a:r>
            <a:r>
              <a:rPr kumimoji="1" lang="zh-CN" altLang="en-US" sz="2800" b="1" dirty="0" smtClean="0">
                <a:solidFill>
                  <a:schemeClr val="tx1"/>
                </a:solidFill>
              </a:rPr>
              <a:t>，它是方差的正平方根。</a:t>
            </a:r>
            <a:r>
              <a:rPr kumimoji="1" lang="zh-CN" altLang="en-US" sz="3200" b="1" dirty="0" smtClean="0">
                <a:solidFill>
                  <a:schemeClr val="tx1"/>
                </a:solidFill>
              </a:rPr>
              <a:t/>
            </a:r>
            <a:br>
              <a:rPr kumimoji="1" lang="zh-CN" altLang="en-US" sz="3200" b="1" dirty="0" smtClean="0">
                <a:solidFill>
                  <a:schemeClr val="tx1"/>
                </a:solidFill>
              </a:rPr>
            </a:br>
            <a:r>
              <a:rPr kumimoji="1" lang="zh-CN" altLang="en-US" sz="3600" b="1" dirty="0" smtClean="0">
                <a:solidFill>
                  <a:schemeClr val="bg2"/>
                </a:solidFill>
              </a:rPr>
              <a:t/>
            </a:r>
            <a:br>
              <a:rPr kumimoji="1" lang="zh-CN" altLang="en-US" sz="3600" b="1" dirty="0" smtClean="0">
                <a:solidFill>
                  <a:schemeClr val="bg2"/>
                </a:solidFill>
              </a:rPr>
            </a:br>
            <a:endParaRPr kumimoji="1" lang="zh-CN" altLang="en-US" sz="3600" b="1" dirty="0" smtClean="0">
              <a:solidFill>
                <a:schemeClr val="bg2"/>
              </a:solidFill>
            </a:endParaRPr>
          </a:p>
        </p:txBody>
      </p:sp>
      <p:sp>
        <p:nvSpPr>
          <p:cNvPr id="32773" name="Rectangle 5"/>
          <p:cNvSpPr>
            <a:spLocks noGrp="1" noChangeArrowheads="1"/>
          </p:cNvSpPr>
          <p:nvPr>
            <p:ph type="body" sz="half" idx="1"/>
          </p:nvPr>
        </p:nvSpPr>
        <p:spPr>
          <a:xfrm>
            <a:off x="683568" y="1960240"/>
            <a:ext cx="4038600" cy="820688"/>
          </a:xfrm>
        </p:spPr>
        <p:txBody>
          <a:bodyPr/>
          <a:lstStyle/>
          <a:p>
            <a:pPr eaLnBrk="1" hangingPunct="1">
              <a:buFontTx/>
              <a:buNone/>
            </a:pPr>
            <a:r>
              <a:rPr lang="zh-CN" altLang="en-US" b="1" dirty="0" smtClean="0"/>
              <a:t>方差：</a:t>
            </a:r>
          </a:p>
        </p:txBody>
      </p:sp>
      <p:graphicFrame>
        <p:nvGraphicFramePr>
          <p:cNvPr id="548871" name="Object 7"/>
          <p:cNvGraphicFramePr>
            <a:graphicFrameLocks noGrp="1" noChangeAspect="1"/>
          </p:cNvGraphicFramePr>
          <p:nvPr>
            <p:ph sz="quarter" idx="2"/>
          </p:nvPr>
        </p:nvGraphicFramePr>
        <p:xfrm>
          <a:off x="2339752" y="1772295"/>
          <a:ext cx="4537075" cy="936625"/>
        </p:xfrm>
        <a:graphic>
          <a:graphicData uri="http://schemas.openxmlformats.org/presentationml/2006/ole">
            <p:oleObj spid="_x0000_s32976" name="Equation" r:id="rId3" imgW="1968500" imgH="431800" progId="">
              <p:embed/>
            </p:oleObj>
          </a:graphicData>
        </a:graphic>
      </p:graphicFrame>
      <p:sp>
        <p:nvSpPr>
          <p:cNvPr id="32775" name="Rectangle 8"/>
          <p:cNvSpPr>
            <a:spLocks noChangeArrowheads="1"/>
          </p:cNvSpPr>
          <p:nvPr/>
        </p:nvSpPr>
        <p:spPr bwMode="auto">
          <a:xfrm>
            <a:off x="395536" y="2924944"/>
            <a:ext cx="6840537"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buFontTx/>
              <a:buNone/>
            </a:pPr>
            <a:r>
              <a:rPr lang="zh-CN" altLang="en-US" b="1" dirty="0"/>
              <a:t>实验标准偏差：</a:t>
            </a:r>
            <a:r>
              <a:rPr lang="en-US" altLang="zh-CN" b="1" dirty="0"/>
              <a:t>(</a:t>
            </a:r>
            <a:r>
              <a:rPr lang="zh-CN" altLang="en-US" b="1" dirty="0"/>
              <a:t>贝塞尔公式</a:t>
            </a:r>
            <a:r>
              <a:rPr lang="en-US" altLang="zh-CN" b="1" dirty="0"/>
              <a:t>)</a:t>
            </a:r>
          </a:p>
        </p:txBody>
      </p:sp>
      <p:graphicFrame>
        <p:nvGraphicFramePr>
          <p:cNvPr id="548873" name="Object 9"/>
          <p:cNvGraphicFramePr>
            <a:graphicFrameLocks noGrp="1" noChangeAspect="1"/>
          </p:cNvGraphicFramePr>
          <p:nvPr>
            <p:ph sz="quarter" idx="3"/>
          </p:nvPr>
        </p:nvGraphicFramePr>
        <p:xfrm>
          <a:off x="539552" y="3861048"/>
          <a:ext cx="7127875" cy="1873250"/>
        </p:xfrm>
        <a:graphic>
          <a:graphicData uri="http://schemas.openxmlformats.org/presentationml/2006/ole">
            <p:oleObj spid="_x0000_s32977" name="Equation" r:id="rId4" imgW="3873500" imgH="889000" progId="">
              <p:embed/>
            </p:oleObj>
          </a:graphicData>
        </a:graphic>
      </p:graphicFrame>
      <p:graphicFrame>
        <p:nvGraphicFramePr>
          <p:cNvPr id="548875" name="Object 11"/>
          <p:cNvGraphicFramePr>
            <a:graphicFrameLocks noChangeAspect="1"/>
          </p:cNvGraphicFramePr>
          <p:nvPr/>
        </p:nvGraphicFramePr>
        <p:xfrm>
          <a:off x="7884368" y="4077072"/>
          <a:ext cx="685800" cy="1262063"/>
        </p:xfrm>
        <a:graphic>
          <a:graphicData uri="http://schemas.openxmlformats.org/presentationml/2006/ole">
            <p:oleObj spid="_x0000_s32978" name="剪辑" r:id="rId5" imgW="2247900" imgH="3306763"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548871"/>
                                        </p:tgtEl>
                                        <p:attrNameLst>
                                          <p:attrName>style.visibility</p:attrName>
                                        </p:attrNameLst>
                                      </p:cBhvr>
                                      <p:to>
                                        <p:strVal val="visible"/>
                                      </p:to>
                                    </p:set>
                                    <p:anim calcmode="lin" valueType="num">
                                      <p:cBhvr additive="base">
                                        <p:cTn id="7" dur="500" fill="hold"/>
                                        <p:tgtEl>
                                          <p:spTgt spid="548871"/>
                                        </p:tgtEl>
                                        <p:attrNameLst>
                                          <p:attrName>ppt_x</p:attrName>
                                        </p:attrNameLst>
                                      </p:cBhvr>
                                      <p:tavLst>
                                        <p:tav tm="0">
                                          <p:val>
                                            <p:strVal val="0-#ppt_w/2"/>
                                          </p:val>
                                        </p:tav>
                                        <p:tav tm="100000">
                                          <p:val>
                                            <p:strVal val="#ppt_x"/>
                                          </p:val>
                                        </p:tav>
                                      </p:tavLst>
                                    </p:anim>
                                    <p:anim calcmode="lin" valueType="num">
                                      <p:cBhvr additive="base">
                                        <p:cTn id="8" dur="500" fill="hold"/>
                                        <p:tgtEl>
                                          <p:spTgt spid="54887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48873"/>
                                        </p:tgtEl>
                                        <p:attrNameLst>
                                          <p:attrName>style.visibility</p:attrName>
                                        </p:attrNameLst>
                                      </p:cBhvr>
                                      <p:to>
                                        <p:strVal val="visible"/>
                                      </p:to>
                                    </p:set>
                                    <p:anim calcmode="lin" valueType="num">
                                      <p:cBhvr additive="base">
                                        <p:cTn id="11" dur="500" fill="hold"/>
                                        <p:tgtEl>
                                          <p:spTgt spid="548873"/>
                                        </p:tgtEl>
                                        <p:attrNameLst>
                                          <p:attrName>ppt_x</p:attrName>
                                        </p:attrNameLst>
                                      </p:cBhvr>
                                      <p:tavLst>
                                        <p:tav tm="0">
                                          <p:val>
                                            <p:strVal val="0-#ppt_w/2"/>
                                          </p:val>
                                        </p:tav>
                                        <p:tav tm="100000">
                                          <p:val>
                                            <p:strVal val="#ppt_x"/>
                                          </p:val>
                                        </p:tav>
                                      </p:tavLst>
                                    </p:anim>
                                    <p:anim calcmode="lin" valueType="num">
                                      <p:cBhvr additive="base">
                                        <p:cTn id="12" dur="500" fill="hold"/>
                                        <p:tgtEl>
                                          <p:spTgt spid="54887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548875"/>
                                        </p:tgtEl>
                                        <p:attrNameLst>
                                          <p:attrName>style.visibility</p:attrName>
                                        </p:attrNameLst>
                                      </p:cBhvr>
                                      <p:to>
                                        <p:strVal val="visible"/>
                                      </p:to>
                                    </p:set>
                                    <p:anim calcmode="lin" valueType="num">
                                      <p:cBhvr additive="base">
                                        <p:cTn id="17" dur="500" fill="hold"/>
                                        <p:tgtEl>
                                          <p:spTgt spid="548875"/>
                                        </p:tgtEl>
                                        <p:attrNameLst>
                                          <p:attrName>ppt_x</p:attrName>
                                        </p:attrNameLst>
                                      </p:cBhvr>
                                      <p:tavLst>
                                        <p:tav tm="0">
                                          <p:val>
                                            <p:strVal val="#ppt_x"/>
                                          </p:val>
                                        </p:tav>
                                        <p:tav tm="100000">
                                          <p:val>
                                            <p:strVal val="#ppt_x"/>
                                          </p:val>
                                        </p:tav>
                                      </p:tavLst>
                                    </p:anim>
                                    <p:anim calcmode="lin" valueType="num">
                                      <p:cBhvr additive="base">
                                        <p:cTn id="18" dur="500" fill="hold"/>
                                        <p:tgtEl>
                                          <p:spTgt spid="5488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AF71980-A880-411E-BAF6-D6E7F97C6409}" type="datetime1">
              <a:rPr lang="zh-CN" altLang="en-US" sz="1400" smtClean="0"/>
              <a:pPr eaLnBrk="1" hangingPunct="1">
                <a:spcBef>
                  <a:spcPct val="0"/>
                </a:spcBef>
                <a:buFontTx/>
                <a:buNone/>
              </a:pPr>
              <a:t>2018/3/2</a:t>
            </a:fld>
            <a:endParaRPr lang="en-US" altLang="zh-CN" sz="1400" smtClean="0"/>
          </a:p>
        </p:txBody>
      </p:sp>
      <p:sp>
        <p:nvSpPr>
          <p:cNvPr id="3379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A19D585-ED81-45EA-A094-56B7D85EEEC9}" type="slidenum">
              <a:rPr lang="en-US" altLang="zh-CN" sz="1400" smtClean="0"/>
              <a:pPr eaLnBrk="1" hangingPunct="1">
                <a:spcBef>
                  <a:spcPct val="0"/>
                </a:spcBef>
                <a:buFontTx/>
                <a:buNone/>
              </a:pPr>
              <a:t>36</a:t>
            </a:fld>
            <a:endParaRPr lang="en-US" altLang="zh-CN" sz="1400" smtClean="0"/>
          </a:p>
        </p:txBody>
      </p:sp>
      <p:sp>
        <p:nvSpPr>
          <p:cNvPr id="33796" name="Rectangle 2050"/>
          <p:cNvSpPr>
            <a:spLocks noGrp="1" noChangeArrowheads="1"/>
          </p:cNvSpPr>
          <p:nvPr>
            <p:ph type="title"/>
          </p:nvPr>
        </p:nvSpPr>
        <p:spPr>
          <a:xfrm>
            <a:off x="251520" y="332656"/>
            <a:ext cx="7099300" cy="993775"/>
          </a:xfrm>
          <a:noFill/>
        </p:spPr>
        <p:txBody>
          <a:bodyPr/>
          <a:lstStyle/>
          <a:p>
            <a:pPr eaLnBrk="1" hangingPunct="1"/>
            <a:r>
              <a:rPr lang="zh-CN" altLang="en-US" sz="4000" dirty="0" smtClean="0">
                <a:solidFill>
                  <a:srgbClr val="FFFF00"/>
                </a:solidFill>
                <a:ea typeface="黑体" pitchFamily="49" charset="-122"/>
              </a:rPr>
              <a:t>算数平均值的实验标准差</a:t>
            </a:r>
          </a:p>
        </p:txBody>
      </p:sp>
      <p:graphicFrame>
        <p:nvGraphicFramePr>
          <p:cNvPr id="221189" name="Object 2053"/>
          <p:cNvGraphicFramePr>
            <a:graphicFrameLocks noGrp="1" noChangeAspect="1"/>
          </p:cNvGraphicFramePr>
          <p:nvPr>
            <p:ph sz="half" idx="1"/>
          </p:nvPr>
        </p:nvGraphicFramePr>
        <p:xfrm>
          <a:off x="1259632" y="1700808"/>
          <a:ext cx="5256212" cy="1847850"/>
        </p:xfrm>
        <a:graphic>
          <a:graphicData uri="http://schemas.openxmlformats.org/presentationml/2006/ole">
            <p:oleObj spid="_x0000_s33932" name="Equation" r:id="rId3" imgW="2312640" imgH="799200" progId="">
              <p:embed/>
            </p:oleObj>
          </a:graphicData>
        </a:graphic>
      </p:graphicFrame>
      <p:graphicFrame>
        <p:nvGraphicFramePr>
          <p:cNvPr id="221190" name="Object 2054"/>
          <p:cNvGraphicFramePr>
            <a:graphicFrameLocks noChangeAspect="1"/>
          </p:cNvGraphicFramePr>
          <p:nvPr/>
        </p:nvGraphicFramePr>
        <p:xfrm>
          <a:off x="6948264" y="1988840"/>
          <a:ext cx="762000" cy="1262062"/>
        </p:xfrm>
        <a:graphic>
          <a:graphicData uri="http://schemas.openxmlformats.org/presentationml/2006/ole">
            <p:oleObj spid="_x0000_s33933" name="剪辑" r:id="rId4" imgW="2247900" imgH="3306763" progId="">
              <p:embed/>
            </p:oleObj>
          </a:graphicData>
        </a:graphic>
      </p:graphicFrame>
      <p:sp>
        <p:nvSpPr>
          <p:cNvPr id="221191" name="Rectangle 2055"/>
          <p:cNvSpPr>
            <a:spLocks noChangeArrowheads="1"/>
          </p:cNvSpPr>
          <p:nvPr/>
        </p:nvSpPr>
        <p:spPr bwMode="auto">
          <a:xfrm>
            <a:off x="395536" y="4005064"/>
            <a:ext cx="8371656" cy="2376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buFontTx/>
              <a:buNone/>
            </a:pPr>
            <a:r>
              <a:rPr lang="en-US" altLang="zh-CN" sz="2800" b="1" dirty="0">
                <a:latin typeface="Times New Roman" pitchFamily="18" charset="0"/>
              </a:rPr>
              <a:t>            </a:t>
            </a:r>
            <a:r>
              <a:rPr lang="zh-CN" altLang="en-US" sz="2800" b="1" dirty="0">
                <a:latin typeface="Times New Roman" pitchFamily="18" charset="0"/>
              </a:rPr>
              <a:t>用贝塞尔公式计算的标准差“</a:t>
            </a:r>
            <a:r>
              <a:rPr lang="en-US" altLang="zh-CN" sz="2800" b="1" dirty="0">
                <a:latin typeface="Times New Roman" pitchFamily="18" charset="0"/>
              </a:rPr>
              <a:t>S”</a:t>
            </a:r>
            <a:r>
              <a:rPr lang="zh-CN" altLang="en-US" sz="2800" b="1" dirty="0">
                <a:latin typeface="Times New Roman" pitchFamily="18" charset="0"/>
              </a:rPr>
              <a:t>称为实验标准差，它是总体标准差的最佳估计值</a:t>
            </a:r>
            <a:r>
              <a:rPr lang="zh-CN" altLang="en-US" sz="2800" b="1" dirty="0" smtClean="0">
                <a:latin typeface="Times New Roman" pitchFamily="18" charset="0"/>
              </a:rPr>
              <a:t>。  </a:t>
            </a:r>
            <a:endParaRPr lang="zh-CN" altLang="en-US" sz="2800" b="1" dirty="0">
              <a:latin typeface="Times New Roman" pitchFamily="18" charset="0"/>
            </a:endParaRPr>
          </a:p>
          <a:p>
            <a:pPr eaLnBrk="1" hangingPunct="1">
              <a:lnSpc>
                <a:spcPct val="150000"/>
              </a:lnSpc>
              <a:spcBef>
                <a:spcPct val="0"/>
              </a:spcBef>
              <a:buFontTx/>
              <a:buNone/>
            </a:pPr>
            <a:r>
              <a:rPr lang="zh-CN" altLang="en-US" sz="2800" b="1" dirty="0">
                <a:latin typeface="Times New Roman" pitchFamily="18" charset="0"/>
              </a:rPr>
              <a:t>         算数平均值是总体平均值 </a:t>
            </a:r>
            <a:r>
              <a:rPr lang="en-US" altLang="zh-CN" sz="2800" b="1" dirty="0">
                <a:latin typeface="Times New Roman" pitchFamily="18" charset="0"/>
              </a:rPr>
              <a:t>m </a:t>
            </a:r>
            <a:r>
              <a:rPr lang="zh-CN" altLang="en-US" sz="2800" b="1" dirty="0">
                <a:latin typeface="Times New Roman" pitchFamily="18" charset="0"/>
              </a:rPr>
              <a:t>的最佳估计值。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21189"/>
                                        </p:tgtEl>
                                        <p:attrNameLst>
                                          <p:attrName>style.visibility</p:attrName>
                                        </p:attrNameLst>
                                      </p:cBhvr>
                                      <p:to>
                                        <p:strVal val="visible"/>
                                      </p:to>
                                    </p:set>
                                    <p:anim calcmode="lin" valueType="num">
                                      <p:cBhvr additive="base">
                                        <p:cTn id="7" dur="500" fill="hold"/>
                                        <p:tgtEl>
                                          <p:spTgt spid="221189"/>
                                        </p:tgtEl>
                                        <p:attrNameLst>
                                          <p:attrName>ppt_x</p:attrName>
                                        </p:attrNameLst>
                                      </p:cBhvr>
                                      <p:tavLst>
                                        <p:tav tm="0">
                                          <p:val>
                                            <p:strVal val="0-#ppt_w/2"/>
                                          </p:val>
                                        </p:tav>
                                        <p:tav tm="100000">
                                          <p:val>
                                            <p:strVal val="#ppt_x"/>
                                          </p:val>
                                        </p:tav>
                                      </p:tavLst>
                                    </p:anim>
                                    <p:anim calcmode="lin" valueType="num">
                                      <p:cBhvr additive="base">
                                        <p:cTn id="8" dur="500" fill="hold"/>
                                        <p:tgtEl>
                                          <p:spTgt spid="2211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221190"/>
                                        </p:tgtEl>
                                        <p:attrNameLst>
                                          <p:attrName>style.visibility</p:attrName>
                                        </p:attrNameLst>
                                      </p:cBhvr>
                                      <p:to>
                                        <p:strVal val="visible"/>
                                      </p:to>
                                    </p:set>
                                    <p:anim calcmode="lin" valueType="num">
                                      <p:cBhvr additive="base">
                                        <p:cTn id="13" dur="500" fill="hold"/>
                                        <p:tgtEl>
                                          <p:spTgt spid="221190"/>
                                        </p:tgtEl>
                                        <p:attrNameLst>
                                          <p:attrName>ppt_x</p:attrName>
                                        </p:attrNameLst>
                                      </p:cBhvr>
                                      <p:tavLst>
                                        <p:tav tm="0">
                                          <p:val>
                                            <p:strVal val="#ppt_x"/>
                                          </p:val>
                                        </p:tav>
                                        <p:tav tm="100000">
                                          <p:val>
                                            <p:strVal val="#ppt_x"/>
                                          </p:val>
                                        </p:tav>
                                      </p:tavLst>
                                    </p:anim>
                                    <p:anim calcmode="lin" valueType="num">
                                      <p:cBhvr additive="base">
                                        <p:cTn id="14" dur="500" fill="hold"/>
                                        <p:tgtEl>
                                          <p:spTgt spid="22119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1191"/>
                                        </p:tgtEl>
                                        <p:attrNameLst>
                                          <p:attrName>style.visibility</p:attrName>
                                        </p:attrNameLst>
                                      </p:cBhvr>
                                      <p:to>
                                        <p:strVal val="visible"/>
                                      </p:to>
                                    </p:set>
                                    <p:anim calcmode="lin" valueType="num">
                                      <p:cBhvr additive="base">
                                        <p:cTn id="19" dur="500" fill="hold"/>
                                        <p:tgtEl>
                                          <p:spTgt spid="221191"/>
                                        </p:tgtEl>
                                        <p:attrNameLst>
                                          <p:attrName>ppt_x</p:attrName>
                                        </p:attrNameLst>
                                      </p:cBhvr>
                                      <p:tavLst>
                                        <p:tav tm="0">
                                          <p:val>
                                            <p:strVal val="0-#ppt_w/2"/>
                                          </p:val>
                                        </p:tav>
                                        <p:tav tm="100000">
                                          <p:val>
                                            <p:strVal val="#ppt_x"/>
                                          </p:val>
                                        </p:tav>
                                      </p:tavLst>
                                    </p:anim>
                                    <p:anim calcmode="lin" valueType="num">
                                      <p:cBhvr additive="base">
                                        <p:cTn id="20" dur="500" fill="hold"/>
                                        <p:tgtEl>
                                          <p:spTgt spid="2211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4DD5716-2D4B-412D-96D2-FAA44297860D}" type="datetime1">
              <a:rPr lang="zh-CN" altLang="en-US" sz="1400" smtClean="0"/>
              <a:pPr eaLnBrk="1" hangingPunct="1">
                <a:spcBef>
                  <a:spcPct val="0"/>
                </a:spcBef>
                <a:buFontTx/>
                <a:buNone/>
              </a:pPr>
              <a:t>2018/3/2</a:t>
            </a:fld>
            <a:endParaRPr lang="en-US" altLang="zh-CN" sz="1400" smtClean="0"/>
          </a:p>
        </p:txBody>
      </p:sp>
      <p:sp>
        <p:nvSpPr>
          <p:cNvPr id="3481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40A1CFE-1417-4B2D-97CB-4199BA855861}" type="slidenum">
              <a:rPr lang="en-US" altLang="zh-CN" sz="1400" smtClean="0"/>
              <a:pPr eaLnBrk="1" hangingPunct="1">
                <a:spcBef>
                  <a:spcPct val="0"/>
                </a:spcBef>
                <a:buFontTx/>
                <a:buNone/>
              </a:pPr>
              <a:t>37</a:t>
            </a:fld>
            <a:endParaRPr lang="en-US" altLang="zh-CN" sz="1400" smtClean="0"/>
          </a:p>
        </p:txBody>
      </p:sp>
      <p:sp>
        <p:nvSpPr>
          <p:cNvPr id="34820" name="矩形 6"/>
          <p:cNvSpPr>
            <a:spLocks noChangeArrowheads="1"/>
          </p:cNvSpPr>
          <p:nvPr/>
        </p:nvSpPr>
        <p:spPr bwMode="auto">
          <a:xfrm>
            <a:off x="419100" y="3011488"/>
            <a:ext cx="8281988" cy="323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800"/>
              </a:spcAft>
              <a:buFontTx/>
              <a:buNone/>
            </a:pPr>
            <a:r>
              <a:rPr lang="zh-CN" altLang="zh-CN" sz="2400" b="1"/>
              <a:t>以下关于系统误差和随机误差的说法哪个是正确的？</a:t>
            </a:r>
          </a:p>
          <a:p>
            <a:pPr eaLnBrk="1" hangingPunct="1">
              <a:spcBef>
                <a:spcPct val="0"/>
              </a:spcBef>
              <a:spcAft>
                <a:spcPts val="1800"/>
              </a:spcAft>
              <a:buFontTx/>
              <a:buNone/>
            </a:pPr>
            <a:r>
              <a:rPr lang="en-US" altLang="zh-CN" sz="2400" b="1"/>
              <a:t>   A. </a:t>
            </a:r>
            <a:r>
              <a:rPr lang="zh-CN" altLang="zh-CN" sz="2400" b="1"/>
              <a:t>系统误差是有规律的误差；随机误差是没有规律的误差。</a:t>
            </a:r>
          </a:p>
          <a:p>
            <a:pPr eaLnBrk="1" hangingPunct="1">
              <a:spcBef>
                <a:spcPct val="0"/>
              </a:spcBef>
              <a:spcAft>
                <a:spcPts val="1800"/>
              </a:spcAft>
              <a:buFontTx/>
              <a:buNone/>
            </a:pPr>
            <a:r>
              <a:rPr lang="en-US" altLang="zh-CN" sz="2400" b="1"/>
              <a:t>   B. </a:t>
            </a:r>
            <a:r>
              <a:rPr lang="zh-CN" altLang="zh-CN" sz="2400" b="1"/>
              <a:t>系统误差是指来源于测量仪器的误差；随机误差是指来源于测量人员的误差。</a:t>
            </a:r>
          </a:p>
          <a:p>
            <a:pPr eaLnBrk="1" hangingPunct="1">
              <a:spcBef>
                <a:spcPct val="0"/>
              </a:spcBef>
              <a:spcAft>
                <a:spcPts val="1800"/>
              </a:spcAft>
              <a:buFontTx/>
              <a:buNone/>
            </a:pPr>
            <a:r>
              <a:rPr lang="en-US" altLang="zh-CN" sz="2400" b="1"/>
              <a:t>   C. </a:t>
            </a:r>
            <a:r>
              <a:rPr lang="zh-CN" altLang="zh-CN" sz="2400" b="1"/>
              <a:t>系统误差可以消除或消减；随机误差不能消除。</a:t>
            </a:r>
          </a:p>
          <a:p>
            <a:pPr eaLnBrk="1" hangingPunct="1">
              <a:spcBef>
                <a:spcPct val="0"/>
              </a:spcBef>
              <a:spcAft>
                <a:spcPts val="1800"/>
              </a:spcAft>
              <a:buFontTx/>
              <a:buNone/>
            </a:pPr>
            <a:r>
              <a:rPr lang="en-US" altLang="zh-CN" sz="2400" b="1"/>
              <a:t>   D. </a:t>
            </a:r>
            <a:r>
              <a:rPr lang="zh-CN" altLang="zh-CN" sz="2400" b="1"/>
              <a:t>系统误差都是正性误差；随机误差是可正可负的误差。</a:t>
            </a:r>
          </a:p>
        </p:txBody>
      </p:sp>
      <p:sp>
        <p:nvSpPr>
          <p:cNvPr id="6" name="矩形 5"/>
          <p:cNvSpPr/>
          <p:nvPr/>
        </p:nvSpPr>
        <p:spPr bwMode="auto">
          <a:xfrm>
            <a:off x="374650" y="5084763"/>
            <a:ext cx="7777163" cy="576262"/>
          </a:xfrm>
          <a:prstGeom prst="rect">
            <a:avLst/>
          </a:prstGeom>
          <a:solidFill>
            <a:schemeClr val="tx2">
              <a:lumMod val="50000"/>
              <a:alpha val="35000"/>
            </a:schemeClr>
          </a:solidFill>
          <a:ln w="12700" cap="sq" cmpd="sng" algn="ctr">
            <a:noFill/>
            <a:prstDash val="solid"/>
            <a:miter lim="800000"/>
            <a:headEnd type="none" w="sm" len="sm"/>
            <a:tailEnd type="none" w="sm" len="sm"/>
          </a:ln>
          <a:effectLst/>
          <a:extLst/>
        </p:spPr>
        <p:txBody>
          <a:bodyPr wrap="none"/>
          <a:lstStyle/>
          <a:p>
            <a:pPr>
              <a:defRPr/>
            </a:pPr>
            <a:endParaRPr lang="zh-CN" altLang="en-US"/>
          </a:p>
        </p:txBody>
      </p:sp>
      <p:pic>
        <p:nvPicPr>
          <p:cNvPr id="259074" name="Picture 2" descr="E:\王志\2018\未标题-1 拷贝.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188640"/>
            <a:ext cx="9134475" cy="25622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ppt_x"/>
                                          </p:val>
                                        </p:tav>
                                        <p:tav tm="100000">
                                          <p:val>
                                            <p:strVal val="#ppt_x"/>
                                          </p:val>
                                        </p:tav>
                                      </p:tavLst>
                                    </p:anim>
                                    <p:anim calcmode="lin" valueType="num">
                                      <p:cBhvr additive="base">
                                        <p:cTn id="8" dur="500" fill="hold"/>
                                        <p:tgtEl>
                                          <p:spTgt spid="348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xfrm>
            <a:off x="457200" y="6553200"/>
            <a:ext cx="2133600" cy="476250"/>
          </a:xfrm>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1CDD2FE-4BC3-4E46-A08A-B103DBFC660D}" type="datetime1">
              <a:rPr lang="zh-CN" altLang="en-US" sz="1400" smtClean="0"/>
              <a:pPr eaLnBrk="1" hangingPunct="1">
                <a:spcBef>
                  <a:spcPct val="0"/>
                </a:spcBef>
                <a:buFontTx/>
                <a:buNone/>
              </a:pPr>
              <a:t>2018/3/2</a:t>
            </a:fld>
            <a:endParaRPr lang="en-US" altLang="zh-CN" sz="1400" smtClean="0"/>
          </a:p>
        </p:txBody>
      </p:sp>
      <p:sp>
        <p:nvSpPr>
          <p:cNvPr id="53251"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770FDA4-E671-4241-8F56-E4F9952B5A0F}" type="slidenum">
              <a:rPr lang="en-US" altLang="zh-CN" sz="1400" smtClean="0"/>
              <a:pPr eaLnBrk="1" hangingPunct="1">
                <a:spcBef>
                  <a:spcPct val="0"/>
                </a:spcBef>
                <a:buFontTx/>
                <a:buNone/>
              </a:pPr>
              <a:t>38</a:t>
            </a:fld>
            <a:endParaRPr lang="en-US" altLang="zh-CN" sz="1400" smtClean="0"/>
          </a:p>
        </p:txBody>
      </p:sp>
      <p:sp>
        <p:nvSpPr>
          <p:cNvPr id="53253" name="矩形 6"/>
          <p:cNvSpPr>
            <a:spLocks noChangeArrowheads="1"/>
          </p:cNvSpPr>
          <p:nvPr/>
        </p:nvSpPr>
        <p:spPr bwMode="auto">
          <a:xfrm>
            <a:off x="251520" y="764704"/>
            <a:ext cx="8507413" cy="4585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50000"/>
              </a:lnSpc>
              <a:spcBef>
                <a:spcPct val="0"/>
              </a:spcBef>
              <a:spcAft>
                <a:spcPts val="1200"/>
              </a:spcAft>
              <a:buFontTx/>
              <a:buNone/>
            </a:pPr>
            <a:r>
              <a:rPr lang="zh-CN" altLang="zh-CN" sz="2800" b="1" dirty="0"/>
              <a:t>在实验中经常会对某个物理量进行多次的重复测量</a:t>
            </a:r>
            <a:r>
              <a:rPr lang="zh-CN" altLang="zh-CN" sz="2800" b="1" dirty="0" smtClean="0"/>
              <a:t>，</a:t>
            </a:r>
            <a:r>
              <a:rPr lang="en-US" altLang="zh-CN" sz="2800" b="1" dirty="0" smtClean="0"/>
              <a:t> </a:t>
            </a:r>
            <a:r>
              <a:rPr lang="zh-CN" altLang="zh-CN" sz="2800" b="1" dirty="0" smtClean="0">
                <a:solidFill>
                  <a:srgbClr val="FFFF00"/>
                </a:solidFill>
              </a:rPr>
              <a:t>随着测量次数的增多</a:t>
            </a:r>
            <a:r>
              <a:rPr lang="zh-CN" altLang="zh-CN" sz="2800" b="1" dirty="0" smtClean="0"/>
              <a:t>，下面</a:t>
            </a:r>
            <a:r>
              <a:rPr lang="zh-CN" altLang="zh-CN" sz="2800" b="1" dirty="0"/>
              <a:t>的说法哪个正确？</a:t>
            </a:r>
          </a:p>
          <a:p>
            <a:pPr eaLnBrk="1" hangingPunct="1">
              <a:lnSpc>
                <a:spcPct val="150000"/>
              </a:lnSpc>
              <a:spcBef>
                <a:spcPct val="0"/>
              </a:spcBef>
              <a:spcAft>
                <a:spcPts val="1200"/>
              </a:spcAft>
              <a:buFontTx/>
              <a:buNone/>
            </a:pPr>
            <a:r>
              <a:rPr lang="en-US" altLang="zh-CN" sz="2800" b="1" dirty="0"/>
              <a:t>   A. </a:t>
            </a:r>
            <a:r>
              <a:rPr lang="zh-CN" altLang="zh-CN" sz="2800" b="1" dirty="0" smtClean="0"/>
              <a:t>测量</a:t>
            </a:r>
            <a:r>
              <a:rPr lang="zh-CN" altLang="zh-CN" sz="2800" b="1" dirty="0"/>
              <a:t>结果的随机误差减小，系统误差不变。</a:t>
            </a:r>
          </a:p>
          <a:p>
            <a:pPr eaLnBrk="1" hangingPunct="1">
              <a:lnSpc>
                <a:spcPct val="150000"/>
              </a:lnSpc>
              <a:spcBef>
                <a:spcPct val="0"/>
              </a:spcBef>
              <a:spcAft>
                <a:spcPts val="1200"/>
              </a:spcAft>
              <a:buFontTx/>
              <a:buNone/>
            </a:pPr>
            <a:r>
              <a:rPr lang="en-US" altLang="zh-CN" sz="2800" b="1" dirty="0"/>
              <a:t>   B. </a:t>
            </a:r>
            <a:r>
              <a:rPr lang="zh-CN" altLang="zh-CN" sz="2800" b="1" dirty="0" smtClean="0"/>
              <a:t>测量</a:t>
            </a:r>
            <a:r>
              <a:rPr lang="zh-CN" altLang="zh-CN" sz="2800" b="1" dirty="0"/>
              <a:t>结果的系统误差减小，随机误差不变。</a:t>
            </a:r>
          </a:p>
          <a:p>
            <a:pPr eaLnBrk="1" hangingPunct="1">
              <a:lnSpc>
                <a:spcPct val="150000"/>
              </a:lnSpc>
              <a:spcBef>
                <a:spcPct val="0"/>
              </a:spcBef>
              <a:spcAft>
                <a:spcPts val="1200"/>
              </a:spcAft>
              <a:buFontTx/>
              <a:buNone/>
            </a:pPr>
            <a:r>
              <a:rPr lang="en-US" altLang="zh-CN" sz="2800" b="1" dirty="0"/>
              <a:t>   C. </a:t>
            </a:r>
            <a:r>
              <a:rPr lang="zh-CN" altLang="zh-CN" sz="2800" b="1" dirty="0" smtClean="0"/>
              <a:t>测量</a:t>
            </a:r>
            <a:r>
              <a:rPr lang="zh-CN" altLang="zh-CN" sz="2800" b="1" dirty="0"/>
              <a:t>结果的随机误差和系统误差都减小。</a:t>
            </a:r>
          </a:p>
          <a:p>
            <a:pPr eaLnBrk="1" hangingPunct="1">
              <a:lnSpc>
                <a:spcPct val="150000"/>
              </a:lnSpc>
              <a:spcBef>
                <a:spcPct val="0"/>
              </a:spcBef>
              <a:spcAft>
                <a:spcPts val="1200"/>
              </a:spcAft>
              <a:buFontTx/>
              <a:buNone/>
            </a:pPr>
            <a:r>
              <a:rPr lang="en-US" altLang="zh-CN" sz="2800" b="1" dirty="0"/>
              <a:t>   D. </a:t>
            </a:r>
            <a:r>
              <a:rPr lang="zh-CN" altLang="zh-CN" sz="2800" b="1" dirty="0" smtClean="0"/>
              <a:t>测量</a:t>
            </a:r>
            <a:r>
              <a:rPr lang="zh-CN" altLang="zh-CN" sz="2800" b="1" dirty="0"/>
              <a:t>结果的随机误差和系统误差都增大。</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57200" y="115888"/>
            <a:ext cx="8229600" cy="720725"/>
          </a:xfrm>
        </p:spPr>
        <p:txBody>
          <a:bodyPr/>
          <a:lstStyle/>
          <a:p>
            <a:r>
              <a:rPr lang="zh-CN" altLang="en-US" b="1" smtClean="0"/>
              <a:t>实例，</a:t>
            </a:r>
            <a:r>
              <a:rPr lang="en-US" altLang="zh-CN" b="1" smtClean="0"/>
              <a:t>2013</a:t>
            </a:r>
            <a:r>
              <a:rPr lang="zh-CN" altLang="en-US" b="1" smtClean="0"/>
              <a:t>年</a:t>
            </a:r>
            <a:r>
              <a:rPr lang="en-US" altLang="zh-CN" b="1" smtClean="0"/>
              <a:t>2W</a:t>
            </a:r>
            <a:r>
              <a:rPr lang="zh-CN" altLang="en-US" b="1" smtClean="0"/>
              <a:t>事件</a:t>
            </a:r>
          </a:p>
        </p:txBody>
      </p:sp>
      <p:sp>
        <p:nvSpPr>
          <p:cNvPr id="35843"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AE1FE54-FB65-4054-90B6-53A466F21735}" type="datetime1">
              <a:rPr lang="zh-CN" altLang="en-US" sz="1400" smtClean="0"/>
              <a:pPr eaLnBrk="1" hangingPunct="1">
                <a:spcBef>
                  <a:spcPct val="0"/>
                </a:spcBef>
                <a:buFontTx/>
                <a:buNone/>
              </a:pPr>
              <a:t>2018/3/2</a:t>
            </a:fld>
            <a:endParaRPr lang="en-US" altLang="zh-CN" sz="1400" smtClean="0"/>
          </a:p>
        </p:txBody>
      </p:sp>
      <p:sp>
        <p:nvSpPr>
          <p:cNvPr id="35844"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0D6DC84-9C5C-4CC6-B11E-7FE372FA071A}" type="slidenum">
              <a:rPr lang="en-US" altLang="zh-CN" sz="1400" smtClean="0"/>
              <a:pPr eaLnBrk="1" hangingPunct="1">
                <a:spcBef>
                  <a:spcPct val="0"/>
                </a:spcBef>
                <a:buFontTx/>
                <a:buNone/>
              </a:pPr>
              <a:t>39</a:t>
            </a:fld>
            <a:endParaRPr lang="en-US" altLang="zh-CN" sz="1400" smtClean="0"/>
          </a:p>
        </p:txBody>
      </p:sp>
      <p:pic>
        <p:nvPicPr>
          <p:cNvPr id="35845" name="Picture 5" descr="C:\Users\lenovo\Pictures\SEMWW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388" y="908050"/>
            <a:ext cx="5461000" cy="379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7" name="Picture 7" descr="c:\users\lenovo\appdata\roaming\360se6\User Data\temp\2008771712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76738" y="4041775"/>
            <a:ext cx="4648200"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 calcmode="lin" valueType="num">
                                      <p:cBhvr additive="base">
                                        <p:cTn id="7" dur="500" fill="hold"/>
                                        <p:tgtEl>
                                          <p:spTgt spid="35845"/>
                                        </p:tgtEl>
                                        <p:attrNameLst>
                                          <p:attrName>ppt_x</p:attrName>
                                        </p:attrNameLst>
                                      </p:cBhvr>
                                      <p:tavLst>
                                        <p:tav tm="0">
                                          <p:val>
                                            <p:strVal val="#ppt_x"/>
                                          </p:val>
                                        </p:tav>
                                        <p:tav tm="100000">
                                          <p:val>
                                            <p:strVal val="#ppt_x"/>
                                          </p:val>
                                        </p:tav>
                                      </p:tavLst>
                                    </p:anim>
                                    <p:anim calcmode="lin" valueType="num">
                                      <p:cBhvr additive="base">
                                        <p:cTn id="8" dur="500" fill="hold"/>
                                        <p:tgtEl>
                                          <p:spTgt spid="358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7"/>
                                        </p:tgtEl>
                                        <p:attrNameLst>
                                          <p:attrName>style.visibility</p:attrName>
                                        </p:attrNameLst>
                                      </p:cBhvr>
                                      <p:to>
                                        <p:strVal val="visible"/>
                                      </p:to>
                                    </p:set>
                                    <p:anim calcmode="lin" valueType="num">
                                      <p:cBhvr additive="base">
                                        <p:cTn id="13" dur="500" fill="hold"/>
                                        <p:tgtEl>
                                          <p:spTgt spid="35847"/>
                                        </p:tgtEl>
                                        <p:attrNameLst>
                                          <p:attrName>ppt_x</p:attrName>
                                        </p:attrNameLst>
                                      </p:cBhvr>
                                      <p:tavLst>
                                        <p:tav tm="0">
                                          <p:val>
                                            <p:strVal val="#ppt_x"/>
                                          </p:val>
                                        </p:tav>
                                        <p:tav tm="100000">
                                          <p:val>
                                            <p:strVal val="#ppt_x"/>
                                          </p:val>
                                        </p:tav>
                                      </p:tavLst>
                                    </p:anim>
                                    <p:anim calcmode="lin" valueType="num">
                                      <p:cBhvr additive="base">
                                        <p:cTn id="14" dur="500" fill="hold"/>
                                        <p:tgtEl>
                                          <p:spTgt spid="35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79512" y="1258887"/>
            <a:ext cx="763270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609600" indent="-609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eaLnBrk="1" hangingPunct="1">
              <a:lnSpc>
                <a:spcPct val="90000"/>
              </a:lnSpc>
              <a:spcBef>
                <a:spcPts val="1000"/>
              </a:spcBef>
            </a:pPr>
            <a:r>
              <a:rPr lang="en-US" altLang="zh-CN" sz="2800" b="1" dirty="0">
                <a:solidFill>
                  <a:srgbClr val="FFFF00"/>
                </a:solidFill>
                <a:latin typeface="黑体" pitchFamily="49" charset="-122"/>
                <a:ea typeface="黑体" pitchFamily="49" charset="-122"/>
              </a:rPr>
              <a:t>  1</a:t>
            </a:r>
            <a:r>
              <a:rPr lang="zh-CN" altLang="en-US" sz="2800" b="1" dirty="0">
                <a:solidFill>
                  <a:srgbClr val="FFFF00"/>
                </a:solidFill>
                <a:latin typeface="黑体" pitchFamily="49" charset="-122"/>
                <a:ea typeface="黑体" pitchFamily="49" charset="-122"/>
              </a:rPr>
              <a:t>、物理实验是物理学发展的基础</a:t>
            </a:r>
          </a:p>
        </p:txBody>
      </p:sp>
      <p:sp>
        <p:nvSpPr>
          <p:cNvPr id="5" name="矩形 4"/>
          <p:cNvSpPr>
            <a:spLocks noChangeArrowheads="1"/>
          </p:cNvSpPr>
          <p:nvPr/>
        </p:nvSpPr>
        <p:spPr bwMode="auto">
          <a:xfrm>
            <a:off x="1043608" y="2738118"/>
            <a:ext cx="48736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911225">
              <a:defRPr>
                <a:solidFill>
                  <a:schemeClr val="tx1"/>
                </a:solidFill>
                <a:latin typeface="Calibri" pitchFamily="34" charset="0"/>
                <a:ea typeface="宋体" pitchFamily="2" charset="-122"/>
              </a:defRPr>
            </a:lvl1pPr>
            <a:lvl2pPr marL="742950" indent="-285750" defTabSz="911225">
              <a:defRPr>
                <a:solidFill>
                  <a:schemeClr val="tx1"/>
                </a:solidFill>
                <a:latin typeface="Calibri" pitchFamily="34" charset="0"/>
                <a:ea typeface="宋体" pitchFamily="2" charset="-122"/>
              </a:defRPr>
            </a:lvl2pPr>
            <a:lvl3pPr marL="1143000" indent="-228600" defTabSz="911225">
              <a:defRPr>
                <a:solidFill>
                  <a:schemeClr val="tx1"/>
                </a:solidFill>
                <a:latin typeface="Calibri" pitchFamily="34" charset="0"/>
                <a:ea typeface="宋体" pitchFamily="2" charset="-122"/>
              </a:defRPr>
            </a:lvl3pPr>
            <a:lvl4pPr marL="1600200" indent="-228600" defTabSz="911225">
              <a:defRPr>
                <a:solidFill>
                  <a:schemeClr val="tx1"/>
                </a:solidFill>
                <a:latin typeface="Calibri" pitchFamily="34" charset="0"/>
                <a:ea typeface="宋体" pitchFamily="2" charset="-122"/>
              </a:defRPr>
            </a:lvl4pPr>
            <a:lvl5pPr marL="2057400" indent="-228600" defTabSz="911225">
              <a:defRPr>
                <a:solidFill>
                  <a:schemeClr val="tx1"/>
                </a:solidFill>
                <a:latin typeface="Calibri"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b="1" dirty="0">
                <a:latin typeface="黑体" pitchFamily="49" charset="-122"/>
                <a:ea typeface="黑体" pitchFamily="49" charset="-122"/>
              </a:rPr>
              <a:t>物理学本身是一门实验的科学</a:t>
            </a:r>
            <a:endParaRPr lang="zh-CN" altLang="en-US" sz="2800" dirty="0">
              <a:latin typeface="黑体" pitchFamily="49" charset="-122"/>
              <a:ea typeface="黑体" pitchFamily="49" charset="-122"/>
            </a:endParaRPr>
          </a:p>
        </p:txBody>
      </p:sp>
      <p:sp>
        <p:nvSpPr>
          <p:cNvPr id="8" name="矩形 7"/>
          <p:cNvSpPr>
            <a:spLocks noChangeArrowheads="1"/>
          </p:cNvSpPr>
          <p:nvPr/>
        </p:nvSpPr>
        <p:spPr bwMode="auto">
          <a:xfrm>
            <a:off x="842963" y="4178075"/>
            <a:ext cx="6677025"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defTabSz="911225">
              <a:defRPr>
                <a:solidFill>
                  <a:schemeClr val="tx1"/>
                </a:solidFill>
                <a:latin typeface="Calibri" pitchFamily="34" charset="0"/>
                <a:ea typeface="宋体" pitchFamily="2" charset="-122"/>
              </a:defRPr>
            </a:lvl1pPr>
            <a:lvl2pPr marL="742950" indent="-285750" defTabSz="911225">
              <a:defRPr>
                <a:solidFill>
                  <a:schemeClr val="tx1"/>
                </a:solidFill>
                <a:latin typeface="Calibri" pitchFamily="34" charset="0"/>
                <a:ea typeface="宋体" pitchFamily="2" charset="-122"/>
              </a:defRPr>
            </a:lvl2pPr>
            <a:lvl3pPr marL="1143000" indent="-228600" defTabSz="911225">
              <a:defRPr>
                <a:solidFill>
                  <a:schemeClr val="tx1"/>
                </a:solidFill>
                <a:latin typeface="Calibri" pitchFamily="34" charset="0"/>
                <a:ea typeface="宋体" pitchFamily="2" charset="-122"/>
              </a:defRPr>
            </a:lvl3pPr>
            <a:lvl4pPr marL="1600200" indent="-228600" defTabSz="911225">
              <a:defRPr>
                <a:solidFill>
                  <a:schemeClr val="tx1"/>
                </a:solidFill>
                <a:latin typeface="Calibri" pitchFamily="34" charset="0"/>
                <a:ea typeface="宋体" pitchFamily="2" charset="-122"/>
              </a:defRPr>
            </a:lvl4pPr>
            <a:lvl5pPr marL="2057400" indent="-228600" defTabSz="911225">
              <a:defRPr>
                <a:solidFill>
                  <a:schemeClr val="tx1"/>
                </a:solidFill>
                <a:latin typeface="Calibri"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90000"/>
              </a:lnSpc>
              <a:spcBef>
                <a:spcPct val="20000"/>
              </a:spcBef>
              <a:buClr>
                <a:srgbClr val="FFFF00"/>
              </a:buClr>
              <a:buSzPct val="80000"/>
            </a:pPr>
            <a:r>
              <a:rPr lang="zh-CN" altLang="en-US" sz="2800" b="1" dirty="0">
                <a:solidFill>
                  <a:srgbClr val="FFFF00"/>
                </a:solidFill>
                <a:latin typeface="黑体" pitchFamily="49" charset="-122"/>
                <a:ea typeface="黑体" pitchFamily="49" charset="-122"/>
              </a:rPr>
              <a:t>实验是检验真伪的唯一标准，</a:t>
            </a:r>
            <a:endParaRPr lang="en-US" altLang="zh-CN" sz="2800" b="1" dirty="0">
              <a:solidFill>
                <a:srgbClr val="FFFF00"/>
              </a:solidFill>
              <a:latin typeface="黑体" pitchFamily="49" charset="-122"/>
              <a:ea typeface="黑体" pitchFamily="49" charset="-122"/>
            </a:endParaRPr>
          </a:p>
          <a:p>
            <a:pPr algn="just" eaLnBrk="1" hangingPunct="1">
              <a:lnSpc>
                <a:spcPct val="90000"/>
              </a:lnSpc>
              <a:spcBef>
                <a:spcPct val="20000"/>
              </a:spcBef>
              <a:buClr>
                <a:srgbClr val="FFFF00"/>
              </a:buClr>
              <a:buSzPct val="80000"/>
            </a:pPr>
            <a:r>
              <a:rPr lang="zh-CN" altLang="en-US" sz="2800" b="1" dirty="0">
                <a:solidFill>
                  <a:srgbClr val="FFFF00"/>
                </a:solidFill>
                <a:latin typeface="黑体" pitchFamily="49" charset="-122"/>
                <a:ea typeface="黑体" pitchFamily="49" charset="-122"/>
              </a:rPr>
              <a:t>归纳演绎推理，辅助，指导，绝不能替代</a:t>
            </a:r>
          </a:p>
        </p:txBody>
      </p:sp>
      <p:sp>
        <p:nvSpPr>
          <p:cNvPr id="9" name="Rectangle 2"/>
          <p:cNvSpPr txBox="1">
            <a:spLocks noChangeArrowheads="1"/>
          </p:cNvSpPr>
          <p:nvPr/>
        </p:nvSpPr>
        <p:spPr>
          <a:xfrm>
            <a:off x="1423928" y="246866"/>
            <a:ext cx="6615430" cy="516890"/>
          </a:xfrm>
          <a:prstGeom prst="rect">
            <a:avLst/>
          </a:prstGeom>
        </p:spPr>
        <p:txBody>
          <a:bodyPr>
            <a:scene3d>
              <a:camera prst="orthographicFront"/>
              <a:lightRig rig="threePt" dir="t"/>
            </a:scene3d>
          </a:bodyPr>
          <a:lstStyle/>
          <a:p>
            <a:pPr defTabSz="914400" eaLnBrk="1" hangingPunct="1">
              <a:lnSpc>
                <a:spcPct val="90000"/>
              </a:lnSpc>
              <a:defRPr/>
            </a:pPr>
            <a:r>
              <a:rPr lang="zh-CN" altLang="en-US" sz="3200" b="1" dirty="0">
                <a:ln/>
                <a:solidFill>
                  <a:srgbClr val="FFC000"/>
                </a:solidFill>
                <a:effectLst>
                  <a:outerShdw blurRad="38100" dist="25400" dir="5400000" algn="ctr" rotWithShape="0">
                    <a:srgbClr val="6E747A">
                      <a:alpha val="43000"/>
                    </a:srgbClr>
                  </a:outerShdw>
                </a:effectLst>
                <a:latin typeface="黑体" charset="0"/>
                <a:ea typeface="黑体" charset="0"/>
                <a:cs typeface="+mj-cs"/>
              </a:rPr>
              <a:t>一、地位及</a:t>
            </a:r>
            <a:r>
              <a:rPr lang="zh-CN" altLang="en-US" sz="3200" b="1" dirty="0" smtClean="0">
                <a:ln/>
                <a:solidFill>
                  <a:srgbClr val="FFC000"/>
                </a:solidFill>
                <a:effectLst>
                  <a:outerShdw blurRad="38100" dist="25400" dir="5400000" algn="ctr" rotWithShape="0">
                    <a:srgbClr val="6E747A">
                      <a:alpha val="43000"/>
                    </a:srgbClr>
                  </a:outerShdw>
                </a:effectLst>
                <a:latin typeface="黑体" charset="0"/>
                <a:ea typeface="黑体" charset="0"/>
                <a:cs typeface="+mj-cs"/>
              </a:rPr>
              <a:t>作用</a:t>
            </a:r>
            <a:endParaRPr lang="zh-CN" altLang="en-US" sz="3200" b="1" dirty="0">
              <a:ln/>
              <a:solidFill>
                <a:srgbClr val="FFC000"/>
              </a:solidFill>
              <a:effectLst>
                <a:outerShdw blurRad="38100" dist="25400" dir="5400000" algn="ctr" rotWithShape="0">
                  <a:srgbClr val="6E747A">
                    <a:alpha val="43000"/>
                  </a:srgbClr>
                </a:outerShdw>
              </a:effectLst>
              <a:latin typeface="黑体" charset="0"/>
              <a:ea typeface="黑体" charset="0"/>
              <a:cs typeface="+mj-cs"/>
            </a:endParaRPr>
          </a:p>
        </p:txBody>
      </p:sp>
    </p:spTree>
    <p:extLst>
      <p:ext uri="{BB962C8B-B14F-4D97-AF65-F5344CB8AC3E}">
        <p14:creationId xmlns:p14="http://schemas.microsoft.com/office/powerpoint/2010/main" xmlns="" val="22969669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3410438-401F-4050-BAF3-3554EFD98138}" type="datetime1">
              <a:rPr lang="zh-CN" altLang="en-US" sz="1400" smtClean="0"/>
              <a:pPr eaLnBrk="1" hangingPunct="1">
                <a:spcBef>
                  <a:spcPct val="0"/>
                </a:spcBef>
                <a:buFontTx/>
                <a:buNone/>
              </a:pPr>
              <a:t>2018/3/2</a:t>
            </a:fld>
            <a:endParaRPr lang="en-US" altLang="zh-CN" sz="1400" smtClean="0"/>
          </a:p>
        </p:txBody>
      </p:sp>
      <p:sp>
        <p:nvSpPr>
          <p:cNvPr id="3686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99E431E-6AFB-48E7-A6B3-EB3A74E91713}" type="slidenum">
              <a:rPr lang="en-US" altLang="zh-CN" sz="1400" smtClean="0"/>
              <a:pPr eaLnBrk="1" hangingPunct="1">
                <a:spcBef>
                  <a:spcPct val="0"/>
                </a:spcBef>
                <a:buFontTx/>
                <a:buNone/>
              </a:pPr>
              <a:t>40</a:t>
            </a:fld>
            <a:endParaRPr lang="en-US" altLang="zh-CN" sz="1400" smtClean="0"/>
          </a:p>
        </p:txBody>
      </p:sp>
      <p:pic>
        <p:nvPicPr>
          <p:cNvPr id="36868" name="Picture 7" descr="C:\Users\lenovo\Pictures\SEMWW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850" y="44450"/>
            <a:ext cx="8591550" cy="335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2" name="Picture 8" descr="C:\Users\lenovo\Pictures\WW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850" y="3402013"/>
            <a:ext cx="4032250" cy="3341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0" name="矩形 1"/>
          <p:cNvSpPr>
            <a:spLocks noChangeArrowheads="1"/>
          </p:cNvSpPr>
          <p:nvPr/>
        </p:nvSpPr>
        <p:spPr bwMode="auto">
          <a:xfrm>
            <a:off x="7164388" y="0"/>
            <a:ext cx="1751012" cy="549275"/>
          </a:xfrm>
          <a:prstGeom prst="rect">
            <a:avLst/>
          </a:prstGeom>
          <a:solidFill>
            <a:schemeClr val="tx1"/>
          </a:solidFill>
          <a:ln w="12700" cap="sq" algn="ctr">
            <a:solidFill>
              <a:schemeClr val="tx1"/>
            </a:solidFill>
            <a:miter lim="800000"/>
            <a:headEnd type="none" w="sm" len="sm"/>
            <a:tailEnd type="none" w="sm" len="sm"/>
          </a:ln>
        </p:spPr>
        <p:txBody>
          <a:bodyPr wrap="none"/>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 name="TextBox 2"/>
          <p:cNvSpPr txBox="1">
            <a:spLocks noChangeArrowheads="1"/>
          </p:cNvSpPr>
          <p:nvPr/>
        </p:nvSpPr>
        <p:spPr bwMode="auto">
          <a:xfrm>
            <a:off x="4837113" y="4149725"/>
            <a:ext cx="3744912"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lang="zh-CN" altLang="en-US" sz="2800" b="1" dirty="0"/>
              <a:t>结论：弃用了随机误差大的数据，是一种可接受的方法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2"/>
                                        </p:tgtEl>
                                        <p:attrNameLst>
                                          <p:attrName>style.visibility</p:attrName>
                                        </p:attrNameLst>
                                      </p:cBhvr>
                                      <p:to>
                                        <p:strVal val="visible"/>
                                      </p:to>
                                    </p:set>
                                    <p:anim calcmode="lin" valueType="num">
                                      <p:cBhvr additive="base">
                                        <p:cTn id="7" dur="500" fill="hold"/>
                                        <p:tgtEl>
                                          <p:spTgt spid="36872"/>
                                        </p:tgtEl>
                                        <p:attrNameLst>
                                          <p:attrName>ppt_x</p:attrName>
                                        </p:attrNameLst>
                                      </p:cBhvr>
                                      <p:tavLst>
                                        <p:tav tm="0">
                                          <p:val>
                                            <p:strVal val="#ppt_x"/>
                                          </p:val>
                                        </p:tav>
                                        <p:tav tm="100000">
                                          <p:val>
                                            <p:strVal val="#ppt_x"/>
                                          </p:val>
                                        </p:tav>
                                      </p:tavLst>
                                    </p:anim>
                                    <p:anim calcmode="lin" valueType="num">
                                      <p:cBhvr additive="base">
                                        <p:cTn id="8" dur="500" fill="hold"/>
                                        <p:tgtEl>
                                          <p:spTgt spid="3687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2"/>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C4156E5-4F58-403D-A0CD-8E0984500A3A}" type="datetime1">
              <a:rPr lang="zh-CN" altLang="en-US" sz="1400" smtClean="0"/>
              <a:pPr eaLnBrk="1" hangingPunct="1">
                <a:spcBef>
                  <a:spcPct val="0"/>
                </a:spcBef>
                <a:buFontTx/>
                <a:buNone/>
              </a:pPr>
              <a:t>2018/3/2</a:t>
            </a:fld>
            <a:endParaRPr lang="en-US" altLang="zh-CN" sz="1400" smtClean="0"/>
          </a:p>
        </p:txBody>
      </p:sp>
      <p:sp>
        <p:nvSpPr>
          <p:cNvPr id="38915"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CAFE979-CB66-4EBA-84C8-CE97EB35B22D}" type="slidenum">
              <a:rPr lang="en-US" altLang="zh-CN" sz="1400" smtClean="0"/>
              <a:pPr eaLnBrk="1" hangingPunct="1">
                <a:spcBef>
                  <a:spcPct val="0"/>
                </a:spcBef>
                <a:buFontTx/>
                <a:buNone/>
              </a:pPr>
              <a:t>41</a:t>
            </a:fld>
            <a:endParaRPr lang="en-US" altLang="zh-CN" sz="1400" smtClean="0"/>
          </a:p>
        </p:txBody>
      </p:sp>
      <p:sp>
        <p:nvSpPr>
          <p:cNvPr id="38916" name="Rectangle 2"/>
          <p:cNvSpPr>
            <a:spLocks noGrp="1" noChangeArrowheads="1"/>
          </p:cNvSpPr>
          <p:nvPr>
            <p:ph type="title"/>
          </p:nvPr>
        </p:nvSpPr>
        <p:spPr>
          <a:xfrm>
            <a:off x="228600" y="609600"/>
            <a:ext cx="8534400" cy="914400"/>
          </a:xfrm>
        </p:spPr>
        <p:txBody>
          <a:bodyPr/>
          <a:lstStyle/>
          <a:p>
            <a:pPr algn="l" eaLnBrk="1" hangingPunct="1"/>
            <a:r>
              <a:rPr lang="zh-CN" altLang="en-US" sz="5400" b="1" smtClean="0">
                <a:solidFill>
                  <a:srgbClr val="00FFFF"/>
                </a:solidFill>
                <a:latin typeface="华文楷体" pitchFamily="2" charset="-122"/>
                <a:ea typeface="华文楷体" pitchFamily="2" charset="-122"/>
              </a:rPr>
              <a:t>二 不确定度及其评定方法</a:t>
            </a:r>
          </a:p>
        </p:txBody>
      </p:sp>
      <p:sp>
        <p:nvSpPr>
          <p:cNvPr id="493571" name="Text Box 3"/>
          <p:cNvSpPr txBox="1">
            <a:spLocks noChangeArrowheads="1"/>
          </p:cNvSpPr>
          <p:nvPr/>
        </p:nvSpPr>
        <p:spPr bwMode="auto">
          <a:xfrm>
            <a:off x="539750" y="1916113"/>
            <a:ext cx="8135938" cy="340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spcBef>
                <a:spcPct val="100000"/>
              </a:spcBef>
              <a:buFontTx/>
              <a:buNone/>
            </a:pPr>
            <a:r>
              <a:rPr kumimoji="1" lang="en-US" altLang="zh-CN" b="1" dirty="0">
                <a:latin typeface="宋体" pitchFamily="2" charset="-122"/>
              </a:rPr>
              <a:t>    </a:t>
            </a:r>
            <a:r>
              <a:rPr kumimoji="1" lang="zh-CN" altLang="en-US" b="1" dirty="0">
                <a:latin typeface="宋体" pitchFamily="2" charset="-122"/>
              </a:rPr>
              <a:t>不确定度是测量技术领域中的一个重要概念，是国际通用的评定测量质量的重要指标之一。</a:t>
            </a:r>
          </a:p>
          <a:p>
            <a:pPr eaLnBrk="1" hangingPunct="1">
              <a:buClr>
                <a:schemeClr val="accent2"/>
              </a:buClr>
              <a:buSzPct val="80000"/>
              <a:buFont typeface="Wingdings" pitchFamily="2" charset="2"/>
              <a:buNone/>
            </a:pPr>
            <a:r>
              <a:rPr kumimoji="1" lang="zh-CN" altLang="en-US" b="1" dirty="0">
                <a:latin typeface="Times New Roman" pitchFamily="18" charset="0"/>
              </a:rPr>
              <a:t>        不确定度小，测量结果的准确度高，测量的可信度就高。</a:t>
            </a:r>
            <a:endParaRPr kumimoji="1" lang="zh-CN" altLang="en-US" b="1" dirty="0">
              <a:latin typeface="宋体" pitchFamily="2" charset="-122"/>
            </a:endParaRPr>
          </a:p>
          <a:p>
            <a:pPr eaLnBrk="1" hangingPunct="1">
              <a:spcBef>
                <a:spcPct val="0"/>
              </a:spcBef>
              <a:buFontTx/>
              <a:buNone/>
            </a:pPr>
            <a:r>
              <a:rPr kumimoji="1" lang="zh-CN" altLang="en-US" b="1" dirty="0">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2000"/>
                                  </p:stCondLst>
                                  <p:childTnLst>
                                    <p:set>
                                      <p:cBhvr>
                                        <p:cTn id="6" dur="1" fill="hold">
                                          <p:stCondLst>
                                            <p:cond delay="0"/>
                                          </p:stCondLst>
                                        </p:cTn>
                                        <p:tgtEl>
                                          <p:spTgt spid="493571"/>
                                        </p:tgtEl>
                                        <p:attrNameLst>
                                          <p:attrName>style.visibility</p:attrName>
                                        </p:attrNameLst>
                                      </p:cBhvr>
                                      <p:to>
                                        <p:strVal val="visible"/>
                                      </p:to>
                                    </p:set>
                                    <p:animEffect transition="in" filter="barn(outVertical)">
                                      <p:cBhvr>
                                        <p:cTn id="7" dur="500"/>
                                        <p:tgtEl>
                                          <p:spTgt spid="493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339D5B1-AECB-4D47-B14A-80F15532A69F}" type="datetime1">
              <a:rPr lang="zh-CN" altLang="en-US" sz="1400" smtClean="0"/>
              <a:pPr eaLnBrk="1" hangingPunct="1">
                <a:spcBef>
                  <a:spcPct val="0"/>
                </a:spcBef>
                <a:buFontTx/>
                <a:buNone/>
              </a:pPr>
              <a:t>2018/3/2</a:t>
            </a:fld>
            <a:endParaRPr lang="en-US" altLang="zh-CN" sz="1400" smtClean="0"/>
          </a:p>
        </p:txBody>
      </p:sp>
      <p:sp>
        <p:nvSpPr>
          <p:cNvPr id="39939"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2E250C5-7C69-488D-BD52-749078AE6CD2}" type="slidenum">
              <a:rPr lang="en-US" altLang="zh-CN" sz="1400" smtClean="0"/>
              <a:pPr eaLnBrk="1" hangingPunct="1">
                <a:spcBef>
                  <a:spcPct val="0"/>
                </a:spcBef>
                <a:buFontTx/>
                <a:buNone/>
              </a:pPr>
              <a:t>42</a:t>
            </a:fld>
            <a:endParaRPr lang="en-US" altLang="zh-CN" sz="1400" smtClean="0"/>
          </a:p>
        </p:txBody>
      </p:sp>
      <p:sp>
        <p:nvSpPr>
          <p:cNvPr id="2" name="Rectangle 2"/>
          <p:cNvSpPr>
            <a:spLocks noGrp="1" noChangeArrowheads="1"/>
          </p:cNvSpPr>
          <p:nvPr>
            <p:ph type="title"/>
          </p:nvPr>
        </p:nvSpPr>
        <p:spPr>
          <a:xfrm>
            <a:off x="685800" y="471488"/>
            <a:ext cx="7772400" cy="823912"/>
          </a:xfrm>
          <a:extLst>
            <a:ext uri="{909E8E84-426E-40DD-AFC4-6F175D3DCCD1}">
              <a14:hiddenFill xmlns:a14="http://schemas.microsoft.com/office/drawing/2010/main" xmlns="">
                <a:solidFill>
                  <a:schemeClr val="accent2"/>
                </a:solidFill>
              </a14:hiddenFill>
            </a:ext>
          </a:extLst>
        </p:spPr>
        <p:txBody>
          <a:bodyPr/>
          <a:lstStyle/>
          <a:p>
            <a:pPr algn="l" eaLnBrk="1" hangingPunct="1"/>
            <a:r>
              <a:rPr lang="en-US" altLang="zh-CN" sz="4800" b="1" smtClean="0">
                <a:solidFill>
                  <a:schemeClr val="folHlink"/>
                </a:solidFill>
                <a:ea typeface="黑体" pitchFamily="49" charset="-122"/>
              </a:rPr>
              <a:t>1 </a:t>
            </a:r>
            <a:r>
              <a:rPr lang="zh-CN" altLang="en-US" sz="4800" b="1" smtClean="0">
                <a:solidFill>
                  <a:schemeClr val="folHlink"/>
                </a:solidFill>
                <a:ea typeface="黑体" pitchFamily="49" charset="-122"/>
              </a:rPr>
              <a:t>不确定度的定义与分类</a:t>
            </a:r>
          </a:p>
        </p:txBody>
      </p:sp>
      <p:sp>
        <p:nvSpPr>
          <p:cNvPr id="3" name="Rectangle 3"/>
          <p:cNvSpPr>
            <a:spLocks noGrp="1" noChangeArrowheads="1"/>
          </p:cNvSpPr>
          <p:nvPr>
            <p:ph type="body" sz="half" idx="1"/>
          </p:nvPr>
        </p:nvSpPr>
        <p:spPr>
          <a:xfrm>
            <a:off x="685800" y="1524000"/>
            <a:ext cx="8153400" cy="4876800"/>
          </a:xfrm>
        </p:spPr>
        <p:txBody>
          <a:bodyPr/>
          <a:lstStyle/>
          <a:p>
            <a:pPr eaLnBrk="1" hangingPunct="1">
              <a:lnSpc>
                <a:spcPct val="150000"/>
              </a:lnSpc>
              <a:buFontTx/>
              <a:buNone/>
            </a:pPr>
            <a:r>
              <a:rPr lang="zh-CN" altLang="en-US" b="1" dirty="0" smtClean="0"/>
              <a:t>          不确定度是表征测量结果中合理赋予被测量值的一个分散性的参数。</a:t>
            </a:r>
          </a:p>
          <a:p>
            <a:pPr eaLnBrk="1" hangingPunct="1">
              <a:lnSpc>
                <a:spcPct val="150000"/>
              </a:lnSpc>
              <a:buFontTx/>
              <a:buNone/>
            </a:pPr>
            <a:r>
              <a:rPr lang="zh-CN" altLang="en-US" b="1" dirty="0" smtClean="0"/>
              <a:t>          不确定度表示由于测量误差的存在而对被测量值不能肯定的程度，表征被测量的真值所处量值范围的评定。</a:t>
            </a:r>
          </a:p>
          <a:p>
            <a:pPr eaLnBrk="1" hangingPunct="1">
              <a:buFontTx/>
              <a:buNone/>
            </a:pPr>
            <a:endParaRPr lang="en-US" altLang="zh-CN" b="1"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0EBFEBB-CCD8-4FB4-B902-3F50E7F474D5}" type="datetime1">
              <a:rPr lang="zh-CN" altLang="en-US" sz="1400" smtClean="0"/>
              <a:pPr eaLnBrk="1" hangingPunct="1">
                <a:spcBef>
                  <a:spcPct val="0"/>
                </a:spcBef>
                <a:buFontTx/>
                <a:buNone/>
              </a:pPr>
              <a:t>2018/3/2</a:t>
            </a:fld>
            <a:endParaRPr lang="en-US" altLang="zh-CN" sz="1400" smtClean="0"/>
          </a:p>
        </p:txBody>
      </p:sp>
      <p:sp>
        <p:nvSpPr>
          <p:cNvPr id="40963"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CAD34FD-D880-4F5C-9464-8BC956967924}" type="slidenum">
              <a:rPr lang="en-US" altLang="zh-CN" sz="1400" smtClean="0"/>
              <a:pPr eaLnBrk="1" hangingPunct="1">
                <a:spcBef>
                  <a:spcPct val="0"/>
                </a:spcBef>
                <a:buFontTx/>
                <a:buNone/>
              </a:pPr>
              <a:t>43</a:t>
            </a:fld>
            <a:endParaRPr lang="en-US" altLang="zh-CN" sz="1400" smtClean="0"/>
          </a:p>
        </p:txBody>
      </p:sp>
      <p:sp>
        <p:nvSpPr>
          <p:cNvPr id="40964" name="Rectangle 2"/>
          <p:cNvSpPr>
            <a:spLocks noGrp="1" noChangeArrowheads="1"/>
          </p:cNvSpPr>
          <p:nvPr>
            <p:ph type="title"/>
          </p:nvPr>
        </p:nvSpPr>
        <p:spPr>
          <a:xfrm>
            <a:off x="323850" y="404813"/>
            <a:ext cx="7772400" cy="762000"/>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algn="l" eaLnBrk="1" hangingPunct="1"/>
            <a:r>
              <a:rPr lang="zh-CN" altLang="en-US" b="1" smtClean="0">
                <a:solidFill>
                  <a:schemeClr val="tx1"/>
                </a:solidFill>
                <a:ea typeface="黑体" pitchFamily="49" charset="-122"/>
              </a:rPr>
              <a:t>不确定度的分类：</a:t>
            </a:r>
          </a:p>
        </p:txBody>
      </p:sp>
      <p:sp>
        <p:nvSpPr>
          <p:cNvPr id="12291" name="Rectangle 3"/>
          <p:cNvSpPr>
            <a:spLocks noGrp="1" noChangeArrowheads="1"/>
          </p:cNvSpPr>
          <p:nvPr>
            <p:ph type="body" sz="half" idx="1"/>
          </p:nvPr>
        </p:nvSpPr>
        <p:spPr>
          <a:xfrm>
            <a:off x="457200" y="1484313"/>
            <a:ext cx="8686800" cy="1481137"/>
          </a:xfrm>
        </p:spPr>
        <p:txBody>
          <a:bodyPr/>
          <a:lstStyle/>
          <a:p>
            <a:pPr eaLnBrk="1" hangingPunct="1">
              <a:lnSpc>
                <a:spcPct val="120000"/>
              </a:lnSpc>
              <a:buFontTx/>
              <a:buNone/>
            </a:pPr>
            <a:r>
              <a:rPr lang="en-US" altLang="zh-CN" sz="2800" b="1" smtClean="0">
                <a:solidFill>
                  <a:schemeClr val="folHlink"/>
                </a:solidFill>
                <a:latin typeface="宋体" pitchFamily="2" charset="-122"/>
              </a:rPr>
              <a:t>A</a:t>
            </a:r>
            <a:r>
              <a:rPr lang="zh-CN" altLang="en-US" sz="2800" b="1" smtClean="0">
                <a:solidFill>
                  <a:schemeClr val="folHlink"/>
                </a:solidFill>
                <a:latin typeface="宋体" pitchFamily="2" charset="-122"/>
              </a:rPr>
              <a:t>类不确定度：</a:t>
            </a:r>
            <a:r>
              <a:rPr lang="zh-CN" altLang="en-US" sz="2800" b="1" smtClean="0">
                <a:latin typeface="宋体" pitchFamily="2" charset="-122"/>
              </a:rPr>
              <a:t>指用统计方法计算的不确定度。</a:t>
            </a:r>
          </a:p>
          <a:p>
            <a:pPr eaLnBrk="1" hangingPunct="1">
              <a:lnSpc>
                <a:spcPct val="120000"/>
              </a:lnSpc>
              <a:buFontTx/>
              <a:buNone/>
            </a:pPr>
            <a:r>
              <a:rPr lang="en-US" altLang="zh-CN" sz="2800" b="1" smtClean="0">
                <a:solidFill>
                  <a:schemeClr val="folHlink"/>
                </a:solidFill>
                <a:latin typeface="宋体" pitchFamily="2" charset="-122"/>
              </a:rPr>
              <a:t>B</a:t>
            </a:r>
            <a:r>
              <a:rPr lang="zh-CN" altLang="en-US" sz="2800" b="1" smtClean="0">
                <a:solidFill>
                  <a:schemeClr val="folHlink"/>
                </a:solidFill>
                <a:latin typeface="宋体" pitchFamily="2" charset="-122"/>
              </a:rPr>
              <a:t>类不确定度：</a:t>
            </a:r>
            <a:r>
              <a:rPr lang="zh-CN" altLang="en-US" sz="2800" b="1" smtClean="0">
                <a:latin typeface="宋体" pitchFamily="2" charset="-122"/>
              </a:rPr>
              <a:t>指用非统计方法计算的不确定度。</a:t>
            </a:r>
          </a:p>
        </p:txBody>
      </p:sp>
      <p:sp>
        <p:nvSpPr>
          <p:cNvPr id="12296" name="Text Box 8"/>
          <p:cNvSpPr txBox="1">
            <a:spLocks noChangeArrowheads="1"/>
          </p:cNvSpPr>
          <p:nvPr/>
        </p:nvSpPr>
        <p:spPr bwMode="auto">
          <a:xfrm>
            <a:off x="395288" y="4508500"/>
            <a:ext cx="7656512" cy="1160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2800" b="1">
                <a:solidFill>
                  <a:schemeClr val="folHlink"/>
                </a:solidFill>
                <a:latin typeface="宋体" pitchFamily="2" charset="-122"/>
              </a:rPr>
              <a:t>标准不确定度</a:t>
            </a:r>
            <a:r>
              <a:rPr kumimoji="1" lang="zh-CN" altLang="en-US" sz="2800" b="1">
                <a:latin typeface="宋体" pitchFamily="2" charset="-122"/>
              </a:rPr>
              <a:t>，符号记为</a:t>
            </a:r>
            <a:r>
              <a:rPr kumimoji="1" lang="zh-CN" altLang="en-US" sz="2800" b="1">
                <a:latin typeface="Times New Roman" pitchFamily="18" charset="0"/>
              </a:rPr>
              <a:t>“</a:t>
            </a:r>
            <a:r>
              <a:rPr kumimoji="1" lang="en-US" altLang="zh-CN" sz="2800" b="1">
                <a:latin typeface="宋体" pitchFamily="2" charset="-122"/>
              </a:rPr>
              <a:t>u</a:t>
            </a:r>
            <a:r>
              <a:rPr kumimoji="1" lang="en-US" altLang="zh-CN" sz="2800" b="1">
                <a:latin typeface="Times New Roman" pitchFamily="18" charset="0"/>
              </a:rPr>
              <a:t>”</a:t>
            </a:r>
            <a:r>
              <a:rPr kumimoji="1" lang="zh-CN" altLang="en-US" sz="2800" b="1">
                <a:latin typeface="宋体" pitchFamily="2" charset="-122"/>
              </a:rPr>
              <a:t>（小写）</a:t>
            </a:r>
          </a:p>
          <a:p>
            <a:pPr eaLnBrk="1" hangingPunct="1">
              <a:spcBef>
                <a:spcPct val="50000"/>
              </a:spcBef>
              <a:buFontTx/>
              <a:buNone/>
            </a:pPr>
            <a:r>
              <a:rPr kumimoji="1" lang="zh-CN" altLang="en-US" sz="2800" b="1">
                <a:solidFill>
                  <a:schemeClr val="folHlink"/>
                </a:solidFill>
                <a:latin typeface="宋体" pitchFamily="2" charset="-122"/>
              </a:rPr>
              <a:t>扩展不确定度</a:t>
            </a:r>
            <a:r>
              <a:rPr kumimoji="1" lang="zh-CN" altLang="en-US" sz="2800" b="1">
                <a:latin typeface="宋体" pitchFamily="2" charset="-122"/>
              </a:rPr>
              <a:t>，符号记为 </a:t>
            </a:r>
            <a:r>
              <a:rPr kumimoji="1" lang="zh-CN" altLang="en-US" sz="2800" b="1">
                <a:latin typeface="Times New Roman" pitchFamily="18" charset="0"/>
              </a:rPr>
              <a:t>“</a:t>
            </a:r>
            <a:r>
              <a:rPr kumimoji="1" lang="en-US" altLang="zh-CN" sz="2800" b="1">
                <a:latin typeface="宋体" pitchFamily="2" charset="-122"/>
              </a:rPr>
              <a:t>U</a:t>
            </a:r>
            <a:r>
              <a:rPr kumimoji="1" lang="en-US" altLang="zh-CN" sz="2800" b="1">
                <a:latin typeface="Times New Roman" pitchFamily="18" charset="0"/>
              </a:rPr>
              <a:t>”</a:t>
            </a:r>
            <a:r>
              <a:rPr kumimoji="1" lang="zh-CN" altLang="en-US" sz="2800" b="1">
                <a:latin typeface="宋体" pitchFamily="2" charset="-122"/>
              </a:rPr>
              <a:t>（大写）</a:t>
            </a:r>
          </a:p>
        </p:txBody>
      </p:sp>
      <p:sp>
        <p:nvSpPr>
          <p:cNvPr id="12297" name="Rectangle 9"/>
          <p:cNvSpPr>
            <a:spLocks noChangeArrowheads="1"/>
          </p:cNvSpPr>
          <p:nvPr/>
        </p:nvSpPr>
        <p:spPr bwMode="auto">
          <a:xfrm>
            <a:off x="250825" y="3284538"/>
            <a:ext cx="7772400" cy="762000"/>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4000" b="1">
                <a:ea typeface="黑体" pitchFamily="49" charset="-122"/>
              </a:rPr>
              <a:t>不确定度的表示形式及符号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arn(outHorizontal)">
                                      <p:cBhvr>
                                        <p:cTn id="7" dur="500"/>
                                        <p:tgtEl>
                                          <p:spTgt spid="12291">
                                            <p:txEl>
                                              <p:pRg st="0" end="0"/>
                                            </p:txEl>
                                          </p:spTgt>
                                        </p:tgtEl>
                                      </p:cBhvr>
                                    </p:animEffect>
                                  </p:childTnLst>
                                </p:cTn>
                              </p:par>
                            </p:childTnLst>
                          </p:cTn>
                        </p:par>
                        <p:par>
                          <p:cTn id="8" fill="hold" nodeType="afterGroup">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Effect transition="in" filter="barn(outHorizontal)">
                                      <p:cBhvr>
                                        <p:cTn id="11" dur="500"/>
                                        <p:tgtEl>
                                          <p:spTgt spid="1229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297">
                                            <p:txEl>
                                              <p:pRg st="0" end="0"/>
                                            </p:txEl>
                                          </p:spTgt>
                                        </p:tgtEl>
                                        <p:attrNameLst>
                                          <p:attrName>style.visibility</p:attrName>
                                        </p:attrNameLst>
                                      </p:cBhvr>
                                      <p:to>
                                        <p:strVal val="visible"/>
                                      </p:to>
                                    </p:set>
                                    <p:animEffect transition="in" filter="dissolve">
                                      <p:cBhvr>
                                        <p:cTn id="16" dur="500"/>
                                        <p:tgtEl>
                                          <p:spTgt spid="12297">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296"/>
                                        </p:tgtEl>
                                        <p:attrNameLst>
                                          <p:attrName>style.visibility</p:attrName>
                                        </p:attrNameLst>
                                      </p:cBhvr>
                                      <p:to>
                                        <p:strVal val="visible"/>
                                      </p:to>
                                    </p:set>
                                    <p:anim calcmode="lin" valueType="num">
                                      <p:cBhvr additive="base">
                                        <p:cTn id="21" dur="500" fill="hold"/>
                                        <p:tgtEl>
                                          <p:spTgt spid="12296"/>
                                        </p:tgtEl>
                                        <p:attrNameLst>
                                          <p:attrName>ppt_x</p:attrName>
                                        </p:attrNameLst>
                                      </p:cBhvr>
                                      <p:tavLst>
                                        <p:tav tm="0">
                                          <p:val>
                                            <p:strVal val="0-#ppt_w/2"/>
                                          </p:val>
                                        </p:tav>
                                        <p:tav tm="100000">
                                          <p:val>
                                            <p:strVal val="#ppt_x"/>
                                          </p:val>
                                        </p:tav>
                                      </p:tavLst>
                                    </p:anim>
                                    <p:anim calcmode="lin" valueType="num">
                                      <p:cBhvr additive="base">
                                        <p:cTn id="22" dur="500" fill="hold"/>
                                        <p:tgtEl>
                                          <p:spTgt spid="122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advAuto="0"/>
      <p:bldP spid="12296" grpId="0" autoUpdateAnimBg="0"/>
      <p:bldP spid="1229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31EAB30-0CEB-43DB-9BD3-00FF27B3793C}" type="datetime1">
              <a:rPr lang="zh-CN" altLang="en-US" sz="1400" smtClean="0"/>
              <a:pPr eaLnBrk="1" hangingPunct="1">
                <a:spcBef>
                  <a:spcPct val="0"/>
                </a:spcBef>
                <a:buFontTx/>
                <a:buNone/>
              </a:pPr>
              <a:t>2018/3/2</a:t>
            </a:fld>
            <a:endParaRPr lang="en-US" altLang="zh-CN" sz="1400" smtClean="0"/>
          </a:p>
        </p:txBody>
      </p:sp>
      <p:sp>
        <p:nvSpPr>
          <p:cNvPr id="4198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46F9642-6FB9-4F28-90B3-FBFF6631DCF3}" type="slidenum">
              <a:rPr lang="en-US" altLang="zh-CN" sz="1400" smtClean="0"/>
              <a:pPr eaLnBrk="1" hangingPunct="1">
                <a:spcBef>
                  <a:spcPct val="0"/>
                </a:spcBef>
                <a:buFontTx/>
                <a:buNone/>
              </a:pPr>
              <a:t>44</a:t>
            </a:fld>
            <a:endParaRPr lang="en-US" altLang="zh-CN" sz="1400" smtClean="0"/>
          </a:p>
        </p:txBody>
      </p:sp>
      <p:sp>
        <p:nvSpPr>
          <p:cNvPr id="41988" name="Rectangle 2"/>
          <p:cNvSpPr>
            <a:spLocks noGrp="1" noChangeArrowheads="1"/>
          </p:cNvSpPr>
          <p:nvPr>
            <p:ph type="title"/>
          </p:nvPr>
        </p:nvSpPr>
        <p:spPr>
          <a:xfrm>
            <a:off x="250825" y="549275"/>
            <a:ext cx="8713788" cy="2438400"/>
          </a:xfrm>
        </p:spPr>
        <p:txBody>
          <a:bodyPr/>
          <a:lstStyle/>
          <a:p>
            <a:pPr algn="l" eaLnBrk="1" hangingPunct="1">
              <a:lnSpc>
                <a:spcPct val="120000"/>
              </a:lnSpc>
            </a:pPr>
            <a:r>
              <a:rPr lang="zh-CN" altLang="en-US" sz="2800" b="1" dirty="0" smtClean="0">
                <a:solidFill>
                  <a:schemeClr val="tx1"/>
                </a:solidFill>
                <a:latin typeface="宋体" pitchFamily="2" charset="-122"/>
              </a:rPr>
              <a:t>标准不确定度是低概率的表示形式。它表示被测量的真值落在（</a:t>
            </a:r>
            <a:r>
              <a:rPr lang="en-US" altLang="zh-CN" sz="2800" b="1" dirty="0" smtClean="0">
                <a:solidFill>
                  <a:schemeClr val="tx1"/>
                </a:solidFill>
                <a:latin typeface="宋体" pitchFamily="2" charset="-122"/>
              </a:rPr>
              <a:t>x-</a:t>
            </a:r>
            <a:r>
              <a:rPr lang="en-US" altLang="zh-CN" sz="2800" b="1" dirty="0" err="1" smtClean="0">
                <a:solidFill>
                  <a:schemeClr val="tx1"/>
                </a:solidFill>
                <a:latin typeface="宋体" pitchFamily="2" charset="-122"/>
              </a:rPr>
              <a:t>u,x+u</a:t>
            </a:r>
            <a:r>
              <a:rPr lang="en-US" altLang="zh-CN" sz="2800" b="1" dirty="0" smtClean="0">
                <a:solidFill>
                  <a:schemeClr val="tx1"/>
                </a:solidFill>
                <a:latin typeface="宋体" pitchFamily="2" charset="-122"/>
              </a:rPr>
              <a:t>)</a:t>
            </a:r>
            <a:r>
              <a:rPr lang="zh-CN" altLang="en-US" sz="2800" b="1" dirty="0" smtClean="0">
                <a:solidFill>
                  <a:schemeClr val="tx1"/>
                </a:solidFill>
                <a:latin typeface="宋体" pitchFamily="2" charset="-122"/>
              </a:rPr>
              <a:t>区间内的概率约为</a:t>
            </a:r>
            <a:r>
              <a:rPr lang="en-US" altLang="zh-CN" sz="2800" b="1" dirty="0" smtClean="0">
                <a:solidFill>
                  <a:schemeClr val="tx1"/>
                </a:solidFill>
                <a:latin typeface="宋体" pitchFamily="2" charset="-122"/>
              </a:rPr>
              <a:t>68.3%</a:t>
            </a:r>
            <a:r>
              <a:rPr lang="zh-CN" altLang="en-US" sz="2800" b="1" dirty="0" smtClean="0">
                <a:solidFill>
                  <a:schemeClr val="tx1"/>
                </a:solidFill>
                <a:latin typeface="宋体" pitchFamily="2" charset="-122"/>
              </a:rPr>
              <a:t>。</a:t>
            </a:r>
            <a:br>
              <a:rPr lang="zh-CN" altLang="en-US" sz="2800" b="1" dirty="0" smtClean="0">
                <a:solidFill>
                  <a:schemeClr val="tx1"/>
                </a:solidFill>
                <a:latin typeface="宋体" pitchFamily="2" charset="-122"/>
              </a:rPr>
            </a:br>
            <a:endParaRPr lang="zh-CN" altLang="en-US" sz="2800" b="1" dirty="0" smtClean="0">
              <a:solidFill>
                <a:schemeClr val="tx1"/>
              </a:solidFill>
              <a:latin typeface="宋体" pitchFamily="2" charset="-122"/>
            </a:endParaRPr>
          </a:p>
        </p:txBody>
      </p:sp>
      <p:sp>
        <p:nvSpPr>
          <p:cNvPr id="41989" name="Rectangle 3"/>
          <p:cNvSpPr>
            <a:spLocks noGrp="1" noChangeArrowheads="1"/>
          </p:cNvSpPr>
          <p:nvPr>
            <p:ph type="body" idx="1"/>
          </p:nvPr>
        </p:nvSpPr>
        <p:spPr>
          <a:xfrm>
            <a:off x="-120650" y="2493963"/>
            <a:ext cx="8867775" cy="2159000"/>
          </a:xfrm>
        </p:spPr>
        <p:txBody>
          <a:bodyPr/>
          <a:lstStyle/>
          <a:p>
            <a:pPr eaLnBrk="1" hangingPunct="1">
              <a:lnSpc>
                <a:spcPct val="120000"/>
              </a:lnSpc>
              <a:buFontTx/>
              <a:buNone/>
            </a:pPr>
            <a:r>
              <a:rPr lang="en-US" altLang="zh-CN" sz="2800" b="1" dirty="0" smtClean="0">
                <a:latin typeface="宋体" pitchFamily="2" charset="-122"/>
              </a:rPr>
              <a:t>  </a:t>
            </a:r>
            <a:r>
              <a:rPr lang="zh-CN" altLang="en-US" sz="2800" b="1" dirty="0" smtClean="0">
                <a:latin typeface="宋体" pitchFamily="2" charset="-122"/>
              </a:rPr>
              <a:t>扩展不确定度是高概率的表示形式。它表示被测量的真值在（</a:t>
            </a:r>
            <a:r>
              <a:rPr lang="en-US" altLang="zh-CN" sz="2800" b="1" dirty="0" smtClean="0">
                <a:latin typeface="宋体" pitchFamily="2" charset="-122"/>
              </a:rPr>
              <a:t>x-</a:t>
            </a:r>
            <a:r>
              <a:rPr lang="en-US" altLang="zh-CN" sz="2800" b="1" dirty="0" err="1" smtClean="0">
                <a:latin typeface="宋体" pitchFamily="2" charset="-122"/>
              </a:rPr>
              <a:t>U,x+U</a:t>
            </a:r>
            <a:r>
              <a:rPr lang="en-US" altLang="zh-CN" sz="2800" b="1" dirty="0" smtClean="0">
                <a:latin typeface="宋体" pitchFamily="2" charset="-122"/>
              </a:rPr>
              <a:t>)</a:t>
            </a:r>
            <a:r>
              <a:rPr lang="zh-CN" altLang="en-US" sz="2800" b="1" dirty="0" smtClean="0">
                <a:latin typeface="宋体" pitchFamily="2" charset="-122"/>
              </a:rPr>
              <a:t>区间内的概率约为</a:t>
            </a:r>
            <a:r>
              <a:rPr lang="en-US" altLang="zh-CN" sz="2800" b="1" dirty="0" smtClean="0">
                <a:latin typeface="宋体" pitchFamily="2" charset="-122"/>
              </a:rPr>
              <a:t>90%</a:t>
            </a:r>
            <a:r>
              <a:rPr lang="zh-CN" altLang="en-US" sz="2800" b="1" dirty="0" smtClean="0">
                <a:latin typeface="宋体" pitchFamily="2" charset="-122"/>
              </a:rPr>
              <a:t>以上。</a:t>
            </a:r>
            <a:endParaRPr lang="zh-CN" altLang="en-US" sz="2800" dirty="0" smtClean="0"/>
          </a:p>
        </p:txBody>
      </p:sp>
      <p:sp>
        <p:nvSpPr>
          <p:cNvPr id="358404" name="Rectangle 4"/>
          <p:cNvSpPr>
            <a:spLocks noChangeArrowheads="1"/>
          </p:cNvSpPr>
          <p:nvPr/>
        </p:nvSpPr>
        <p:spPr bwMode="auto">
          <a:xfrm>
            <a:off x="251520" y="4365104"/>
            <a:ext cx="8588375" cy="1512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buFontTx/>
              <a:buNone/>
            </a:pPr>
            <a:r>
              <a:rPr lang="zh-CN" altLang="en-US" sz="2800" b="1" dirty="0">
                <a:solidFill>
                  <a:schemeClr val="folHlink"/>
                </a:solidFill>
                <a:latin typeface="宋体" pitchFamily="2" charset="-122"/>
              </a:rPr>
              <a:t>合成标准不确定度</a:t>
            </a:r>
            <a:r>
              <a:rPr lang="zh-CN" altLang="en-US" sz="2800" b="1" dirty="0">
                <a:latin typeface="宋体" pitchFamily="2" charset="-122"/>
              </a:rPr>
              <a:t>，符号记为</a:t>
            </a:r>
            <a:r>
              <a:rPr lang="zh-CN" altLang="en-US" sz="2800" b="1" dirty="0"/>
              <a:t>“</a:t>
            </a:r>
            <a:r>
              <a:rPr lang="zh-CN" altLang="en-US" sz="2800" b="1" dirty="0">
                <a:latin typeface="宋体" pitchFamily="2" charset="-122"/>
              </a:rPr>
              <a:t> </a:t>
            </a:r>
            <a:r>
              <a:rPr lang="en-US" altLang="zh-CN" sz="2800" b="1" dirty="0" err="1">
                <a:latin typeface="宋体" pitchFamily="2" charset="-122"/>
              </a:rPr>
              <a:t>u</a:t>
            </a:r>
            <a:r>
              <a:rPr lang="en-US" altLang="zh-CN" sz="2800" b="1" baseline="-30000" dirty="0" err="1">
                <a:latin typeface="宋体" pitchFamily="2" charset="-122"/>
              </a:rPr>
              <a:t>c</a:t>
            </a:r>
            <a:r>
              <a:rPr lang="en-US" altLang="zh-CN" sz="2800" b="1" dirty="0"/>
              <a:t>”</a:t>
            </a:r>
            <a:r>
              <a:rPr lang="zh-CN" altLang="en-US" sz="2800" b="1" dirty="0">
                <a:latin typeface="宋体" pitchFamily="2" charset="-122"/>
              </a:rPr>
              <a:t>。</a:t>
            </a:r>
          </a:p>
          <a:p>
            <a:pPr eaLnBrk="1" hangingPunct="1">
              <a:lnSpc>
                <a:spcPct val="120000"/>
              </a:lnSpc>
              <a:buFontTx/>
              <a:buNone/>
            </a:pPr>
            <a:r>
              <a:rPr lang="zh-CN" altLang="en-US" sz="2800" b="1" dirty="0">
                <a:latin typeface="宋体" pitchFamily="2" charset="-122"/>
              </a:rPr>
              <a:t>它是由标准不确定度分量合成的不确定度。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404">
                                            <p:txEl>
                                              <p:pRg st="0" end="0"/>
                                            </p:txEl>
                                          </p:spTgt>
                                        </p:tgtEl>
                                        <p:attrNameLst>
                                          <p:attrName>style.visibility</p:attrName>
                                        </p:attrNameLst>
                                      </p:cBhvr>
                                      <p:to>
                                        <p:strVal val="visible"/>
                                      </p:to>
                                    </p:set>
                                    <p:anim calcmode="lin" valueType="num">
                                      <p:cBhvr additive="base">
                                        <p:cTn id="7" dur="500" fill="hold"/>
                                        <p:tgtEl>
                                          <p:spTgt spid="35840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840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8404">
                                            <p:txEl>
                                              <p:pRg st="1" end="1"/>
                                            </p:txEl>
                                          </p:spTgt>
                                        </p:tgtEl>
                                        <p:attrNameLst>
                                          <p:attrName>style.visibility</p:attrName>
                                        </p:attrNameLst>
                                      </p:cBhvr>
                                      <p:to>
                                        <p:strVal val="visible"/>
                                      </p:to>
                                    </p:set>
                                    <p:anim calcmode="lin" valueType="num">
                                      <p:cBhvr additive="base">
                                        <p:cTn id="11" dur="500" fill="hold"/>
                                        <p:tgtEl>
                                          <p:spTgt spid="35840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5840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4"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7A7AF582-FD6F-4DA0-A716-B0CAB4E5D5C7}" type="datetime1">
              <a:rPr lang="zh-CN" altLang="en-US" sz="1400" smtClean="0"/>
              <a:pPr eaLnBrk="1" hangingPunct="1">
                <a:spcBef>
                  <a:spcPct val="0"/>
                </a:spcBef>
                <a:buFontTx/>
                <a:buNone/>
              </a:pPr>
              <a:t>2018/3/2</a:t>
            </a:fld>
            <a:endParaRPr lang="en-US" altLang="zh-CN" sz="1400" smtClean="0"/>
          </a:p>
        </p:txBody>
      </p:sp>
      <p:sp>
        <p:nvSpPr>
          <p:cNvPr id="43011"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26B07BC-DEBA-4166-BB4A-9ABA7E6D659B}" type="slidenum">
              <a:rPr lang="en-US" altLang="zh-CN" sz="1400" smtClean="0"/>
              <a:pPr eaLnBrk="1" hangingPunct="1">
                <a:spcBef>
                  <a:spcPct val="0"/>
                </a:spcBef>
                <a:buFontTx/>
                <a:buNone/>
              </a:pPr>
              <a:t>45</a:t>
            </a:fld>
            <a:endParaRPr lang="en-US" altLang="zh-CN" sz="1400" smtClean="0"/>
          </a:p>
        </p:txBody>
      </p:sp>
      <p:sp>
        <p:nvSpPr>
          <p:cNvPr id="20492" name="Oval 12"/>
          <p:cNvSpPr>
            <a:spLocks noChangeArrowheads="1"/>
          </p:cNvSpPr>
          <p:nvPr/>
        </p:nvSpPr>
        <p:spPr bwMode="auto">
          <a:xfrm>
            <a:off x="2555776" y="1052736"/>
            <a:ext cx="3352800" cy="914400"/>
          </a:xfrm>
          <a:prstGeom prst="ellipse">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20483" name="Rectangle 3"/>
          <p:cNvSpPr>
            <a:spLocks noGrp="1" noChangeArrowheads="1"/>
          </p:cNvSpPr>
          <p:nvPr>
            <p:ph type="body" sz="half" idx="1"/>
          </p:nvPr>
        </p:nvSpPr>
        <p:spPr>
          <a:xfrm>
            <a:off x="467544" y="188640"/>
            <a:ext cx="8382000" cy="5867400"/>
          </a:xfrm>
          <a:noFill/>
        </p:spPr>
        <p:txBody>
          <a:bodyPr/>
          <a:lstStyle/>
          <a:p>
            <a:pPr eaLnBrk="1" hangingPunct="1">
              <a:buFontTx/>
              <a:buNone/>
            </a:pPr>
            <a:r>
              <a:rPr lang="zh-CN" altLang="en-US" sz="4000" b="1" dirty="0" smtClean="0"/>
              <a:t>          </a:t>
            </a:r>
          </a:p>
          <a:p>
            <a:pPr eaLnBrk="1" hangingPunct="1">
              <a:buFontTx/>
              <a:buNone/>
            </a:pPr>
            <a:r>
              <a:rPr lang="zh-CN" altLang="en-US" sz="3600" b="1" dirty="0" smtClean="0">
                <a:solidFill>
                  <a:srgbClr val="FF0000"/>
                </a:solidFill>
                <a:ea typeface="华文彩云" pitchFamily="2" charset="-122"/>
              </a:rPr>
              <a:t>                     </a:t>
            </a:r>
            <a:r>
              <a:rPr lang="zh-CN" altLang="en-US" sz="6600" b="1" dirty="0" smtClean="0">
                <a:solidFill>
                  <a:srgbClr val="FF3300"/>
                </a:solidFill>
                <a:ea typeface="华文新魏" pitchFamily="2" charset="-122"/>
              </a:rPr>
              <a:t>约定</a:t>
            </a:r>
            <a:r>
              <a:rPr lang="en-US" altLang="zh-CN" sz="6600" b="1" dirty="0" smtClean="0">
                <a:solidFill>
                  <a:srgbClr val="FF3300"/>
                </a:solidFill>
                <a:latin typeface="华文新魏" pitchFamily="2" charset="-122"/>
                <a:ea typeface="华文新魏" pitchFamily="2" charset="-122"/>
              </a:rPr>
              <a:t>1</a:t>
            </a:r>
          </a:p>
          <a:p>
            <a:pPr eaLnBrk="1" hangingPunct="1">
              <a:buFontTx/>
              <a:buNone/>
            </a:pPr>
            <a:r>
              <a:rPr lang="zh-CN" altLang="en-US" sz="4400" b="1" dirty="0" smtClean="0">
                <a:solidFill>
                  <a:srgbClr val="00FFFF"/>
                </a:solidFill>
                <a:latin typeface="宋体" pitchFamily="2" charset="-122"/>
              </a:rPr>
              <a:t>我们在物理实验中使用</a:t>
            </a:r>
            <a:br>
              <a:rPr lang="zh-CN" altLang="en-US" sz="4400" b="1" dirty="0" smtClean="0">
                <a:solidFill>
                  <a:srgbClr val="00FFFF"/>
                </a:solidFill>
                <a:latin typeface="宋体" pitchFamily="2" charset="-122"/>
              </a:rPr>
            </a:br>
            <a:r>
              <a:rPr lang="zh-CN" altLang="en-US" sz="4400" b="1" dirty="0" smtClean="0">
                <a:solidFill>
                  <a:schemeClr val="accent2"/>
                </a:solidFill>
                <a:latin typeface="宋体" pitchFamily="2" charset="-122"/>
              </a:rPr>
              <a:t>    </a:t>
            </a:r>
            <a:r>
              <a:rPr lang="zh-CN" altLang="en-US" sz="4400" b="1" dirty="0" smtClean="0"/>
              <a:t>“</a:t>
            </a:r>
            <a:r>
              <a:rPr lang="zh-CN" altLang="en-US" sz="4800" b="1" dirty="0" smtClean="0">
                <a:latin typeface="宋体" pitchFamily="2" charset="-122"/>
              </a:rPr>
              <a:t>标准不确定度</a:t>
            </a:r>
            <a:r>
              <a:rPr lang="zh-CN" altLang="en-US" sz="4400" b="1" dirty="0" smtClean="0"/>
              <a:t>”</a:t>
            </a:r>
            <a:r>
              <a:rPr lang="zh-CN" altLang="en-US" sz="4400" b="1" dirty="0" smtClean="0">
                <a:latin typeface="宋体" pitchFamily="2" charset="-122"/>
              </a:rPr>
              <a:t>  </a:t>
            </a:r>
          </a:p>
          <a:p>
            <a:pPr eaLnBrk="1" hangingPunct="1">
              <a:buFontTx/>
              <a:buNone/>
            </a:pPr>
            <a:r>
              <a:rPr lang="zh-CN" altLang="en-US" sz="4400" b="1" dirty="0" smtClean="0">
                <a:latin typeface="宋体" pitchFamily="2" charset="-122"/>
              </a:rPr>
              <a:t>       </a:t>
            </a:r>
            <a:r>
              <a:rPr lang="zh-CN" altLang="en-US" sz="4400" b="1" dirty="0" smtClean="0">
                <a:solidFill>
                  <a:srgbClr val="00FFFF"/>
                </a:solidFill>
                <a:latin typeface="宋体" pitchFamily="2" charset="-122"/>
              </a:rPr>
              <a:t>表示实验的测量结果。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300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arn(outVertical)">
                                      <p:cBhvr>
                                        <p:cTn id="7" dur="500"/>
                                        <p:tgtEl>
                                          <p:spTgt spid="20483">
                                            <p:txEl>
                                              <p:pRg st="0" end="0"/>
                                            </p:txEl>
                                          </p:spTgt>
                                        </p:tgtEl>
                                      </p:cBhvr>
                                    </p:animEffect>
                                  </p:childTnLst>
                                </p:cTn>
                              </p:par>
                            </p:childTnLst>
                          </p:cTn>
                        </p:par>
                        <p:par>
                          <p:cTn id="8" fill="hold" nodeType="afterGroup">
                            <p:stCondLst>
                              <p:cond delay="3500"/>
                            </p:stCondLst>
                            <p:childTnLst>
                              <p:par>
                                <p:cTn id="9" presetID="16" presetClass="entr" presetSubtype="37" fill="hold" grpId="0" nodeType="afterEffect">
                                  <p:stCondLst>
                                    <p:cond delay="3000"/>
                                  </p:stCondLst>
                                  <p:childTnLst>
                                    <p:set>
                                      <p:cBhvr>
                                        <p:cTn id="10" dur="1" fill="hold">
                                          <p:stCondLst>
                                            <p:cond delay="0"/>
                                          </p:stCondLst>
                                        </p:cTn>
                                        <p:tgtEl>
                                          <p:spTgt spid="20483">
                                            <p:txEl>
                                              <p:pRg st="1" end="1"/>
                                            </p:txEl>
                                          </p:spTgt>
                                        </p:tgtEl>
                                        <p:attrNameLst>
                                          <p:attrName>style.visibility</p:attrName>
                                        </p:attrNameLst>
                                      </p:cBhvr>
                                      <p:to>
                                        <p:strVal val="visible"/>
                                      </p:to>
                                    </p:set>
                                    <p:animEffect transition="in" filter="barn(outVertical)">
                                      <p:cBhvr>
                                        <p:cTn id="11" dur="500"/>
                                        <p:tgtEl>
                                          <p:spTgt spid="20483">
                                            <p:txEl>
                                              <p:pRg st="1" end="1"/>
                                            </p:txEl>
                                          </p:spTgt>
                                        </p:tgtEl>
                                      </p:cBhvr>
                                    </p:animEffect>
                                  </p:childTnLst>
                                </p:cTn>
                              </p:par>
                            </p:childTnLst>
                          </p:cTn>
                        </p:par>
                        <p:par>
                          <p:cTn id="12" fill="hold" nodeType="afterGroup">
                            <p:stCondLst>
                              <p:cond delay="7000"/>
                            </p:stCondLst>
                            <p:childTnLst>
                              <p:par>
                                <p:cTn id="13" presetID="16" presetClass="entr" presetSubtype="37" fill="hold" grpId="0" nodeType="afterEffect">
                                  <p:stCondLst>
                                    <p:cond delay="3000"/>
                                  </p:stCondLst>
                                  <p:childTnLst>
                                    <p:set>
                                      <p:cBhvr>
                                        <p:cTn id="14" dur="1" fill="hold">
                                          <p:stCondLst>
                                            <p:cond delay="0"/>
                                          </p:stCondLst>
                                        </p:cTn>
                                        <p:tgtEl>
                                          <p:spTgt spid="20483">
                                            <p:txEl>
                                              <p:pRg st="2" end="2"/>
                                            </p:txEl>
                                          </p:spTgt>
                                        </p:tgtEl>
                                        <p:attrNameLst>
                                          <p:attrName>style.visibility</p:attrName>
                                        </p:attrNameLst>
                                      </p:cBhvr>
                                      <p:to>
                                        <p:strVal val="visible"/>
                                      </p:to>
                                    </p:set>
                                    <p:animEffect transition="in" filter="barn(outVertical)">
                                      <p:cBhvr>
                                        <p:cTn id="15" dur="500"/>
                                        <p:tgtEl>
                                          <p:spTgt spid="20483">
                                            <p:txEl>
                                              <p:pRg st="2" end="2"/>
                                            </p:txEl>
                                          </p:spTgt>
                                        </p:tgtEl>
                                      </p:cBhvr>
                                    </p:animEffect>
                                  </p:childTnLst>
                                </p:cTn>
                              </p:par>
                            </p:childTnLst>
                          </p:cTn>
                        </p:par>
                        <p:par>
                          <p:cTn id="16" fill="hold" nodeType="afterGroup">
                            <p:stCondLst>
                              <p:cond delay="10500"/>
                            </p:stCondLst>
                            <p:childTnLst>
                              <p:par>
                                <p:cTn id="17" presetID="16" presetClass="entr" presetSubtype="37" fill="hold" grpId="0" nodeType="afterEffect">
                                  <p:stCondLst>
                                    <p:cond delay="3000"/>
                                  </p:stCondLst>
                                  <p:childTnLst>
                                    <p:set>
                                      <p:cBhvr>
                                        <p:cTn id="18" dur="1" fill="hold">
                                          <p:stCondLst>
                                            <p:cond delay="0"/>
                                          </p:stCondLst>
                                        </p:cTn>
                                        <p:tgtEl>
                                          <p:spTgt spid="20483">
                                            <p:txEl>
                                              <p:pRg st="3" end="3"/>
                                            </p:txEl>
                                          </p:spTgt>
                                        </p:tgtEl>
                                        <p:attrNameLst>
                                          <p:attrName>style.visibility</p:attrName>
                                        </p:attrNameLst>
                                      </p:cBhvr>
                                      <p:to>
                                        <p:strVal val="visible"/>
                                      </p:to>
                                    </p:set>
                                    <p:animEffect transition="in" filter="barn(outVertical)">
                                      <p:cBhvr>
                                        <p:cTn id="19" dur="500"/>
                                        <p:tgtEl>
                                          <p:spTgt spid="20483">
                                            <p:txEl>
                                              <p:pRg st="3" end="3"/>
                                            </p:txEl>
                                          </p:spTgt>
                                        </p:tgtEl>
                                      </p:cBhvr>
                                    </p:animEffect>
                                  </p:childTnLst>
                                </p:cTn>
                              </p:par>
                            </p:childTnLst>
                          </p:cTn>
                        </p:par>
                        <p:par>
                          <p:cTn id="20" fill="hold" nodeType="afterGroup">
                            <p:stCondLst>
                              <p:cond delay="14000"/>
                            </p:stCondLst>
                            <p:childTnLst>
                              <p:par>
                                <p:cTn id="21" presetID="2" presetClass="entr" presetSubtype="8" fill="hold" grpId="0" nodeType="afterEffect">
                                  <p:stCondLst>
                                    <p:cond delay="0"/>
                                  </p:stCondLst>
                                  <p:childTnLst>
                                    <p:set>
                                      <p:cBhvr>
                                        <p:cTn id="22" dur="1" fill="hold">
                                          <p:stCondLst>
                                            <p:cond delay="0"/>
                                          </p:stCondLst>
                                        </p:cTn>
                                        <p:tgtEl>
                                          <p:spTgt spid="20492"/>
                                        </p:tgtEl>
                                        <p:attrNameLst>
                                          <p:attrName>style.visibility</p:attrName>
                                        </p:attrNameLst>
                                      </p:cBhvr>
                                      <p:to>
                                        <p:strVal val="visible"/>
                                      </p:to>
                                    </p:set>
                                    <p:anim calcmode="lin" valueType="num">
                                      <p:cBhvr additive="base">
                                        <p:cTn id="23" dur="500" fill="hold"/>
                                        <p:tgtEl>
                                          <p:spTgt spid="20492"/>
                                        </p:tgtEl>
                                        <p:attrNameLst>
                                          <p:attrName>ppt_x</p:attrName>
                                        </p:attrNameLst>
                                      </p:cBhvr>
                                      <p:tavLst>
                                        <p:tav tm="0">
                                          <p:val>
                                            <p:strVal val="0-#ppt_w/2"/>
                                          </p:val>
                                        </p:tav>
                                        <p:tav tm="100000">
                                          <p:val>
                                            <p:strVal val="#ppt_x"/>
                                          </p:val>
                                        </p:tav>
                                      </p:tavLst>
                                    </p:anim>
                                    <p:anim calcmode="lin" valueType="num">
                                      <p:cBhvr additive="base">
                                        <p:cTn id="24" dur="500" fill="hold"/>
                                        <p:tgtEl>
                                          <p:spTgt spid="204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2" grpId="0" animBg="1"/>
      <p:bldP spid="20483" grpId="0" build="p" autoUpdateAnimBg="0" advAuto="300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C147624-67CB-4CEE-A44C-ECDC30516AD2}" type="datetime1">
              <a:rPr lang="zh-CN" altLang="en-US" sz="1400" smtClean="0"/>
              <a:pPr eaLnBrk="1" hangingPunct="1">
                <a:spcBef>
                  <a:spcPct val="0"/>
                </a:spcBef>
                <a:buFontTx/>
                <a:buNone/>
              </a:pPr>
              <a:t>2018/3/2</a:t>
            </a:fld>
            <a:endParaRPr lang="en-US" altLang="zh-CN" sz="1400" smtClean="0"/>
          </a:p>
        </p:txBody>
      </p:sp>
      <p:sp>
        <p:nvSpPr>
          <p:cNvPr id="4403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90119825-A167-476F-8065-F11DA4FCAA51}" type="slidenum">
              <a:rPr lang="en-US" altLang="zh-CN" sz="1400" smtClean="0"/>
              <a:pPr eaLnBrk="1" hangingPunct="1">
                <a:spcBef>
                  <a:spcPct val="0"/>
                </a:spcBef>
                <a:buFontTx/>
                <a:buNone/>
              </a:pPr>
              <a:t>46</a:t>
            </a:fld>
            <a:endParaRPr lang="en-US" altLang="zh-CN" sz="1400" smtClean="0"/>
          </a:p>
        </p:txBody>
      </p:sp>
      <p:sp>
        <p:nvSpPr>
          <p:cNvPr id="542722" name="Rectangle 2"/>
          <p:cNvSpPr>
            <a:spLocks noGrp="1" noChangeArrowheads="1"/>
          </p:cNvSpPr>
          <p:nvPr>
            <p:ph type="title"/>
          </p:nvPr>
        </p:nvSpPr>
        <p:spPr>
          <a:xfrm>
            <a:off x="217488" y="1844675"/>
            <a:ext cx="8675687" cy="2374900"/>
          </a:xfrm>
        </p:spPr>
        <p:txBody>
          <a:bodyPr/>
          <a:lstStyle/>
          <a:p>
            <a:pPr algn="l" eaLnBrk="1" hangingPunct="1">
              <a:lnSpc>
                <a:spcPct val="120000"/>
              </a:lnSpc>
            </a:pPr>
            <a:r>
              <a:rPr lang="en-US" altLang="zh-CN" sz="2800" b="1" smtClean="0">
                <a:solidFill>
                  <a:schemeClr val="tx1"/>
                </a:solidFill>
              </a:rPr>
              <a:t>        </a:t>
            </a:r>
            <a:r>
              <a:rPr lang="zh-CN" altLang="en-US" sz="2800" b="1" smtClean="0">
                <a:solidFill>
                  <a:schemeClr val="tx1"/>
                </a:solidFill>
              </a:rPr>
              <a:t>对于多次测量来说，由于被测量的测量结果最终要用算术平均值表示，因此被测量的</a:t>
            </a:r>
            <a:r>
              <a:rPr lang="en-US" altLang="zh-CN" sz="2800" b="1" smtClean="0">
                <a:solidFill>
                  <a:schemeClr val="tx1"/>
                </a:solidFill>
              </a:rPr>
              <a:t>A</a:t>
            </a:r>
            <a:r>
              <a:rPr lang="zh-CN" altLang="en-US" sz="2800" b="1" smtClean="0">
                <a:solidFill>
                  <a:schemeClr val="tx1"/>
                </a:solidFill>
              </a:rPr>
              <a:t>类不确定度应该用被测量的算术平均值的实验标准差公式（</a:t>
            </a:r>
            <a:r>
              <a:rPr lang="zh-CN" altLang="en-US" sz="2800" b="1" smtClean="0">
                <a:latin typeface="宋体" pitchFamily="2" charset="-122"/>
              </a:rPr>
              <a:t>贝塞尔公式</a:t>
            </a:r>
            <a:r>
              <a:rPr lang="zh-CN" altLang="en-US" sz="2800" b="1" smtClean="0">
                <a:solidFill>
                  <a:schemeClr val="tx1"/>
                </a:solidFill>
              </a:rPr>
              <a:t>）计算。</a:t>
            </a:r>
          </a:p>
        </p:txBody>
      </p:sp>
      <p:graphicFrame>
        <p:nvGraphicFramePr>
          <p:cNvPr id="542724" name="Object 4"/>
          <p:cNvGraphicFramePr>
            <a:graphicFrameLocks noGrp="1" noChangeAspect="1"/>
          </p:cNvGraphicFramePr>
          <p:nvPr>
            <p:ph sz="half" idx="1"/>
          </p:nvPr>
        </p:nvGraphicFramePr>
        <p:xfrm>
          <a:off x="900113" y="4581525"/>
          <a:ext cx="5616575" cy="1493838"/>
        </p:xfrm>
        <a:graphic>
          <a:graphicData uri="http://schemas.openxmlformats.org/presentationml/2006/ole">
            <p:oleObj spid="_x0000_s44173" r:id="rId3" imgW="2336800" imgH="685800" progId="">
              <p:embed/>
            </p:oleObj>
          </a:graphicData>
        </a:graphic>
      </p:graphicFrame>
      <p:graphicFrame>
        <p:nvGraphicFramePr>
          <p:cNvPr id="542726" name="Object 6"/>
          <p:cNvGraphicFramePr>
            <a:graphicFrameLocks noGrp="1" noChangeAspect="1"/>
          </p:cNvGraphicFramePr>
          <p:nvPr>
            <p:ph sz="half" idx="2"/>
          </p:nvPr>
        </p:nvGraphicFramePr>
        <p:xfrm>
          <a:off x="7164388" y="4581525"/>
          <a:ext cx="831850" cy="1512888"/>
        </p:xfrm>
        <a:graphic>
          <a:graphicData uri="http://schemas.openxmlformats.org/presentationml/2006/ole">
            <p:oleObj spid="_x0000_s44174" name="剪辑" r:id="rId4" imgW="2884680" imgH="4287600" progId="">
              <p:embed/>
            </p:oleObj>
          </a:graphicData>
        </a:graphic>
      </p:graphicFrame>
      <p:sp>
        <p:nvSpPr>
          <p:cNvPr id="44039" name="Rectangle 8"/>
          <p:cNvSpPr>
            <a:spLocks noChangeArrowheads="1"/>
          </p:cNvSpPr>
          <p:nvPr/>
        </p:nvSpPr>
        <p:spPr bwMode="auto">
          <a:xfrm>
            <a:off x="381000" y="242888"/>
            <a:ext cx="8458200" cy="82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4800" b="1">
                <a:solidFill>
                  <a:schemeClr val="folHlink"/>
                </a:solidFill>
                <a:latin typeface="黑体" pitchFamily="49" charset="-122"/>
                <a:ea typeface="黑体" pitchFamily="49" charset="-122"/>
              </a:rPr>
              <a:t>2 </a:t>
            </a:r>
            <a:r>
              <a:rPr lang="zh-CN" altLang="en-US" sz="4800" b="1">
                <a:solidFill>
                  <a:schemeClr val="folHlink"/>
                </a:solidFill>
                <a:latin typeface="黑体" pitchFamily="49" charset="-122"/>
                <a:ea typeface="黑体" pitchFamily="49" charset="-122"/>
              </a:rPr>
              <a:t>标准不确定度的评定方法</a:t>
            </a:r>
          </a:p>
        </p:txBody>
      </p:sp>
      <p:sp>
        <p:nvSpPr>
          <p:cNvPr id="542729" name="Rectangle 9"/>
          <p:cNvSpPr>
            <a:spLocks noChangeArrowheads="1"/>
          </p:cNvSpPr>
          <p:nvPr/>
        </p:nvSpPr>
        <p:spPr bwMode="auto">
          <a:xfrm>
            <a:off x="381000" y="1143000"/>
            <a:ext cx="8763000" cy="846138"/>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20000"/>
              </a:lnSpc>
              <a:buFontTx/>
              <a:buNone/>
            </a:pPr>
            <a:r>
              <a:rPr lang="en-US" altLang="zh-CN" b="1">
                <a:latin typeface="宋体" pitchFamily="2" charset="-122"/>
              </a:rPr>
              <a:t>A</a:t>
            </a:r>
            <a:r>
              <a:rPr lang="zh-CN" altLang="en-US" b="1">
                <a:latin typeface="宋体" pitchFamily="2" charset="-122"/>
              </a:rPr>
              <a:t>类标准不确定度的评定方法：</a:t>
            </a:r>
            <a:endParaRPr lang="zh-CN" altLang="en-US" sz="3600" b="1">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29"/>
                                        </p:tgtEl>
                                        <p:attrNameLst>
                                          <p:attrName>style.visibility</p:attrName>
                                        </p:attrNameLst>
                                      </p:cBhvr>
                                      <p:to>
                                        <p:strVal val="visible"/>
                                      </p:to>
                                    </p:set>
                                    <p:animEffect transition="in" filter="dissolve">
                                      <p:cBhvr>
                                        <p:cTn id="7" dur="500"/>
                                        <p:tgtEl>
                                          <p:spTgt spid="5427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42722"/>
                                        </p:tgtEl>
                                        <p:attrNameLst>
                                          <p:attrName>style.visibility</p:attrName>
                                        </p:attrNameLst>
                                      </p:cBhvr>
                                      <p:to>
                                        <p:strVal val="visible"/>
                                      </p:to>
                                    </p:set>
                                    <p:animEffect transition="in" filter="box(in)">
                                      <p:cBhvr>
                                        <p:cTn id="12" dur="500"/>
                                        <p:tgtEl>
                                          <p:spTgt spid="5427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542724"/>
                                        </p:tgtEl>
                                        <p:attrNameLst>
                                          <p:attrName>style.visibility</p:attrName>
                                        </p:attrNameLst>
                                      </p:cBhvr>
                                      <p:to>
                                        <p:strVal val="visible"/>
                                      </p:to>
                                    </p:set>
                                    <p:anim calcmode="lin" valueType="num">
                                      <p:cBhvr additive="base">
                                        <p:cTn id="17" dur="500" fill="hold"/>
                                        <p:tgtEl>
                                          <p:spTgt spid="542724"/>
                                        </p:tgtEl>
                                        <p:attrNameLst>
                                          <p:attrName>ppt_x</p:attrName>
                                        </p:attrNameLst>
                                      </p:cBhvr>
                                      <p:tavLst>
                                        <p:tav tm="0">
                                          <p:val>
                                            <p:strVal val="0-#ppt_w/2"/>
                                          </p:val>
                                        </p:tav>
                                        <p:tav tm="100000">
                                          <p:val>
                                            <p:strVal val="#ppt_x"/>
                                          </p:val>
                                        </p:tav>
                                      </p:tavLst>
                                    </p:anim>
                                    <p:anim calcmode="lin" valueType="num">
                                      <p:cBhvr additive="base">
                                        <p:cTn id="18" dur="500" fill="hold"/>
                                        <p:tgtEl>
                                          <p:spTgt spid="54272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542726"/>
                                        </p:tgtEl>
                                        <p:attrNameLst>
                                          <p:attrName>style.visibility</p:attrName>
                                        </p:attrNameLst>
                                      </p:cBhvr>
                                      <p:to>
                                        <p:strVal val="visible"/>
                                      </p:to>
                                    </p:set>
                                    <p:anim calcmode="lin" valueType="num">
                                      <p:cBhvr additive="base">
                                        <p:cTn id="23" dur="500" fill="hold"/>
                                        <p:tgtEl>
                                          <p:spTgt spid="542726"/>
                                        </p:tgtEl>
                                        <p:attrNameLst>
                                          <p:attrName>ppt_x</p:attrName>
                                        </p:attrNameLst>
                                      </p:cBhvr>
                                      <p:tavLst>
                                        <p:tav tm="0">
                                          <p:val>
                                            <p:strVal val="0-#ppt_w/2"/>
                                          </p:val>
                                        </p:tav>
                                        <p:tav tm="100000">
                                          <p:val>
                                            <p:strVal val="#ppt_x"/>
                                          </p:val>
                                        </p:tav>
                                      </p:tavLst>
                                    </p:anim>
                                    <p:anim calcmode="lin" valueType="num">
                                      <p:cBhvr additive="base">
                                        <p:cTn id="24" dur="500" fill="hold"/>
                                        <p:tgtEl>
                                          <p:spTgt spid="5427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2" grpId="0"/>
      <p:bldP spid="54272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907" y="35046"/>
            <a:ext cx="8229600" cy="994122"/>
          </a:xfrm>
        </p:spPr>
        <p:txBody>
          <a:bodyPr/>
          <a:lstStyle/>
          <a:p>
            <a:r>
              <a:rPr lang="zh-CN" altLang="en-US" sz="4000" b="1" dirty="0" smtClean="0">
                <a:solidFill>
                  <a:srgbClr val="FFFF00"/>
                </a:solidFill>
              </a:rPr>
              <a:t>关于 </a:t>
            </a:r>
            <a:r>
              <a:rPr lang="en-US" altLang="zh-CN" sz="4000" b="1" dirty="0" smtClean="0">
                <a:solidFill>
                  <a:srgbClr val="FFFF00"/>
                </a:solidFill>
              </a:rPr>
              <a:t>T </a:t>
            </a:r>
            <a:r>
              <a:rPr lang="zh-CN" altLang="en-US" sz="4000" b="1" dirty="0" smtClean="0">
                <a:solidFill>
                  <a:srgbClr val="FFFF00"/>
                </a:solidFill>
              </a:rPr>
              <a:t>分布</a:t>
            </a:r>
            <a:endParaRPr lang="zh-CN" altLang="en-US" sz="4000" b="1" dirty="0">
              <a:solidFill>
                <a:srgbClr val="FFFF00"/>
              </a:solidFill>
            </a:endParaRPr>
          </a:p>
        </p:txBody>
      </p:sp>
      <p:sp>
        <p:nvSpPr>
          <p:cNvPr id="5" name="日期占位符 4"/>
          <p:cNvSpPr>
            <a:spLocks noGrp="1"/>
          </p:cNvSpPr>
          <p:nvPr>
            <p:ph type="dt" sz="half" idx="10"/>
          </p:nvPr>
        </p:nvSpPr>
        <p:spPr/>
        <p:txBody>
          <a:bodyPr/>
          <a:lstStyle/>
          <a:p>
            <a:pPr>
              <a:defRPr/>
            </a:pPr>
            <a:fld id="{0C924586-7701-4E7A-A88A-8714E2C671FC}" type="datetime1">
              <a:rPr lang="zh-CN" altLang="en-US" smtClean="0"/>
              <a:pPr>
                <a:defRPr/>
              </a:pPr>
              <a:t>2018/3/2</a:t>
            </a:fld>
            <a:endParaRPr lang="en-US" altLang="zh-CN"/>
          </a:p>
        </p:txBody>
      </p:sp>
      <p:sp>
        <p:nvSpPr>
          <p:cNvPr id="6" name="灯片编号占位符 5"/>
          <p:cNvSpPr>
            <a:spLocks noGrp="1"/>
          </p:cNvSpPr>
          <p:nvPr>
            <p:ph type="sldNum" sz="quarter" idx="12"/>
          </p:nvPr>
        </p:nvSpPr>
        <p:spPr/>
        <p:txBody>
          <a:bodyPr/>
          <a:lstStyle/>
          <a:p>
            <a:pPr>
              <a:defRPr/>
            </a:pPr>
            <a:fld id="{BE690A24-5CCB-4C4D-9AEC-315D767F35F8}" type="slidenum">
              <a:rPr lang="en-US" altLang="zh-CN" smtClean="0"/>
              <a:pPr>
                <a:defRPr/>
              </a:pPr>
              <a:t>47</a:t>
            </a:fld>
            <a:endParaRPr lang="en-US" altLang="zh-CN"/>
          </a:p>
        </p:txBody>
      </p:sp>
      <p:pic>
        <p:nvPicPr>
          <p:cNvPr id="260098" name="图片 25"/>
          <p:cNvPicPr>
            <a:picLocks noChangeAspect="1" noChangeArrowheads="1"/>
          </p:cNvPicPr>
          <p:nvPr/>
        </p:nvPicPr>
        <p:blipFill>
          <a:blip r:embed="rId2" cstate="print">
            <a:extLst>
              <a:ext uri="{28A0092B-C50C-407E-A947-70E740481C1C}">
                <a14:useLocalDpi xmlns:a14="http://schemas.microsoft.com/office/drawing/2010/main" xmlns="" val="0"/>
              </a:ext>
            </a:extLst>
          </a:blip>
          <a:srcRect l="32335" t="28625" r="40445" b="42067"/>
          <a:stretch>
            <a:fillRect/>
          </a:stretch>
        </p:blipFill>
        <p:spPr bwMode="auto">
          <a:xfrm>
            <a:off x="5153992" y="980728"/>
            <a:ext cx="3866463" cy="259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15437" y="1124744"/>
            <a:ext cx="4499992" cy="1569660"/>
          </a:xfrm>
          <a:prstGeom prst="rect">
            <a:avLst/>
          </a:prstGeom>
          <a:noFill/>
        </p:spPr>
        <p:txBody>
          <a:bodyPr wrap="square" rtlCol="0">
            <a:spAutoFit/>
          </a:bodyPr>
          <a:lstStyle/>
          <a:p>
            <a:r>
              <a:rPr lang="zh-CN" altLang="zh-CN" sz="2400" b="1" dirty="0"/>
              <a:t>测量</a:t>
            </a:r>
            <a:r>
              <a:rPr lang="zh-CN" altLang="zh-CN" sz="2400" b="1" dirty="0" smtClean="0"/>
              <a:t>次数</a:t>
            </a:r>
            <a:r>
              <a:rPr lang="zh-CN" altLang="en-US" sz="2400" b="1" dirty="0" smtClean="0"/>
              <a:t>很</a:t>
            </a:r>
            <a:r>
              <a:rPr lang="zh-CN" altLang="zh-CN" sz="2400" b="1" dirty="0" smtClean="0"/>
              <a:t>有限</a:t>
            </a:r>
            <a:r>
              <a:rPr lang="zh-CN" altLang="en-US" sz="2400" b="1" dirty="0" smtClean="0"/>
              <a:t>时</a:t>
            </a:r>
            <a:r>
              <a:rPr lang="zh-CN" altLang="zh-CN" sz="2400" b="1" dirty="0" smtClean="0"/>
              <a:t>，不</a:t>
            </a:r>
            <a:r>
              <a:rPr lang="zh-CN" altLang="zh-CN" sz="2400" b="1" dirty="0"/>
              <a:t>满足正态分布，只符合</a:t>
            </a:r>
            <a:r>
              <a:rPr lang="en-US" altLang="zh-CN" sz="2400" b="1" dirty="0"/>
              <a:t>T</a:t>
            </a:r>
            <a:r>
              <a:rPr lang="zh-CN" altLang="zh-CN" sz="2400" b="1" dirty="0" smtClean="0"/>
              <a:t>分布</a:t>
            </a:r>
            <a:r>
              <a:rPr lang="zh-CN" altLang="en-US" sz="2400" b="1" dirty="0" smtClean="0"/>
              <a:t>，</a:t>
            </a:r>
            <a:r>
              <a:rPr lang="zh-CN" altLang="zh-CN" sz="2400" b="1" dirty="0"/>
              <a:t>为了达到同样的置信度，应把误差范围扩大，乘以一个</a:t>
            </a:r>
            <a:r>
              <a:rPr lang="en-US" altLang="zh-CN" sz="2400" b="1" dirty="0"/>
              <a:t>t</a:t>
            </a:r>
            <a:r>
              <a:rPr lang="zh-CN" altLang="zh-CN" sz="2400" b="1" dirty="0"/>
              <a:t>因子</a:t>
            </a:r>
            <a:endParaRPr lang="zh-CN" altLang="en-US" sz="2400" b="1" dirty="0"/>
          </a:p>
        </p:txBody>
      </p:sp>
      <p:pic>
        <p:nvPicPr>
          <p:cNvPr id="260099" name="图片 31"/>
          <p:cNvPicPr>
            <a:picLocks noChangeAspect="1" noChangeArrowheads="1"/>
          </p:cNvPicPr>
          <p:nvPr/>
        </p:nvPicPr>
        <p:blipFill>
          <a:blip r:embed="rId3" cstate="print">
            <a:extLst>
              <a:ext uri="{28A0092B-C50C-407E-A947-70E740481C1C}">
                <a14:useLocalDpi xmlns:a14="http://schemas.microsoft.com/office/drawing/2010/main" xmlns="" val="0"/>
              </a:ext>
            </a:extLst>
          </a:blip>
          <a:srcRect l="31195" t="42964" r="46068" b="45673"/>
          <a:stretch>
            <a:fillRect/>
          </a:stretch>
        </p:blipFill>
        <p:spPr bwMode="auto">
          <a:xfrm>
            <a:off x="1475654" y="2842759"/>
            <a:ext cx="2805757" cy="777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010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l="12943" t="33212" r="19780" b="38464"/>
          <a:stretch>
            <a:fillRect/>
          </a:stretch>
        </p:blipFill>
        <p:spPr bwMode="auto">
          <a:xfrm>
            <a:off x="215437" y="4005064"/>
            <a:ext cx="8528520" cy="2016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033101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a:defRPr/>
            </a:pPr>
            <a:fld id="{0C924586-7701-4E7A-A88A-8714E2C671FC}" type="datetime1">
              <a:rPr lang="zh-CN" altLang="en-US" smtClean="0"/>
              <a:pPr>
                <a:defRPr/>
              </a:pPr>
              <a:t>2018/3/2</a:t>
            </a:fld>
            <a:endParaRPr lang="en-US" altLang="zh-CN"/>
          </a:p>
        </p:txBody>
      </p:sp>
      <p:sp>
        <p:nvSpPr>
          <p:cNvPr id="6" name="灯片编号占位符 5"/>
          <p:cNvSpPr>
            <a:spLocks noGrp="1"/>
          </p:cNvSpPr>
          <p:nvPr>
            <p:ph type="sldNum" sz="quarter" idx="12"/>
          </p:nvPr>
        </p:nvSpPr>
        <p:spPr/>
        <p:txBody>
          <a:bodyPr/>
          <a:lstStyle/>
          <a:p>
            <a:pPr>
              <a:defRPr/>
            </a:pPr>
            <a:fld id="{BE690A24-5CCB-4C4D-9AEC-315D767F35F8}" type="slidenum">
              <a:rPr lang="en-US" altLang="zh-CN" smtClean="0"/>
              <a:pPr>
                <a:defRPr/>
              </a:pPr>
              <a:t>48</a:t>
            </a:fld>
            <a:endParaRPr lang="en-US" altLang="zh-CN"/>
          </a:p>
        </p:txBody>
      </p:sp>
      <p:sp>
        <p:nvSpPr>
          <p:cNvPr id="7" name="TextBox 6"/>
          <p:cNvSpPr txBox="1"/>
          <p:nvPr/>
        </p:nvSpPr>
        <p:spPr>
          <a:xfrm>
            <a:off x="179512" y="332656"/>
            <a:ext cx="8424936" cy="830997"/>
          </a:xfrm>
          <a:prstGeom prst="rect">
            <a:avLst/>
          </a:prstGeom>
          <a:noFill/>
        </p:spPr>
        <p:txBody>
          <a:bodyPr wrap="square" rtlCol="0">
            <a:spAutoFit/>
          </a:bodyPr>
          <a:lstStyle/>
          <a:p>
            <a:r>
              <a:rPr lang="zh-CN" altLang="en-US" sz="2400" b="1" dirty="0" smtClean="0"/>
              <a:t>随着</a:t>
            </a:r>
            <a:r>
              <a:rPr lang="zh-CN" altLang="zh-CN" sz="2400" b="1" dirty="0" smtClean="0"/>
              <a:t>测量次数</a:t>
            </a:r>
            <a:r>
              <a:rPr lang="zh-CN" altLang="en-US" sz="2400" b="1" dirty="0" smtClean="0"/>
              <a:t>增多，</a:t>
            </a:r>
            <a:r>
              <a:rPr lang="en-US" altLang="zh-CN" sz="2400" b="1" dirty="0" smtClean="0"/>
              <a:t>T</a:t>
            </a:r>
            <a:r>
              <a:rPr lang="zh-CN" altLang="zh-CN" sz="2400" b="1" dirty="0" smtClean="0"/>
              <a:t>分布</a:t>
            </a:r>
            <a:r>
              <a:rPr lang="zh-CN" altLang="en-US" sz="2400" b="1" dirty="0" smtClean="0"/>
              <a:t>和正态分布接近，</a:t>
            </a:r>
            <a:r>
              <a:rPr lang="zh-CN" altLang="zh-CN" sz="2400" b="1" dirty="0" smtClean="0"/>
              <a:t>测量</a:t>
            </a:r>
            <a:r>
              <a:rPr lang="zh-CN" altLang="zh-CN" sz="2400" b="1" dirty="0"/>
              <a:t>次数＞</a:t>
            </a:r>
            <a:r>
              <a:rPr lang="en-US" altLang="zh-CN" sz="2400" b="1" dirty="0"/>
              <a:t>20</a:t>
            </a:r>
            <a:r>
              <a:rPr lang="zh-CN" altLang="zh-CN" sz="2400" b="1" dirty="0"/>
              <a:t>时，自由度≈</a:t>
            </a:r>
            <a:r>
              <a:rPr lang="en-US" altLang="zh-CN" sz="2400" b="1" dirty="0"/>
              <a:t>1</a:t>
            </a:r>
            <a:r>
              <a:rPr lang="zh-CN" altLang="zh-CN" sz="2400" b="1" dirty="0"/>
              <a:t>，</a:t>
            </a:r>
            <a:r>
              <a:rPr lang="en-US" altLang="zh-CN" sz="2400" b="1" dirty="0"/>
              <a:t>t</a:t>
            </a:r>
            <a:r>
              <a:rPr lang="zh-CN" altLang="zh-CN" sz="2400" b="1" dirty="0"/>
              <a:t>分布趋于</a:t>
            </a:r>
            <a:r>
              <a:rPr lang="zh-CN" altLang="zh-CN" sz="2400" b="1" dirty="0" smtClean="0"/>
              <a:t>正态分布</a:t>
            </a:r>
            <a:r>
              <a:rPr lang="zh-CN" altLang="en-US" sz="2400" b="1" dirty="0" smtClean="0"/>
              <a:t>，此时</a:t>
            </a:r>
            <a:r>
              <a:rPr lang="en-US" altLang="zh-CN" sz="2400" b="1" dirty="0" smtClean="0"/>
              <a:t>A</a:t>
            </a:r>
            <a:r>
              <a:rPr lang="zh-CN" altLang="en-US" sz="2400" b="1" dirty="0" smtClean="0"/>
              <a:t>类不确定度为</a:t>
            </a:r>
            <a:endParaRPr lang="zh-CN" altLang="en-US" sz="2400" b="1" dirty="0"/>
          </a:p>
        </p:txBody>
      </p:sp>
      <p:pic>
        <p:nvPicPr>
          <p:cNvPr id="261123" name="图片 19"/>
          <p:cNvPicPr>
            <a:picLocks noChangeAspect="1" noChangeArrowheads="1"/>
          </p:cNvPicPr>
          <p:nvPr/>
        </p:nvPicPr>
        <p:blipFill>
          <a:blip r:embed="rId2" cstate="print">
            <a:extLst>
              <a:ext uri="{28A0092B-C50C-407E-A947-70E740481C1C}">
                <a14:useLocalDpi xmlns:a14="http://schemas.microsoft.com/office/drawing/2010/main" xmlns="" val="0"/>
              </a:ext>
            </a:extLst>
          </a:blip>
          <a:srcRect l="32271" t="50537" r="44720" b="31432"/>
          <a:stretch>
            <a:fillRect/>
          </a:stretch>
        </p:blipFill>
        <p:spPr bwMode="auto">
          <a:xfrm>
            <a:off x="2627784" y="1772816"/>
            <a:ext cx="3200593" cy="1440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179512" y="3933056"/>
            <a:ext cx="8964488" cy="2246769"/>
          </a:xfrm>
          <a:prstGeom prst="rect">
            <a:avLst/>
          </a:prstGeom>
          <a:noFill/>
        </p:spPr>
        <p:txBody>
          <a:bodyPr wrap="square" rtlCol="0">
            <a:spAutoFit/>
          </a:bodyPr>
          <a:lstStyle/>
          <a:p>
            <a:r>
              <a:rPr lang="zh-CN" altLang="en-US" sz="2800" b="1" dirty="0" smtClean="0">
                <a:solidFill>
                  <a:srgbClr val="FFFF00"/>
                </a:solidFill>
              </a:rPr>
              <a:t>注意：实验课中关于</a:t>
            </a:r>
            <a:r>
              <a:rPr lang="en-US" altLang="zh-CN" sz="2800" b="1" dirty="0" smtClean="0">
                <a:solidFill>
                  <a:srgbClr val="FFFF00"/>
                </a:solidFill>
              </a:rPr>
              <a:t>A </a:t>
            </a:r>
            <a:r>
              <a:rPr lang="zh-CN" altLang="en-US" sz="2800" b="1" dirty="0" smtClean="0">
                <a:solidFill>
                  <a:srgbClr val="FFFF00"/>
                </a:solidFill>
              </a:rPr>
              <a:t>类不确定度的计算，</a:t>
            </a:r>
            <a:endParaRPr lang="en-US" altLang="zh-CN" sz="2800" b="1" dirty="0" smtClean="0">
              <a:solidFill>
                <a:srgbClr val="FFFF00"/>
              </a:solidFill>
            </a:endParaRPr>
          </a:p>
          <a:p>
            <a:pPr marL="457200" indent="-457200">
              <a:buFont typeface="Arial" panose="020B0604020202020204" pitchFamily="34" charset="0"/>
              <a:buChar char="•"/>
            </a:pPr>
            <a:r>
              <a:rPr lang="zh-CN" altLang="en-US" sz="2800" b="1" dirty="0" smtClean="0">
                <a:solidFill>
                  <a:srgbClr val="FFFF00"/>
                </a:solidFill>
              </a:rPr>
              <a:t>若无特殊要求，按照正态分布的实验标准偏差（上式）计算</a:t>
            </a:r>
            <a:endParaRPr lang="en-US" altLang="zh-CN" sz="2800" b="1" dirty="0" smtClean="0">
              <a:solidFill>
                <a:srgbClr val="FFFF00"/>
              </a:solidFill>
            </a:endParaRPr>
          </a:p>
          <a:p>
            <a:pPr marL="457200" indent="-457200">
              <a:buFont typeface="Arial" panose="020B0604020202020204" pitchFamily="34" charset="0"/>
              <a:buChar char="•"/>
            </a:pPr>
            <a:r>
              <a:rPr lang="zh-CN" altLang="zh-CN" sz="2800" b="1" dirty="0" smtClean="0">
                <a:solidFill>
                  <a:srgbClr val="FFFF00"/>
                </a:solidFill>
              </a:rPr>
              <a:t>如果</a:t>
            </a:r>
            <a:r>
              <a:rPr lang="zh-CN" altLang="zh-CN" sz="2800" b="1" dirty="0">
                <a:solidFill>
                  <a:srgbClr val="FFFF00"/>
                </a:solidFill>
              </a:rPr>
              <a:t>做实验时带课</a:t>
            </a:r>
            <a:r>
              <a:rPr lang="zh-CN" altLang="zh-CN" sz="2800" b="1" dirty="0" smtClean="0">
                <a:solidFill>
                  <a:srgbClr val="FFFF00"/>
                </a:solidFill>
              </a:rPr>
              <a:t>老师要求</a:t>
            </a:r>
            <a:r>
              <a:rPr lang="zh-CN" altLang="en-US" sz="2800" b="1" dirty="0" smtClean="0">
                <a:solidFill>
                  <a:srgbClr val="FFFF00"/>
                </a:solidFill>
              </a:rPr>
              <a:t>使用</a:t>
            </a:r>
            <a:r>
              <a:rPr lang="en-US" altLang="zh-CN" sz="2800" b="1" dirty="0" smtClean="0">
                <a:solidFill>
                  <a:srgbClr val="FFFF00"/>
                </a:solidFill>
              </a:rPr>
              <a:t>T</a:t>
            </a:r>
            <a:r>
              <a:rPr lang="zh-CN" altLang="en-US" sz="2800" b="1" dirty="0" smtClean="0">
                <a:solidFill>
                  <a:srgbClr val="FFFF00"/>
                </a:solidFill>
              </a:rPr>
              <a:t>分布</a:t>
            </a:r>
            <a:r>
              <a:rPr lang="zh-CN" altLang="zh-CN" sz="2800" b="1" dirty="0" smtClean="0">
                <a:solidFill>
                  <a:srgbClr val="FFFF00"/>
                </a:solidFill>
              </a:rPr>
              <a:t>，</a:t>
            </a:r>
            <a:r>
              <a:rPr lang="zh-CN" altLang="zh-CN" sz="2800" b="1" dirty="0">
                <a:solidFill>
                  <a:srgbClr val="FFFF00"/>
                </a:solidFill>
              </a:rPr>
              <a:t>遵照实验课老师</a:t>
            </a:r>
            <a:r>
              <a:rPr lang="zh-CN" altLang="zh-CN" sz="2800" b="1" dirty="0" smtClean="0">
                <a:solidFill>
                  <a:srgbClr val="FFFF00"/>
                </a:solidFill>
              </a:rPr>
              <a:t>要求</a:t>
            </a:r>
            <a:r>
              <a:rPr lang="zh-CN" altLang="en-US" sz="2800" b="1" dirty="0" smtClean="0">
                <a:solidFill>
                  <a:srgbClr val="FFFF00"/>
                </a:solidFill>
              </a:rPr>
              <a:t>做</a:t>
            </a:r>
            <a:r>
              <a:rPr lang="zh-CN" altLang="zh-CN" sz="2800" b="1" dirty="0" smtClean="0">
                <a:solidFill>
                  <a:srgbClr val="FFFF00"/>
                </a:solidFill>
              </a:rPr>
              <a:t>。</a:t>
            </a:r>
            <a:endParaRPr lang="zh-CN" altLang="en-US" sz="2800" b="1" dirty="0">
              <a:solidFill>
                <a:srgbClr val="FFFF00"/>
              </a:solidFill>
            </a:endParaRPr>
          </a:p>
        </p:txBody>
      </p:sp>
    </p:spTree>
    <p:extLst>
      <p:ext uri="{BB962C8B-B14F-4D97-AF65-F5344CB8AC3E}">
        <p14:creationId xmlns:p14="http://schemas.microsoft.com/office/powerpoint/2010/main" xmlns="" val="10478421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3519FB5-34B1-43A9-B7EF-E0B8A826BD6F}" type="datetime1">
              <a:rPr lang="zh-CN" altLang="en-US" sz="1400" smtClean="0"/>
              <a:pPr eaLnBrk="1" hangingPunct="1">
                <a:spcBef>
                  <a:spcPct val="0"/>
                </a:spcBef>
                <a:buFontTx/>
                <a:buNone/>
              </a:pPr>
              <a:t>2018/3/2</a:t>
            </a:fld>
            <a:endParaRPr lang="en-US" altLang="zh-CN" sz="1400" smtClean="0"/>
          </a:p>
        </p:txBody>
      </p:sp>
      <p:sp>
        <p:nvSpPr>
          <p:cNvPr id="45059"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AF3DD28-1AB5-41E7-BBD0-E779041AAF2F}" type="slidenum">
              <a:rPr lang="en-US" altLang="zh-CN" sz="1400" smtClean="0"/>
              <a:pPr eaLnBrk="1" hangingPunct="1">
                <a:spcBef>
                  <a:spcPct val="0"/>
                </a:spcBef>
                <a:buFontTx/>
                <a:buNone/>
              </a:pPr>
              <a:t>49</a:t>
            </a:fld>
            <a:endParaRPr lang="en-US" altLang="zh-CN" sz="1400" smtClean="0"/>
          </a:p>
        </p:txBody>
      </p:sp>
      <p:sp>
        <p:nvSpPr>
          <p:cNvPr id="21506" name="Rectangle 2"/>
          <p:cNvSpPr>
            <a:spLocks noGrp="1" noChangeArrowheads="1"/>
          </p:cNvSpPr>
          <p:nvPr>
            <p:ph type="title"/>
          </p:nvPr>
        </p:nvSpPr>
        <p:spPr>
          <a:xfrm>
            <a:off x="609600" y="533400"/>
            <a:ext cx="7239000" cy="762000"/>
          </a:xfrm>
        </p:spPr>
        <p:txBody>
          <a:bodyPr/>
          <a:lstStyle/>
          <a:p>
            <a:pPr algn="l" eaLnBrk="1" hangingPunct="1"/>
            <a:r>
              <a:rPr lang="en-US" altLang="zh-CN" b="1" smtClean="0">
                <a:solidFill>
                  <a:schemeClr val="tx1"/>
                </a:solidFill>
                <a:ea typeface="黑体" pitchFamily="49" charset="-122"/>
              </a:rPr>
              <a:t>B</a:t>
            </a:r>
            <a:r>
              <a:rPr lang="zh-CN" altLang="en-US" b="1" smtClean="0">
                <a:solidFill>
                  <a:schemeClr val="tx1"/>
                </a:solidFill>
                <a:ea typeface="黑体" pitchFamily="49" charset="-122"/>
              </a:rPr>
              <a:t>类标准不确定度的评定</a:t>
            </a:r>
          </a:p>
        </p:txBody>
      </p:sp>
      <p:sp>
        <p:nvSpPr>
          <p:cNvPr id="21507" name="Rectangle 3"/>
          <p:cNvSpPr>
            <a:spLocks noGrp="1" noChangeArrowheads="1"/>
          </p:cNvSpPr>
          <p:nvPr>
            <p:ph type="body" sz="half" idx="1"/>
          </p:nvPr>
        </p:nvSpPr>
        <p:spPr>
          <a:xfrm>
            <a:off x="684213" y="1600200"/>
            <a:ext cx="8915400" cy="5257800"/>
          </a:xfrm>
        </p:spPr>
        <p:txBody>
          <a:bodyPr/>
          <a:lstStyle/>
          <a:p>
            <a:pPr eaLnBrk="1" hangingPunct="1">
              <a:lnSpc>
                <a:spcPct val="110000"/>
              </a:lnSpc>
              <a:buFontTx/>
              <a:buNone/>
            </a:pPr>
            <a:r>
              <a:rPr lang="en-US" altLang="zh-CN" b="1" smtClean="0">
                <a:latin typeface="黑体" pitchFamily="49" charset="-122"/>
              </a:rPr>
              <a:t>B</a:t>
            </a:r>
            <a:r>
              <a:rPr lang="zh-CN" altLang="en-US" b="1" smtClean="0">
                <a:latin typeface="宋体" pitchFamily="2" charset="-122"/>
              </a:rPr>
              <a:t>类不确定度是由非统计方法得到的。</a:t>
            </a:r>
          </a:p>
          <a:p>
            <a:pPr eaLnBrk="1" hangingPunct="1">
              <a:lnSpc>
                <a:spcPct val="110000"/>
              </a:lnSpc>
              <a:buFontTx/>
              <a:buNone/>
            </a:pPr>
            <a:r>
              <a:rPr lang="zh-CN" altLang="en-US" b="1" smtClean="0">
                <a:latin typeface="宋体" pitchFamily="2" charset="-122"/>
              </a:rPr>
              <a:t>评定的依据或信息来源：</a:t>
            </a:r>
          </a:p>
          <a:p>
            <a:pPr eaLnBrk="1" hangingPunct="1">
              <a:lnSpc>
                <a:spcPct val="110000"/>
              </a:lnSpc>
              <a:spcBef>
                <a:spcPct val="50000"/>
              </a:spcBef>
            </a:pPr>
            <a:r>
              <a:rPr lang="zh-CN" altLang="en-US" sz="2800" b="1" smtClean="0">
                <a:latin typeface="楷体_GB2312"/>
                <a:ea typeface="楷体_GB2312"/>
                <a:cs typeface="楷体_GB2312"/>
              </a:rPr>
              <a:t>以前的测量数据或积累的经验；</a:t>
            </a:r>
          </a:p>
          <a:p>
            <a:pPr eaLnBrk="1" hangingPunct="1">
              <a:lnSpc>
                <a:spcPct val="110000"/>
              </a:lnSpc>
            </a:pPr>
            <a:r>
              <a:rPr lang="zh-CN" altLang="en-US" sz="2800" b="1" smtClean="0">
                <a:latin typeface="楷体_GB2312"/>
                <a:ea typeface="楷体_GB2312"/>
                <a:cs typeface="楷体_GB2312"/>
              </a:rPr>
              <a:t>对有关技术资料和测量仪器的了解和经验；</a:t>
            </a:r>
          </a:p>
          <a:p>
            <a:pPr eaLnBrk="1" hangingPunct="1">
              <a:lnSpc>
                <a:spcPct val="110000"/>
              </a:lnSpc>
            </a:pPr>
            <a:r>
              <a:rPr lang="zh-CN" altLang="en-US" sz="2800" b="1" smtClean="0">
                <a:latin typeface="楷体_GB2312"/>
                <a:ea typeface="楷体_GB2312"/>
                <a:cs typeface="楷体_GB2312"/>
              </a:rPr>
              <a:t>仪器生产部门提供的技术说明书或检定校准</a:t>
            </a:r>
          </a:p>
          <a:p>
            <a:pPr eaLnBrk="1" hangingPunct="1">
              <a:lnSpc>
                <a:spcPct val="110000"/>
              </a:lnSpc>
            </a:pPr>
            <a:r>
              <a:rPr lang="zh-CN" altLang="en-US" sz="2800" b="1" smtClean="0">
                <a:latin typeface="楷体_GB2312"/>
                <a:ea typeface="楷体_GB2312"/>
                <a:cs typeface="楷体_GB2312"/>
              </a:rPr>
              <a:t>证书给出的数据、准确度等级或级别；</a:t>
            </a:r>
          </a:p>
          <a:p>
            <a:pPr eaLnBrk="1" hangingPunct="1">
              <a:lnSpc>
                <a:spcPct val="110000"/>
              </a:lnSpc>
            </a:pPr>
            <a:r>
              <a:rPr lang="zh-CN" altLang="en-US" sz="2800" b="1" smtClean="0">
                <a:latin typeface="楷体_GB2312"/>
                <a:ea typeface="楷体_GB2312"/>
                <a:cs typeface="楷体_GB2312"/>
              </a:rPr>
              <a:t>由专业手册查得的参考数据等。</a:t>
            </a:r>
            <a:r>
              <a:rPr lang="zh-CN" altLang="en-US" sz="3600" smtClean="0">
                <a:latin typeface="黑体" pitchFamily="49" charset="-122"/>
                <a:ea typeface="黑体"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dissolve">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arn(outHorizontal)">
                                      <p:cBhvr>
                                        <p:cTn id="12"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3568" y="2520858"/>
            <a:ext cx="7788275" cy="554037"/>
          </a:xfrm>
          <a:prstGeom prst="rect">
            <a:avLst/>
          </a:prstGeom>
        </p:spPr>
        <p:txBody>
          <a:bodyPr>
            <a:scene3d>
              <a:camera prst="orthographicFront"/>
              <a:lightRig rig="threePt" dir="t"/>
            </a:scene3d>
          </a:bodyPr>
          <a:lstStyle/>
          <a:p>
            <a:pPr defTabSz="914400" eaLnBrk="1" hangingPunct="1">
              <a:lnSpc>
                <a:spcPct val="90000"/>
              </a:lnSpc>
              <a:defRPr/>
            </a:pPr>
            <a:r>
              <a:rPr lang="zh-CN" altLang="en-US" sz="3200" b="1" dirty="0">
                <a:ln/>
                <a:solidFill>
                  <a:srgbClr val="FFC000"/>
                </a:solidFill>
                <a:effectLst>
                  <a:outerShdw blurRad="38100" dist="25400" dir="5400000" algn="ctr" rotWithShape="0">
                    <a:srgbClr val="6E747A">
                      <a:alpha val="43000"/>
                    </a:srgbClr>
                  </a:outerShdw>
                </a:effectLst>
                <a:latin typeface="黑体" pitchFamily="49" charset="-122"/>
                <a:ea typeface="黑体" pitchFamily="49" charset="-122"/>
                <a:cs typeface="+mj-cs"/>
              </a:rPr>
              <a:t>二、内容及</a:t>
            </a:r>
            <a:r>
              <a:rPr lang="zh-CN" altLang="en-US" sz="3200" b="1" dirty="0" smtClean="0">
                <a:ln/>
                <a:solidFill>
                  <a:srgbClr val="FFC000"/>
                </a:solidFill>
                <a:effectLst>
                  <a:outerShdw blurRad="38100" dist="25400" dir="5400000" algn="ctr" rotWithShape="0">
                    <a:srgbClr val="6E747A">
                      <a:alpha val="43000"/>
                    </a:srgbClr>
                  </a:outerShdw>
                </a:effectLst>
                <a:latin typeface="黑体" pitchFamily="49" charset="-122"/>
                <a:ea typeface="黑体" pitchFamily="49" charset="-122"/>
                <a:cs typeface="+mj-cs"/>
              </a:rPr>
              <a:t>要求（要学什么？有何要求？）</a:t>
            </a:r>
            <a:endParaRPr lang="zh-CN" altLang="en-US" sz="3200" b="1" dirty="0">
              <a:ln/>
              <a:solidFill>
                <a:srgbClr val="FFC000"/>
              </a:solidFill>
              <a:effectLst>
                <a:outerShdw blurRad="38100" dist="25400" dir="5400000" algn="ctr" rotWithShape="0">
                  <a:srgbClr val="6E747A">
                    <a:alpha val="43000"/>
                  </a:srgbClr>
                </a:outerShdw>
              </a:effectLst>
              <a:latin typeface="黑体" pitchFamily="49" charset="-122"/>
              <a:ea typeface="黑体" pitchFamily="49" charset="-122"/>
              <a:cs typeface="+mj-cs"/>
            </a:endParaRPr>
          </a:p>
        </p:txBody>
      </p:sp>
    </p:spTree>
    <p:extLst>
      <p:ext uri="{BB962C8B-B14F-4D97-AF65-F5344CB8AC3E}">
        <p14:creationId xmlns:p14="http://schemas.microsoft.com/office/powerpoint/2010/main" xmlns="" val="40534998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A715647-4DA1-4AEA-AA79-34200AA39C6E}" type="datetime1">
              <a:rPr lang="zh-CN" altLang="en-US" sz="1400" smtClean="0"/>
              <a:pPr eaLnBrk="1" hangingPunct="1">
                <a:spcBef>
                  <a:spcPct val="0"/>
                </a:spcBef>
                <a:buFontTx/>
                <a:buNone/>
              </a:pPr>
              <a:t>2018/3/2</a:t>
            </a:fld>
            <a:endParaRPr lang="en-US" altLang="zh-CN" sz="1400" smtClean="0"/>
          </a:p>
        </p:txBody>
      </p:sp>
      <p:sp>
        <p:nvSpPr>
          <p:cNvPr id="4608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8161B59-9BAE-4D51-A5C5-C6031E2C59C5}" type="slidenum">
              <a:rPr lang="en-US" altLang="zh-CN" sz="1400" smtClean="0"/>
              <a:pPr eaLnBrk="1" hangingPunct="1">
                <a:spcBef>
                  <a:spcPct val="0"/>
                </a:spcBef>
                <a:buFontTx/>
                <a:buNone/>
              </a:pPr>
              <a:t>50</a:t>
            </a:fld>
            <a:endParaRPr lang="en-US" altLang="zh-CN" sz="1400" smtClean="0"/>
          </a:p>
        </p:txBody>
      </p:sp>
      <p:sp>
        <p:nvSpPr>
          <p:cNvPr id="46084" name="Rectangle 1026"/>
          <p:cNvSpPr>
            <a:spLocks noGrp="1" noChangeArrowheads="1"/>
          </p:cNvSpPr>
          <p:nvPr>
            <p:ph type="title"/>
          </p:nvPr>
        </p:nvSpPr>
        <p:spPr/>
        <p:txBody>
          <a:bodyPr/>
          <a:lstStyle/>
          <a:p>
            <a:pPr eaLnBrk="1" hangingPunct="1"/>
            <a:r>
              <a:rPr lang="en-US" altLang="zh-CN" b="1" smtClean="0">
                <a:solidFill>
                  <a:schemeClr val="tx1"/>
                </a:solidFill>
                <a:latin typeface="黑体" pitchFamily="49" charset="-122"/>
                <a:ea typeface="黑体" pitchFamily="49" charset="-122"/>
              </a:rPr>
              <a:t>B</a:t>
            </a:r>
            <a:r>
              <a:rPr lang="zh-CN" altLang="en-US" b="1" smtClean="0">
                <a:solidFill>
                  <a:schemeClr val="tx1"/>
                </a:solidFill>
                <a:latin typeface="黑体" pitchFamily="49" charset="-122"/>
                <a:ea typeface="黑体" pitchFamily="49" charset="-122"/>
              </a:rPr>
              <a:t>类不确定度的计算公式</a:t>
            </a:r>
          </a:p>
        </p:txBody>
      </p:sp>
      <p:graphicFrame>
        <p:nvGraphicFramePr>
          <p:cNvPr id="343044" name="Object 1028"/>
          <p:cNvGraphicFramePr>
            <a:graphicFrameLocks noChangeAspect="1"/>
          </p:cNvGraphicFramePr>
          <p:nvPr/>
        </p:nvGraphicFramePr>
        <p:xfrm>
          <a:off x="2124075" y="1557338"/>
          <a:ext cx="3032125" cy="1624012"/>
        </p:xfrm>
        <a:graphic>
          <a:graphicData uri="http://schemas.openxmlformats.org/presentationml/2006/ole">
            <p:oleObj spid="_x0000_s46354" name="Equation" r:id="rId3" imgW="609840" imgH="431280" progId="">
              <p:embed/>
            </p:oleObj>
          </a:graphicData>
        </a:graphic>
      </p:graphicFrame>
      <p:graphicFrame>
        <p:nvGraphicFramePr>
          <p:cNvPr id="343045" name="Object 1029"/>
          <p:cNvGraphicFramePr>
            <a:graphicFrameLocks noChangeAspect="1"/>
          </p:cNvGraphicFramePr>
          <p:nvPr/>
        </p:nvGraphicFramePr>
        <p:xfrm>
          <a:off x="2843213" y="5300663"/>
          <a:ext cx="2233612" cy="947737"/>
        </p:xfrm>
        <a:graphic>
          <a:graphicData uri="http://schemas.openxmlformats.org/presentationml/2006/ole">
            <p:oleObj spid="_x0000_s46355" r:id="rId4" imgW="584640" imgH="190440" progId="">
              <p:embed/>
            </p:oleObj>
          </a:graphicData>
        </a:graphic>
      </p:graphicFrame>
      <p:graphicFrame>
        <p:nvGraphicFramePr>
          <p:cNvPr id="343046" name="Object 1030"/>
          <p:cNvGraphicFramePr>
            <a:graphicFrameLocks noChangeAspect="1"/>
          </p:cNvGraphicFramePr>
          <p:nvPr/>
        </p:nvGraphicFramePr>
        <p:xfrm>
          <a:off x="6011863" y="1628775"/>
          <a:ext cx="903287" cy="1447800"/>
        </p:xfrm>
        <a:graphic>
          <a:graphicData uri="http://schemas.openxmlformats.org/presentationml/2006/ole">
            <p:oleObj spid="_x0000_s46356" name="剪辑" r:id="rId5" imgW="2247900" imgH="3306763" progId="">
              <p:embed/>
            </p:oleObj>
          </a:graphicData>
        </a:graphic>
      </p:graphicFrame>
      <p:sp>
        <p:nvSpPr>
          <p:cNvPr id="343051" name="Rectangle 1035"/>
          <p:cNvSpPr>
            <a:spLocks noChangeArrowheads="1"/>
          </p:cNvSpPr>
          <p:nvPr/>
        </p:nvSpPr>
        <p:spPr bwMode="auto">
          <a:xfrm>
            <a:off x="3132138" y="3933825"/>
            <a:ext cx="3856037"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a:t>仪器误差（极）限值</a:t>
            </a:r>
          </a:p>
        </p:txBody>
      </p:sp>
      <p:graphicFrame>
        <p:nvGraphicFramePr>
          <p:cNvPr id="343052" name="Object 1036"/>
          <p:cNvGraphicFramePr>
            <a:graphicFrameLocks noGrp="1" noChangeAspect="1"/>
          </p:cNvGraphicFramePr>
          <p:nvPr>
            <p:ph idx="1"/>
          </p:nvPr>
        </p:nvGraphicFramePr>
        <p:xfrm>
          <a:off x="1547813" y="3860800"/>
          <a:ext cx="990600" cy="892175"/>
        </p:xfrm>
        <a:graphic>
          <a:graphicData uri="http://schemas.openxmlformats.org/presentationml/2006/ole">
            <p:oleObj spid="_x0000_s46357" name="Equation" r:id="rId6" imgW="253890" imgH="228501"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3044"/>
                                        </p:tgtEl>
                                        <p:attrNameLst>
                                          <p:attrName>style.visibility</p:attrName>
                                        </p:attrNameLst>
                                      </p:cBhvr>
                                      <p:to>
                                        <p:strVal val="visible"/>
                                      </p:to>
                                    </p:set>
                                    <p:anim calcmode="lin" valueType="num">
                                      <p:cBhvr additive="base">
                                        <p:cTn id="7" dur="500" fill="hold"/>
                                        <p:tgtEl>
                                          <p:spTgt spid="343044"/>
                                        </p:tgtEl>
                                        <p:attrNameLst>
                                          <p:attrName>ppt_x</p:attrName>
                                        </p:attrNameLst>
                                      </p:cBhvr>
                                      <p:tavLst>
                                        <p:tav tm="0">
                                          <p:val>
                                            <p:strVal val="0-#ppt_w/2"/>
                                          </p:val>
                                        </p:tav>
                                        <p:tav tm="100000">
                                          <p:val>
                                            <p:strVal val="#ppt_x"/>
                                          </p:val>
                                        </p:tav>
                                      </p:tavLst>
                                    </p:anim>
                                    <p:anim calcmode="lin" valueType="num">
                                      <p:cBhvr additive="base">
                                        <p:cTn id="8" dur="500" fill="hold"/>
                                        <p:tgtEl>
                                          <p:spTgt spid="3430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43046"/>
                                        </p:tgtEl>
                                        <p:attrNameLst>
                                          <p:attrName>style.visibility</p:attrName>
                                        </p:attrNameLst>
                                      </p:cBhvr>
                                      <p:to>
                                        <p:strVal val="visible"/>
                                      </p:to>
                                    </p:set>
                                    <p:anim calcmode="lin" valueType="num">
                                      <p:cBhvr additive="base">
                                        <p:cTn id="13" dur="500" fill="hold"/>
                                        <p:tgtEl>
                                          <p:spTgt spid="343046"/>
                                        </p:tgtEl>
                                        <p:attrNameLst>
                                          <p:attrName>ppt_x</p:attrName>
                                        </p:attrNameLst>
                                      </p:cBhvr>
                                      <p:tavLst>
                                        <p:tav tm="0">
                                          <p:val>
                                            <p:strVal val="0-#ppt_w/2"/>
                                          </p:val>
                                        </p:tav>
                                        <p:tav tm="100000">
                                          <p:val>
                                            <p:strVal val="#ppt_x"/>
                                          </p:val>
                                        </p:tav>
                                      </p:tavLst>
                                    </p:anim>
                                    <p:anim calcmode="lin" valueType="num">
                                      <p:cBhvr additive="base">
                                        <p:cTn id="14" dur="500" fill="hold"/>
                                        <p:tgtEl>
                                          <p:spTgt spid="3430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43051"/>
                                        </p:tgtEl>
                                        <p:attrNameLst>
                                          <p:attrName>style.visibility</p:attrName>
                                        </p:attrNameLst>
                                      </p:cBhvr>
                                      <p:to>
                                        <p:strVal val="visible"/>
                                      </p:to>
                                    </p:set>
                                    <p:animEffect transition="in" filter="box(in)">
                                      <p:cBhvr>
                                        <p:cTn id="19" dur="500"/>
                                        <p:tgtEl>
                                          <p:spTgt spid="343051"/>
                                        </p:tgtEl>
                                      </p:cBhvr>
                                    </p:animEffect>
                                  </p:childTnLst>
                                </p:cTn>
                              </p:par>
                              <p:par>
                                <p:cTn id="20" presetID="4" presetClass="entr" presetSubtype="16" fill="hold" nodeType="withEffect">
                                  <p:stCondLst>
                                    <p:cond delay="0"/>
                                  </p:stCondLst>
                                  <p:childTnLst>
                                    <p:set>
                                      <p:cBhvr>
                                        <p:cTn id="21" dur="1" fill="hold">
                                          <p:stCondLst>
                                            <p:cond delay="0"/>
                                          </p:stCondLst>
                                        </p:cTn>
                                        <p:tgtEl>
                                          <p:spTgt spid="343052"/>
                                        </p:tgtEl>
                                        <p:attrNameLst>
                                          <p:attrName>style.visibility</p:attrName>
                                        </p:attrNameLst>
                                      </p:cBhvr>
                                      <p:to>
                                        <p:strVal val="visible"/>
                                      </p:to>
                                    </p:set>
                                    <p:animEffect transition="in" filter="box(in)">
                                      <p:cBhvr>
                                        <p:cTn id="22" dur="500"/>
                                        <p:tgtEl>
                                          <p:spTgt spid="3430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343045"/>
                                        </p:tgtEl>
                                        <p:attrNameLst>
                                          <p:attrName>style.visibility</p:attrName>
                                        </p:attrNameLst>
                                      </p:cBhvr>
                                      <p:to>
                                        <p:strVal val="visible"/>
                                      </p:to>
                                    </p:set>
                                    <p:anim calcmode="lin" valueType="num">
                                      <p:cBhvr additive="base">
                                        <p:cTn id="27" dur="500" fill="hold"/>
                                        <p:tgtEl>
                                          <p:spTgt spid="343045"/>
                                        </p:tgtEl>
                                        <p:attrNameLst>
                                          <p:attrName>ppt_x</p:attrName>
                                        </p:attrNameLst>
                                      </p:cBhvr>
                                      <p:tavLst>
                                        <p:tav tm="0">
                                          <p:val>
                                            <p:strVal val="0-#ppt_w/2"/>
                                          </p:val>
                                        </p:tav>
                                        <p:tav tm="100000">
                                          <p:val>
                                            <p:strVal val="#ppt_x"/>
                                          </p:val>
                                        </p:tav>
                                      </p:tavLst>
                                    </p:anim>
                                    <p:anim calcmode="lin" valueType="num">
                                      <p:cBhvr additive="base">
                                        <p:cTn id="28" dur="500" fill="hold"/>
                                        <p:tgtEl>
                                          <p:spTgt spid="3430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BF2F739-D8F6-46B0-904F-CB2F6E52F002}" type="datetime1">
              <a:rPr lang="zh-CN" altLang="en-US" sz="1400" smtClean="0"/>
              <a:pPr eaLnBrk="1" hangingPunct="1">
                <a:spcBef>
                  <a:spcPct val="0"/>
                </a:spcBef>
                <a:buFontTx/>
                <a:buNone/>
              </a:pPr>
              <a:t>2018/3/2</a:t>
            </a:fld>
            <a:endParaRPr lang="en-US" altLang="zh-CN" sz="1400" smtClean="0"/>
          </a:p>
        </p:txBody>
      </p:sp>
      <p:sp>
        <p:nvSpPr>
          <p:cNvPr id="4710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FE042DC-8328-4B18-A557-8168C30F2C9F}" type="slidenum">
              <a:rPr lang="en-US" altLang="zh-CN" sz="1400" smtClean="0"/>
              <a:pPr eaLnBrk="1" hangingPunct="1">
                <a:spcBef>
                  <a:spcPct val="0"/>
                </a:spcBef>
                <a:buFontTx/>
                <a:buNone/>
              </a:pPr>
              <a:t>51</a:t>
            </a:fld>
            <a:endParaRPr lang="en-US" altLang="zh-CN" sz="1400" smtClean="0"/>
          </a:p>
        </p:txBody>
      </p:sp>
      <p:sp>
        <p:nvSpPr>
          <p:cNvPr id="47108" name="Rectangle 2"/>
          <p:cNvSpPr>
            <a:spLocks noGrp="1" noChangeArrowheads="1"/>
          </p:cNvSpPr>
          <p:nvPr>
            <p:ph type="title"/>
          </p:nvPr>
        </p:nvSpPr>
        <p:spPr>
          <a:xfrm>
            <a:off x="395288" y="260350"/>
            <a:ext cx="7772400" cy="990600"/>
          </a:xfrm>
        </p:spPr>
        <p:txBody>
          <a:bodyPr/>
          <a:lstStyle/>
          <a:p>
            <a:pPr eaLnBrk="1" hangingPunct="1"/>
            <a:r>
              <a:rPr lang="zh-CN" altLang="en-US" smtClean="0">
                <a:solidFill>
                  <a:schemeClr val="tx1"/>
                </a:solidFill>
                <a:ea typeface="黑体" pitchFamily="49" charset="-122"/>
              </a:rPr>
              <a:t>仪器误差（极）限值</a:t>
            </a:r>
            <a:r>
              <a:rPr lang="zh-CN" altLang="en-US" b="1" smtClean="0">
                <a:solidFill>
                  <a:schemeClr val="tx1"/>
                </a:solidFill>
                <a:ea typeface="黑体" pitchFamily="49" charset="-122"/>
              </a:rPr>
              <a:t>的获得：</a:t>
            </a:r>
          </a:p>
        </p:txBody>
      </p:sp>
      <p:sp>
        <p:nvSpPr>
          <p:cNvPr id="346115" name="Rectangle 3"/>
          <p:cNvSpPr>
            <a:spLocks noGrp="1" noChangeArrowheads="1"/>
          </p:cNvSpPr>
          <p:nvPr>
            <p:ph type="body" idx="1"/>
          </p:nvPr>
        </p:nvSpPr>
        <p:spPr>
          <a:xfrm>
            <a:off x="228600" y="1385888"/>
            <a:ext cx="8664575" cy="4779962"/>
          </a:xfrm>
        </p:spPr>
        <p:txBody>
          <a:bodyPr/>
          <a:lstStyle/>
          <a:p>
            <a:pPr algn="just" eaLnBrk="1" hangingPunct="1">
              <a:lnSpc>
                <a:spcPct val="125000"/>
              </a:lnSpc>
              <a:spcBef>
                <a:spcPct val="0"/>
              </a:spcBef>
              <a:buFontTx/>
              <a:buNone/>
            </a:pPr>
            <a:r>
              <a:rPr lang="en-US" altLang="zh-CN" sz="2800" b="1" smtClean="0">
                <a:solidFill>
                  <a:schemeClr val="folHlink"/>
                </a:solidFill>
                <a:latin typeface="宋体" pitchFamily="2" charset="-122"/>
              </a:rPr>
              <a:t>◆</a:t>
            </a:r>
            <a:r>
              <a:rPr lang="zh-CN" altLang="en-US" sz="2800" b="1" smtClean="0">
                <a:latin typeface="宋体" pitchFamily="2" charset="-122"/>
              </a:rPr>
              <a:t>对于标准计量器具或仪表，可参照国家计量部门颁布的技术指标或有关标准，由仪器准 确度等级或最大允许误差得到；</a:t>
            </a:r>
          </a:p>
          <a:p>
            <a:pPr algn="just" eaLnBrk="1" hangingPunct="1">
              <a:lnSpc>
                <a:spcPct val="125000"/>
              </a:lnSpc>
              <a:spcBef>
                <a:spcPct val="0"/>
              </a:spcBef>
              <a:buFontTx/>
              <a:buNone/>
            </a:pPr>
            <a:r>
              <a:rPr lang="zh-CN" altLang="en-US" sz="2800" b="1" smtClean="0">
                <a:solidFill>
                  <a:schemeClr val="folHlink"/>
                </a:solidFill>
                <a:latin typeface="宋体" pitchFamily="2" charset="-122"/>
                <a:cs typeface="Times New Roman" pitchFamily="18" charset="0"/>
              </a:rPr>
              <a:t>◆</a:t>
            </a:r>
            <a:r>
              <a:rPr lang="zh-CN" altLang="en-US" sz="2800" b="1" smtClean="0">
                <a:latin typeface="宋体" pitchFamily="2" charset="-122"/>
                <a:cs typeface="Times New Roman" pitchFamily="18" charset="0"/>
              </a:rPr>
              <a:t>对于其它仪器或仪表，</a:t>
            </a:r>
            <a:r>
              <a:rPr lang="zh-CN" altLang="en-US" sz="2800" b="1" smtClean="0">
                <a:cs typeface="Times New Roman" pitchFamily="18" charset="0"/>
              </a:rPr>
              <a:t>可由仪器说明书、计量检定书得到；</a:t>
            </a:r>
            <a:endParaRPr lang="zh-CN" altLang="en-US" sz="2800" b="1" smtClean="0">
              <a:latin typeface="宋体" pitchFamily="2" charset="-122"/>
              <a:cs typeface="Times New Roman" pitchFamily="18" charset="0"/>
            </a:endParaRPr>
          </a:p>
          <a:p>
            <a:pPr algn="just" eaLnBrk="1" hangingPunct="1">
              <a:lnSpc>
                <a:spcPct val="125000"/>
              </a:lnSpc>
              <a:spcBef>
                <a:spcPct val="0"/>
              </a:spcBef>
              <a:buFontTx/>
              <a:buNone/>
            </a:pPr>
            <a:r>
              <a:rPr lang="zh-CN" altLang="en-US" sz="2800" b="1" smtClean="0">
                <a:solidFill>
                  <a:schemeClr val="folHlink"/>
                </a:solidFill>
                <a:latin typeface="宋体" pitchFamily="2" charset="-122"/>
              </a:rPr>
              <a:t>◆</a:t>
            </a:r>
            <a:r>
              <a:rPr lang="zh-CN" altLang="en-US" sz="2800" b="1" smtClean="0"/>
              <a:t>在缺乏必要的相关资料的情况下，一般可取仪器最小分度值的一半；</a:t>
            </a:r>
          </a:p>
          <a:p>
            <a:pPr algn="just" eaLnBrk="1" hangingPunct="1">
              <a:lnSpc>
                <a:spcPct val="125000"/>
              </a:lnSpc>
              <a:spcBef>
                <a:spcPct val="0"/>
              </a:spcBef>
              <a:buFontTx/>
              <a:buNone/>
            </a:pPr>
            <a:r>
              <a:rPr lang="zh-CN" altLang="en-US" sz="2800" b="1" smtClean="0">
                <a:solidFill>
                  <a:schemeClr val="folHlink"/>
                </a:solidFill>
                <a:latin typeface="宋体" pitchFamily="2" charset="-122"/>
              </a:rPr>
              <a:t>◆</a:t>
            </a:r>
            <a:r>
              <a:rPr lang="zh-CN" altLang="en-US" sz="2800" b="1" smtClean="0"/>
              <a:t>有时可结合测量的具体情况给出一个估计值“</a:t>
            </a:r>
            <a:r>
              <a:rPr lang="en-US" altLang="zh-CN" sz="2800" b="1" smtClean="0">
                <a:latin typeface="宋体" pitchFamily="2" charset="-122"/>
              </a:rPr>
              <a:t>Δ</a:t>
            </a:r>
            <a:r>
              <a:rPr lang="zh-CN" altLang="en-US" sz="2800" b="1" baseline="-30000" smtClean="0"/>
              <a:t>估计</a:t>
            </a:r>
            <a:r>
              <a:rPr lang="zh-CN" altLang="en-US" sz="2800" b="1" smtClean="0"/>
              <a:t>”。</a:t>
            </a:r>
            <a:endParaRPr lang="zh-CN" altLang="en-US"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box(in)">
                                      <p:cBhvr>
                                        <p:cTn id="7" dur="500"/>
                                        <p:tgtEl>
                                          <p:spTgt spid="346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box(in)">
                                      <p:cBhvr>
                                        <p:cTn id="12" dur="500"/>
                                        <p:tgtEl>
                                          <p:spTgt spid="346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46115">
                                            <p:txEl>
                                              <p:pRg st="2" end="2"/>
                                            </p:txEl>
                                          </p:spTgt>
                                        </p:tgtEl>
                                        <p:attrNameLst>
                                          <p:attrName>style.visibility</p:attrName>
                                        </p:attrNameLst>
                                      </p:cBhvr>
                                      <p:to>
                                        <p:strVal val="visible"/>
                                      </p:to>
                                    </p:set>
                                    <p:animEffect transition="in" filter="box(in)">
                                      <p:cBhvr>
                                        <p:cTn id="17" dur="500"/>
                                        <p:tgtEl>
                                          <p:spTgt spid="346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46115">
                                            <p:txEl>
                                              <p:pRg st="3" end="3"/>
                                            </p:txEl>
                                          </p:spTgt>
                                        </p:tgtEl>
                                        <p:attrNameLst>
                                          <p:attrName>style.visibility</p:attrName>
                                        </p:attrNameLst>
                                      </p:cBhvr>
                                      <p:to>
                                        <p:strVal val="visible"/>
                                      </p:to>
                                    </p:set>
                                    <p:animEffect transition="in" filter="box(in)">
                                      <p:cBhvr>
                                        <p:cTn id="22" dur="500"/>
                                        <p:tgtEl>
                                          <p:spTgt spid="346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6DE955A-F100-4032-9B6B-4018CC7B906E}" type="datetime1">
              <a:rPr lang="zh-CN" altLang="en-US" sz="1400" smtClean="0"/>
              <a:pPr eaLnBrk="1" hangingPunct="1">
                <a:spcBef>
                  <a:spcPct val="0"/>
                </a:spcBef>
                <a:buFontTx/>
                <a:buNone/>
              </a:pPr>
              <a:t>2018/3/2</a:t>
            </a:fld>
            <a:endParaRPr lang="en-US" altLang="zh-CN" sz="1400" smtClean="0"/>
          </a:p>
        </p:txBody>
      </p:sp>
      <p:sp>
        <p:nvSpPr>
          <p:cNvPr id="48131"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4AA91AA-46E9-42DA-BEE3-2FA5465B3614}" type="slidenum">
              <a:rPr lang="en-US" altLang="zh-CN" sz="1400" smtClean="0"/>
              <a:pPr eaLnBrk="1" hangingPunct="1">
                <a:spcBef>
                  <a:spcPct val="0"/>
                </a:spcBef>
                <a:buFontTx/>
                <a:buNone/>
              </a:pPr>
              <a:t>52</a:t>
            </a:fld>
            <a:endParaRPr lang="en-US" altLang="zh-CN" sz="1400" smtClean="0"/>
          </a:p>
        </p:txBody>
      </p:sp>
      <p:sp>
        <p:nvSpPr>
          <p:cNvPr id="48132" name="Rectangle 3"/>
          <p:cNvSpPr>
            <a:spLocks noGrp="1" noChangeArrowheads="1"/>
          </p:cNvSpPr>
          <p:nvPr>
            <p:ph type="body" sz="half" idx="1"/>
          </p:nvPr>
        </p:nvSpPr>
        <p:spPr>
          <a:xfrm>
            <a:off x="393700" y="3284538"/>
            <a:ext cx="7702550" cy="719137"/>
          </a:xfrm>
        </p:spPr>
        <p:txBody>
          <a:bodyPr/>
          <a:lstStyle/>
          <a:p>
            <a:pPr eaLnBrk="1" hangingPunct="1">
              <a:buFontTx/>
              <a:buNone/>
            </a:pPr>
            <a:r>
              <a:rPr lang="en-US" altLang="zh-CN" sz="2800" dirty="0" smtClean="0"/>
              <a:t>        </a:t>
            </a:r>
            <a:r>
              <a:rPr lang="zh-CN" altLang="en-US" b="1" dirty="0" smtClean="0"/>
              <a:t>正态分布包含因子</a:t>
            </a:r>
            <a:r>
              <a:rPr lang="en-US" altLang="zh-CN" b="1" dirty="0" smtClean="0"/>
              <a:t>k</a:t>
            </a:r>
            <a:r>
              <a:rPr lang="zh-CN" altLang="en-US" b="1" dirty="0" smtClean="0"/>
              <a:t>与概率</a:t>
            </a:r>
            <a:r>
              <a:rPr lang="en-US" altLang="zh-CN" b="1" dirty="0" smtClean="0"/>
              <a:t>p</a:t>
            </a:r>
            <a:r>
              <a:rPr lang="zh-CN" altLang="en-US" b="1" dirty="0" smtClean="0"/>
              <a:t>的对应值</a:t>
            </a:r>
            <a:endParaRPr lang="zh-CN" altLang="en-US" sz="2800" dirty="0" smtClean="0"/>
          </a:p>
        </p:txBody>
      </p:sp>
      <p:graphicFrame>
        <p:nvGraphicFramePr>
          <p:cNvPr id="471105" name="Group 65"/>
          <p:cNvGraphicFramePr>
            <a:graphicFrameLocks noGrp="1"/>
          </p:cNvGraphicFramePr>
          <p:nvPr>
            <p:ph sz="half" idx="2"/>
          </p:nvPr>
        </p:nvGraphicFramePr>
        <p:xfrm>
          <a:off x="250825" y="4003675"/>
          <a:ext cx="8204200" cy="1512888"/>
        </p:xfrm>
        <a:graphic>
          <a:graphicData uri="http://schemas.openxmlformats.org/drawingml/2006/table">
            <a:tbl>
              <a:tblPr/>
              <a:tblGrid>
                <a:gridCol w="2089150"/>
                <a:gridCol w="1019175"/>
                <a:gridCol w="1019175"/>
                <a:gridCol w="1019175"/>
                <a:gridCol w="1019175"/>
                <a:gridCol w="1019175"/>
                <a:gridCol w="1019175"/>
              </a:tblGrid>
              <a:tr h="757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Arial" pitchFamily="34" charset="0"/>
                          <a:ea typeface="宋体" pitchFamily="2" charset="-122"/>
                        </a:rPr>
                        <a:t>概率</a:t>
                      </a: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p</a:t>
                      </a:r>
                      <a:r>
                        <a:rPr kumimoji="0" lang="zh-CN" altLang="en-US" sz="2800" b="0" i="0" u="none" strike="noStrike" cap="none" normalizeH="0" baseline="0" dirty="0" smtClean="0">
                          <a:ln>
                            <a:noFill/>
                          </a:ln>
                          <a:solidFill>
                            <a:schemeClr val="tx1"/>
                          </a:solidFill>
                          <a:effectLst/>
                          <a:latin typeface="Arial" pitchFamily="34" charset="0"/>
                          <a:ea typeface="宋体" pitchFamily="2" charset="-122"/>
                        </a:rPr>
                        <a:t>（</a:t>
                      </a:r>
                      <a:r>
                        <a:rPr kumimoji="0" lang="en-US" altLang="zh-CN" sz="2800" b="0" i="0" u="none" strike="noStrike" cap="none" normalizeH="0" baseline="0" dirty="0" smtClean="0">
                          <a:ln>
                            <a:noFill/>
                          </a:ln>
                          <a:solidFill>
                            <a:schemeClr val="tx1"/>
                          </a:solidFill>
                          <a:effectLst/>
                          <a:latin typeface="Arial" pitchFamily="34" charset="0"/>
                          <a:ea typeface="宋体" pitchFamily="2" charset="-122"/>
                        </a:rPr>
                        <a:t>%</a:t>
                      </a:r>
                      <a:r>
                        <a:rPr kumimoji="0" lang="zh-CN" altLang="en-US" sz="2800" b="0" i="0" u="none" strike="noStrike" cap="none" normalizeH="0" baseline="0" dirty="0" smtClean="0">
                          <a:ln>
                            <a:noFill/>
                          </a:ln>
                          <a:solidFill>
                            <a:schemeClr val="tx1"/>
                          </a:solidFill>
                          <a:effectLst/>
                          <a:latin typeface="Arial" pitchFamily="34" charset="0"/>
                          <a:ea typeface="宋体" pitchFamily="2" charset="-122"/>
                        </a:rPr>
                        <a:t>）</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68.27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90</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95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95.45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99</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99.73</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Arial" pitchFamily="34" charset="0"/>
                          <a:ea typeface="宋体" pitchFamily="2" charset="-122"/>
                        </a:rPr>
                        <a:t>包含因子</a:t>
                      </a:r>
                      <a:r>
                        <a:rPr kumimoji="0" lang="en-US" altLang="zh-CN" sz="2800" b="0" i="0" u="none" strike="noStrike" cap="none" normalizeH="0" baseline="0" smtClean="0">
                          <a:ln>
                            <a:noFill/>
                          </a:ln>
                          <a:solidFill>
                            <a:schemeClr val="tx1"/>
                          </a:solidFill>
                          <a:effectLst/>
                          <a:latin typeface="Arial" pitchFamily="34" charset="0"/>
                          <a:ea typeface="宋体" pitchFamily="2" charset="-122"/>
                        </a:rPr>
                        <a:t>k</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1.645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1.960</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itchFamily="34" charset="0"/>
                          <a:ea typeface="宋体" pitchFamily="2" charset="-122"/>
                        </a:rPr>
                        <a:t>2.576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
        <p:nvSpPr>
          <p:cNvPr id="48159" name="Rectangle 67"/>
          <p:cNvSpPr>
            <a:spLocks noChangeArrowheads="1"/>
          </p:cNvSpPr>
          <p:nvPr/>
        </p:nvSpPr>
        <p:spPr bwMode="auto">
          <a:xfrm>
            <a:off x="467544" y="908720"/>
            <a:ext cx="8424862" cy="15567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b="1" dirty="0">
                <a:solidFill>
                  <a:srgbClr val="FFC000"/>
                </a:solidFill>
              </a:rPr>
              <a:t>“K”</a:t>
            </a:r>
            <a:r>
              <a:rPr lang="zh-CN" altLang="en-US" b="1" dirty="0">
                <a:solidFill>
                  <a:srgbClr val="FFC000"/>
                </a:solidFill>
              </a:rPr>
              <a:t>的取值</a:t>
            </a:r>
            <a:r>
              <a:rPr lang="zh-CN" altLang="en-US" b="1" dirty="0" smtClean="0"/>
              <a:t>：“</a:t>
            </a:r>
            <a:r>
              <a:rPr lang="en-US" altLang="zh-CN" b="1" dirty="0" smtClean="0"/>
              <a:t>K”</a:t>
            </a:r>
            <a:r>
              <a:rPr lang="zh-CN" altLang="en-US" b="1" dirty="0" smtClean="0">
                <a:latin typeface="宋体" pitchFamily="2" charset="-122"/>
              </a:rPr>
              <a:t>是</a:t>
            </a:r>
            <a:r>
              <a:rPr lang="zh-CN" altLang="en-US" b="1" dirty="0">
                <a:latin typeface="宋体" pitchFamily="2" charset="-122"/>
              </a:rPr>
              <a:t>与分布形式有关、与置信水准相对应的包含因子。</a:t>
            </a:r>
            <a:r>
              <a:rPr lang="zh-CN" altLang="en-US" dirty="0"/>
              <a:t> </a:t>
            </a:r>
            <a:endParaRPr lang="zh-CN" altLang="en-US" sz="36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0D34024-D474-4ABD-80D2-0B5BF563F47E}" type="datetime1">
              <a:rPr lang="zh-CN" altLang="en-US" sz="1400" smtClean="0"/>
              <a:pPr eaLnBrk="1" hangingPunct="1">
                <a:spcBef>
                  <a:spcPct val="0"/>
                </a:spcBef>
                <a:buFontTx/>
                <a:buNone/>
              </a:pPr>
              <a:t>2018/3/2</a:t>
            </a:fld>
            <a:endParaRPr lang="en-US" altLang="zh-CN" sz="1400" smtClean="0"/>
          </a:p>
        </p:txBody>
      </p:sp>
      <p:sp>
        <p:nvSpPr>
          <p:cNvPr id="4915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0D0C0B8-A032-4B10-A70D-5A28077519E6}" type="slidenum">
              <a:rPr lang="en-US" altLang="zh-CN" sz="1400" smtClean="0"/>
              <a:pPr eaLnBrk="1" hangingPunct="1">
                <a:spcBef>
                  <a:spcPct val="0"/>
                </a:spcBef>
                <a:buFontTx/>
                <a:buNone/>
              </a:pPr>
              <a:t>53</a:t>
            </a:fld>
            <a:endParaRPr lang="en-US" altLang="zh-CN" sz="1400" smtClean="0"/>
          </a:p>
        </p:txBody>
      </p:sp>
      <p:sp>
        <p:nvSpPr>
          <p:cNvPr id="49156" name="Oval 10"/>
          <p:cNvSpPr>
            <a:spLocks noChangeArrowheads="1"/>
          </p:cNvSpPr>
          <p:nvPr/>
        </p:nvSpPr>
        <p:spPr bwMode="auto">
          <a:xfrm>
            <a:off x="3200400" y="2438400"/>
            <a:ext cx="2895600" cy="990600"/>
          </a:xfrm>
          <a:prstGeom prst="ellipse">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49157" name="Rectangle 2"/>
          <p:cNvSpPr>
            <a:spLocks noGrp="1" noChangeArrowheads="1"/>
          </p:cNvSpPr>
          <p:nvPr>
            <p:ph type="title"/>
          </p:nvPr>
        </p:nvSpPr>
        <p:spPr>
          <a:xfrm>
            <a:off x="250825" y="404813"/>
            <a:ext cx="8783638" cy="1295400"/>
          </a:xfrm>
        </p:spPr>
        <p:txBody>
          <a:bodyPr/>
          <a:lstStyle/>
          <a:p>
            <a:pPr algn="l" eaLnBrk="1" hangingPunct="1"/>
            <a:r>
              <a:rPr lang="zh-CN" altLang="en-US" sz="3600" b="1" smtClean="0">
                <a:solidFill>
                  <a:schemeClr val="tx1"/>
                </a:solidFill>
              </a:rPr>
              <a:t>除已经给出了明确的分布形式外，约定：</a:t>
            </a:r>
          </a:p>
        </p:txBody>
      </p:sp>
      <p:sp>
        <p:nvSpPr>
          <p:cNvPr id="49158" name="Rectangle 3"/>
          <p:cNvSpPr>
            <a:spLocks noGrp="1" noChangeArrowheads="1"/>
          </p:cNvSpPr>
          <p:nvPr>
            <p:ph type="body" sz="half" idx="1"/>
          </p:nvPr>
        </p:nvSpPr>
        <p:spPr>
          <a:xfrm>
            <a:off x="539750" y="1700213"/>
            <a:ext cx="8153400" cy="4249737"/>
          </a:xfrm>
        </p:spPr>
        <p:txBody>
          <a:bodyPr/>
          <a:lstStyle/>
          <a:p>
            <a:pPr eaLnBrk="1" hangingPunct="1">
              <a:buFontTx/>
              <a:buNone/>
            </a:pPr>
            <a:endParaRPr lang="en-US" altLang="zh-CN" sz="3600" dirty="0" smtClean="0"/>
          </a:p>
          <a:p>
            <a:pPr eaLnBrk="1" hangingPunct="1">
              <a:buFontTx/>
              <a:buNone/>
            </a:pPr>
            <a:r>
              <a:rPr lang="en-US" altLang="zh-CN" sz="6000" b="1" dirty="0" smtClean="0">
                <a:solidFill>
                  <a:srgbClr val="FF3300"/>
                </a:solidFill>
                <a:ea typeface="华文新魏" pitchFamily="2" charset="-122"/>
              </a:rPr>
              <a:t>              </a:t>
            </a:r>
            <a:r>
              <a:rPr lang="zh-CN" altLang="en-US" sz="6000" b="1" dirty="0" smtClean="0">
                <a:solidFill>
                  <a:srgbClr val="FF3300"/>
                </a:solidFill>
                <a:ea typeface="华文新魏" pitchFamily="2" charset="-122"/>
              </a:rPr>
              <a:t>约定</a:t>
            </a:r>
            <a:r>
              <a:rPr lang="en-US" altLang="zh-CN" sz="6000" b="1" dirty="0" smtClean="0">
                <a:solidFill>
                  <a:srgbClr val="FF3300"/>
                </a:solidFill>
                <a:ea typeface="华文新魏" pitchFamily="2" charset="-122"/>
              </a:rPr>
              <a:t>2</a:t>
            </a:r>
          </a:p>
          <a:p>
            <a:pPr eaLnBrk="1" hangingPunct="1">
              <a:buFontTx/>
              <a:buNone/>
            </a:pPr>
            <a:r>
              <a:rPr lang="en-US" altLang="zh-CN" sz="4000" b="1" dirty="0" smtClean="0">
                <a:solidFill>
                  <a:schemeClr val="accent1"/>
                </a:solidFill>
                <a:latin typeface="宋体" pitchFamily="2" charset="-122"/>
              </a:rPr>
              <a:t>    </a:t>
            </a:r>
            <a:r>
              <a:rPr lang="zh-CN" altLang="en-US" sz="4000" b="1" dirty="0" smtClean="0">
                <a:solidFill>
                  <a:schemeClr val="folHlink"/>
                </a:solidFill>
                <a:latin typeface="宋体" pitchFamily="2" charset="-122"/>
              </a:rPr>
              <a:t>我们在物理实验中使用</a:t>
            </a:r>
          </a:p>
          <a:p>
            <a:pPr eaLnBrk="1" hangingPunct="1">
              <a:buFontTx/>
              <a:buNone/>
            </a:pPr>
            <a:r>
              <a:rPr lang="zh-CN" altLang="en-US" sz="4000" b="1" dirty="0" smtClean="0">
                <a:latin typeface="宋体" pitchFamily="2" charset="-122"/>
              </a:rPr>
              <a:t>均匀分布、</a:t>
            </a:r>
            <a:r>
              <a:rPr lang="en-US" altLang="zh-CN" sz="4000" b="1" dirty="0" smtClean="0">
                <a:latin typeface="宋体" pitchFamily="2" charset="-122"/>
              </a:rPr>
              <a:t>P=100%</a:t>
            </a:r>
            <a:r>
              <a:rPr lang="zh-CN" altLang="en-US" sz="4000" b="1" dirty="0" smtClean="0">
                <a:latin typeface="宋体" pitchFamily="2" charset="-122"/>
              </a:rPr>
              <a:t>的</a:t>
            </a:r>
            <a:r>
              <a:rPr lang="en-US" altLang="zh-CN" sz="4000" b="1" dirty="0" smtClean="0">
                <a:latin typeface="宋体" pitchFamily="2" charset="-122"/>
              </a:rPr>
              <a:t>K</a:t>
            </a:r>
            <a:r>
              <a:rPr lang="zh-CN" altLang="en-US" sz="4000" b="1" dirty="0" smtClean="0">
                <a:latin typeface="宋体" pitchFamily="2" charset="-122"/>
              </a:rPr>
              <a:t>值 ：     </a:t>
            </a:r>
          </a:p>
          <a:p>
            <a:pPr eaLnBrk="1" hangingPunct="1">
              <a:buFontTx/>
              <a:buNone/>
            </a:pPr>
            <a:r>
              <a:rPr lang="zh-CN" altLang="en-US" sz="4000" b="1" dirty="0" smtClean="0">
                <a:latin typeface="宋体" pitchFamily="2" charset="-122"/>
              </a:rPr>
              <a:t>      </a:t>
            </a:r>
            <a:r>
              <a:rPr lang="zh-CN" altLang="en-US" sz="4000" b="1" dirty="0" smtClean="0">
                <a:solidFill>
                  <a:schemeClr val="folHlink"/>
                </a:solidFill>
                <a:latin typeface="宋体" pitchFamily="2" charset="-122"/>
              </a:rPr>
              <a:t>来计算</a:t>
            </a:r>
            <a:r>
              <a:rPr lang="en-US" altLang="zh-CN" sz="4000" b="1" dirty="0" smtClean="0">
                <a:solidFill>
                  <a:schemeClr val="folHlink"/>
                </a:solidFill>
                <a:latin typeface="宋体" pitchFamily="2" charset="-122"/>
              </a:rPr>
              <a:t>B</a:t>
            </a:r>
            <a:r>
              <a:rPr lang="zh-CN" altLang="en-US" sz="4000" b="1" dirty="0" smtClean="0">
                <a:solidFill>
                  <a:schemeClr val="folHlink"/>
                </a:solidFill>
                <a:latin typeface="宋体" pitchFamily="2" charset="-122"/>
              </a:rPr>
              <a:t>类不确定度。</a:t>
            </a:r>
          </a:p>
        </p:txBody>
      </p:sp>
      <p:graphicFrame>
        <p:nvGraphicFramePr>
          <p:cNvPr id="49159" name="Object 5"/>
          <p:cNvGraphicFramePr>
            <a:graphicFrameLocks noChangeAspect="1"/>
          </p:cNvGraphicFramePr>
          <p:nvPr/>
        </p:nvGraphicFramePr>
        <p:xfrm>
          <a:off x="6705600" y="4114800"/>
          <a:ext cx="1752600" cy="774700"/>
        </p:xfrm>
        <a:graphic>
          <a:graphicData uri="http://schemas.openxmlformats.org/presentationml/2006/ole">
            <p:oleObj spid="_x0000_s49226" r:id="rId3" imgW="584640" imgH="190440" progId="">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92F60278-7621-45BF-A4B6-0B3FC7CB0DC8}" type="datetime1">
              <a:rPr lang="zh-CN" altLang="en-US" sz="1400" smtClean="0"/>
              <a:pPr eaLnBrk="1" hangingPunct="1">
                <a:spcBef>
                  <a:spcPct val="0"/>
                </a:spcBef>
                <a:buFontTx/>
                <a:buNone/>
              </a:pPr>
              <a:t>2018/3/2</a:t>
            </a:fld>
            <a:endParaRPr lang="en-US" altLang="zh-CN" sz="1400" smtClean="0"/>
          </a:p>
        </p:txBody>
      </p:sp>
      <p:sp>
        <p:nvSpPr>
          <p:cNvPr id="5017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A2CA65C-D921-40E0-833E-2AE5DED0E969}" type="slidenum">
              <a:rPr lang="en-US" altLang="zh-CN" sz="1400" smtClean="0"/>
              <a:pPr eaLnBrk="1" hangingPunct="1">
                <a:spcBef>
                  <a:spcPct val="0"/>
                </a:spcBef>
                <a:buFontTx/>
                <a:buNone/>
              </a:pPr>
              <a:t>54</a:t>
            </a:fld>
            <a:endParaRPr lang="en-US" altLang="zh-CN" sz="1400" smtClean="0"/>
          </a:p>
        </p:txBody>
      </p:sp>
      <p:sp>
        <p:nvSpPr>
          <p:cNvPr id="265218" name="Rectangle 2"/>
          <p:cNvSpPr>
            <a:spLocks noGrp="1" noChangeArrowheads="1"/>
          </p:cNvSpPr>
          <p:nvPr>
            <p:ph type="title"/>
          </p:nvPr>
        </p:nvSpPr>
        <p:spPr>
          <a:xfrm>
            <a:off x="2411760" y="260648"/>
            <a:ext cx="1666528" cy="1311275"/>
          </a:xfrm>
        </p:spPr>
        <p:txBody>
          <a:bodyPr/>
          <a:lstStyle/>
          <a:p>
            <a:pPr algn="l" eaLnBrk="1" hangingPunct="1"/>
            <a:r>
              <a:rPr lang="zh-CN" altLang="en-US" sz="4000" b="1" dirty="0" smtClean="0">
                <a:solidFill>
                  <a:schemeClr val="folHlink"/>
                </a:solidFill>
              </a:rPr>
              <a:t>依据</a:t>
            </a:r>
          </a:p>
        </p:txBody>
      </p:sp>
      <p:sp>
        <p:nvSpPr>
          <p:cNvPr id="265219" name="Rectangle 3"/>
          <p:cNvSpPr>
            <a:spLocks noGrp="1" noChangeArrowheads="1"/>
          </p:cNvSpPr>
          <p:nvPr>
            <p:ph type="body" idx="1"/>
          </p:nvPr>
        </p:nvSpPr>
        <p:spPr>
          <a:xfrm>
            <a:off x="228600" y="1735138"/>
            <a:ext cx="8534400" cy="4789487"/>
          </a:xfrm>
        </p:spPr>
        <p:txBody>
          <a:bodyPr/>
          <a:lstStyle/>
          <a:p>
            <a:pPr eaLnBrk="1" hangingPunct="1">
              <a:lnSpc>
                <a:spcPct val="150000"/>
              </a:lnSpc>
            </a:pPr>
            <a:r>
              <a:rPr lang="zh-CN" altLang="en-US" sz="2400" b="1" dirty="0" smtClean="0"/>
              <a:t>在“国家计量规范”中明确指出</a:t>
            </a:r>
            <a:r>
              <a:rPr lang="zh-CN" altLang="en-US" sz="2400" b="1" dirty="0" smtClean="0">
                <a:solidFill>
                  <a:srgbClr val="FFC000"/>
                </a:solidFill>
              </a:rPr>
              <a:t>服从均匀矩形分布</a:t>
            </a:r>
            <a:r>
              <a:rPr lang="zh-CN" altLang="en-US" sz="2400" b="1" dirty="0" smtClean="0"/>
              <a:t>的测量有：</a:t>
            </a:r>
          </a:p>
          <a:p>
            <a:pPr algn="just" eaLnBrk="1" hangingPunct="1">
              <a:lnSpc>
                <a:spcPct val="150000"/>
              </a:lnSpc>
            </a:pPr>
            <a:r>
              <a:rPr lang="zh-CN" altLang="en-US" sz="2400" b="1" dirty="0" smtClean="0"/>
              <a:t>数字切尾引起的舍入不确定度；数字化计数器的量化不确定度；数字示值的分辨力；平衡指示器调零引起的不确定度；</a:t>
            </a:r>
            <a:endParaRPr lang="zh-CN" altLang="en-US" sz="2400" b="1" dirty="0" smtClean="0">
              <a:latin typeface="宋体" pitchFamily="2" charset="-122"/>
            </a:endParaRPr>
          </a:p>
          <a:p>
            <a:pPr algn="just" eaLnBrk="1" hangingPunct="1">
              <a:lnSpc>
                <a:spcPct val="150000"/>
              </a:lnSpc>
            </a:pPr>
            <a:r>
              <a:rPr lang="zh-CN" altLang="en-US" sz="2400" b="1" dirty="0" smtClean="0"/>
              <a:t>在缺乏任何其它信息的情况下，一般假设服从均匀矩形分布。</a:t>
            </a:r>
            <a:endParaRPr lang="en-US" altLang="zh-CN" sz="2400" b="1" dirty="0" smtClean="0"/>
          </a:p>
          <a:p>
            <a:pPr algn="just" eaLnBrk="1" hangingPunct="1">
              <a:lnSpc>
                <a:spcPct val="150000"/>
              </a:lnSpc>
            </a:pPr>
            <a:r>
              <a:rPr lang="zh-CN" altLang="en-US" sz="2400" b="1" dirty="0" smtClean="0">
                <a:solidFill>
                  <a:srgbClr val="FFC000"/>
                </a:solidFill>
              </a:rPr>
              <a:t>我们在实验中所使用的仪器以及测量的情况大多数符合上述条件。</a:t>
            </a:r>
            <a:endParaRPr lang="zh-CN" altLang="en-US" sz="2400" b="1" dirty="0" smtClean="0">
              <a:solidFill>
                <a:srgbClr val="FFC000"/>
              </a:solidFill>
              <a:latin typeface="宋体" pitchFamily="2" charset="-122"/>
            </a:endParaRPr>
          </a:p>
          <a:p>
            <a:pPr algn="just" eaLnBrk="1" hangingPunct="1">
              <a:lnSpc>
                <a:spcPct val="150000"/>
              </a:lnSpc>
              <a:buFontTx/>
              <a:buNone/>
            </a:pPr>
            <a:endParaRPr lang="en-US" altLang="zh-CN" sz="2800" b="1" dirty="0" smtClean="0"/>
          </a:p>
        </p:txBody>
      </p:sp>
      <p:graphicFrame>
        <p:nvGraphicFramePr>
          <p:cNvPr id="258049" name="Object 1"/>
          <p:cNvGraphicFramePr>
            <a:graphicFrameLocks noChangeAspect="1"/>
          </p:cNvGraphicFramePr>
          <p:nvPr/>
        </p:nvGraphicFramePr>
        <p:xfrm>
          <a:off x="611560" y="548680"/>
          <a:ext cx="1752600" cy="774700"/>
        </p:xfrm>
        <a:graphic>
          <a:graphicData uri="http://schemas.openxmlformats.org/presentationml/2006/ole">
            <p:oleObj spid="_x0000_s258073" r:id="rId3" imgW="584640" imgH="1904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5218"/>
                                        </p:tgtEl>
                                        <p:attrNameLst>
                                          <p:attrName>style.visibility</p:attrName>
                                        </p:attrNameLst>
                                      </p:cBhvr>
                                      <p:to>
                                        <p:strVal val="visible"/>
                                      </p:to>
                                    </p:set>
                                    <p:anim calcmode="lin" valueType="num">
                                      <p:cBhvr additive="base">
                                        <p:cTn id="7" dur="500" fill="hold"/>
                                        <p:tgtEl>
                                          <p:spTgt spid="265218"/>
                                        </p:tgtEl>
                                        <p:attrNameLst>
                                          <p:attrName>ppt_x</p:attrName>
                                        </p:attrNameLst>
                                      </p:cBhvr>
                                      <p:tavLst>
                                        <p:tav tm="0">
                                          <p:val>
                                            <p:strVal val="0-#ppt_w/2"/>
                                          </p:val>
                                        </p:tav>
                                        <p:tav tm="100000">
                                          <p:val>
                                            <p:strVal val="#ppt_x"/>
                                          </p:val>
                                        </p:tav>
                                      </p:tavLst>
                                    </p:anim>
                                    <p:anim calcmode="lin" valueType="num">
                                      <p:cBhvr additive="base">
                                        <p:cTn id="8" dur="500" fill="hold"/>
                                        <p:tgtEl>
                                          <p:spTgt spid="2652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5219"/>
                                        </p:tgtEl>
                                        <p:attrNameLst>
                                          <p:attrName>style.visibility</p:attrName>
                                        </p:attrNameLst>
                                      </p:cBhvr>
                                      <p:to>
                                        <p:strVal val="visible"/>
                                      </p:to>
                                    </p:set>
                                    <p:anim calcmode="lin" valueType="num">
                                      <p:cBhvr additive="base">
                                        <p:cTn id="13" dur="500" fill="hold"/>
                                        <p:tgtEl>
                                          <p:spTgt spid="265219"/>
                                        </p:tgtEl>
                                        <p:attrNameLst>
                                          <p:attrName>ppt_x</p:attrName>
                                        </p:attrNameLst>
                                      </p:cBhvr>
                                      <p:tavLst>
                                        <p:tav tm="0">
                                          <p:val>
                                            <p:strVal val="0-#ppt_w/2"/>
                                          </p:val>
                                        </p:tav>
                                        <p:tav tm="100000">
                                          <p:val>
                                            <p:strVal val="#ppt_x"/>
                                          </p:val>
                                        </p:tav>
                                      </p:tavLst>
                                    </p:anim>
                                    <p:anim calcmode="lin" valueType="num">
                                      <p:cBhvr additive="base">
                                        <p:cTn id="14" dur="500" fill="hold"/>
                                        <p:tgtEl>
                                          <p:spTgt spid="265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autoUpdateAnimBg="0"/>
      <p:bldP spid="265219"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EE6C11C-E173-4BA4-B695-0C5529A679F9}" type="datetime1">
              <a:rPr lang="zh-CN" altLang="en-US" sz="1400" smtClean="0"/>
              <a:pPr eaLnBrk="1" hangingPunct="1">
                <a:spcBef>
                  <a:spcPct val="0"/>
                </a:spcBef>
                <a:buFontTx/>
                <a:buNone/>
              </a:pPr>
              <a:t>2018/3/2</a:t>
            </a:fld>
            <a:endParaRPr lang="en-US" altLang="zh-CN" sz="1400" smtClean="0"/>
          </a:p>
        </p:txBody>
      </p:sp>
      <p:sp>
        <p:nvSpPr>
          <p:cNvPr id="5120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CDFF23B-4500-4238-B1DE-540A5C162DDD}" type="slidenum">
              <a:rPr lang="en-US" altLang="zh-CN" sz="1400" smtClean="0"/>
              <a:pPr eaLnBrk="1" hangingPunct="1">
                <a:spcBef>
                  <a:spcPct val="0"/>
                </a:spcBef>
                <a:buFontTx/>
                <a:buNone/>
              </a:pPr>
              <a:t>55</a:t>
            </a:fld>
            <a:endParaRPr lang="en-US" altLang="zh-CN" sz="1400" smtClean="0"/>
          </a:p>
        </p:txBody>
      </p:sp>
      <p:sp>
        <p:nvSpPr>
          <p:cNvPr id="51204" name="Rectangle 1026"/>
          <p:cNvSpPr>
            <a:spLocks noGrp="1" noChangeArrowheads="1"/>
          </p:cNvSpPr>
          <p:nvPr>
            <p:ph type="title"/>
          </p:nvPr>
        </p:nvSpPr>
        <p:spPr>
          <a:xfrm>
            <a:off x="539552" y="404664"/>
            <a:ext cx="7772400" cy="914400"/>
          </a:xfrm>
        </p:spPr>
        <p:txBody>
          <a:bodyPr/>
          <a:lstStyle/>
          <a:p>
            <a:pPr eaLnBrk="1" hangingPunct="1"/>
            <a:r>
              <a:rPr lang="zh-CN" altLang="en-US" b="1" dirty="0" smtClean="0">
                <a:solidFill>
                  <a:schemeClr val="tx1"/>
                </a:solidFill>
                <a:ea typeface="黑体" pitchFamily="49" charset="-122"/>
              </a:rPr>
              <a:t>合成标准不确定度</a:t>
            </a:r>
          </a:p>
        </p:txBody>
      </p:sp>
      <p:sp>
        <p:nvSpPr>
          <p:cNvPr id="51205" name="Rectangle 1027"/>
          <p:cNvSpPr>
            <a:spLocks noGrp="1" noChangeArrowheads="1"/>
          </p:cNvSpPr>
          <p:nvPr>
            <p:ph type="body" idx="1"/>
          </p:nvPr>
        </p:nvSpPr>
        <p:spPr>
          <a:xfrm>
            <a:off x="0" y="1412875"/>
            <a:ext cx="8893175" cy="2714625"/>
          </a:xfrm>
        </p:spPr>
        <p:txBody>
          <a:bodyPr/>
          <a:lstStyle/>
          <a:p>
            <a:pPr eaLnBrk="1" hangingPunct="1">
              <a:lnSpc>
                <a:spcPct val="120000"/>
              </a:lnSpc>
              <a:spcBef>
                <a:spcPct val="50000"/>
              </a:spcBef>
              <a:buFontTx/>
              <a:buNone/>
            </a:pPr>
            <a:r>
              <a:rPr lang="en-US" altLang="zh-CN" sz="3600" b="1" smtClean="0"/>
              <a:t>         </a:t>
            </a:r>
            <a:r>
              <a:rPr lang="zh-CN" altLang="en-US" b="1" smtClean="0"/>
              <a:t>如果有若干个彼此相互独立的标准不确定度分量对测量结果有影响，则测量结果最终的不确定度应该是由这些标准不确定度分量合成的合成标准不确定度。合成标准不确定度为：</a:t>
            </a:r>
            <a:endParaRPr lang="zh-CN" altLang="en-US" smtClean="0"/>
          </a:p>
        </p:txBody>
      </p:sp>
      <p:graphicFrame>
        <p:nvGraphicFramePr>
          <p:cNvPr id="347140" name="Object 1028"/>
          <p:cNvGraphicFramePr>
            <a:graphicFrameLocks noChangeAspect="1"/>
          </p:cNvGraphicFramePr>
          <p:nvPr/>
        </p:nvGraphicFramePr>
        <p:xfrm>
          <a:off x="2555875" y="4581525"/>
          <a:ext cx="3281363" cy="1674813"/>
        </p:xfrm>
        <a:graphic>
          <a:graphicData uri="http://schemas.openxmlformats.org/presentationml/2006/ole">
            <p:oleObj spid="_x0000_s51340" r:id="rId3" imgW="1004040" imgH="431280" progId="">
              <p:embed/>
            </p:oleObj>
          </a:graphicData>
        </a:graphic>
      </p:graphicFrame>
      <p:graphicFrame>
        <p:nvGraphicFramePr>
          <p:cNvPr id="347141" name="Object 1029"/>
          <p:cNvGraphicFramePr>
            <a:graphicFrameLocks noChangeAspect="1"/>
          </p:cNvGraphicFramePr>
          <p:nvPr/>
        </p:nvGraphicFramePr>
        <p:xfrm>
          <a:off x="6804025" y="4581525"/>
          <a:ext cx="744538" cy="1371600"/>
        </p:xfrm>
        <a:graphic>
          <a:graphicData uri="http://schemas.openxmlformats.org/presentationml/2006/ole">
            <p:oleObj spid="_x0000_s51341" name="剪辑" r:id="rId4" imgW="2247900" imgH="3306763"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347140"/>
                                        </p:tgtEl>
                                        <p:attrNameLst>
                                          <p:attrName>style.visibility</p:attrName>
                                        </p:attrNameLst>
                                      </p:cBhvr>
                                      <p:to>
                                        <p:strVal val="visible"/>
                                      </p:to>
                                    </p:set>
                                    <p:anim calcmode="lin" valueType="num">
                                      <p:cBhvr additive="base">
                                        <p:cTn id="7" dur="500" fill="hold"/>
                                        <p:tgtEl>
                                          <p:spTgt spid="347140"/>
                                        </p:tgtEl>
                                        <p:attrNameLst>
                                          <p:attrName>ppt_x</p:attrName>
                                        </p:attrNameLst>
                                      </p:cBhvr>
                                      <p:tavLst>
                                        <p:tav tm="0">
                                          <p:val>
                                            <p:strVal val="0-#ppt_w/2"/>
                                          </p:val>
                                        </p:tav>
                                        <p:tav tm="100000">
                                          <p:val>
                                            <p:strVal val="#ppt_x"/>
                                          </p:val>
                                        </p:tav>
                                      </p:tavLst>
                                    </p:anim>
                                    <p:anim calcmode="lin" valueType="num">
                                      <p:cBhvr additive="base">
                                        <p:cTn id="8" dur="500" fill="hold"/>
                                        <p:tgtEl>
                                          <p:spTgt spid="3471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347141"/>
                                        </p:tgtEl>
                                        <p:attrNameLst>
                                          <p:attrName>style.visibility</p:attrName>
                                        </p:attrNameLst>
                                      </p:cBhvr>
                                      <p:to>
                                        <p:strVal val="visible"/>
                                      </p:to>
                                    </p:set>
                                    <p:anim calcmode="lin" valueType="num">
                                      <p:cBhvr additive="base">
                                        <p:cTn id="13" dur="500" fill="hold"/>
                                        <p:tgtEl>
                                          <p:spTgt spid="347141"/>
                                        </p:tgtEl>
                                        <p:attrNameLst>
                                          <p:attrName>ppt_x</p:attrName>
                                        </p:attrNameLst>
                                      </p:cBhvr>
                                      <p:tavLst>
                                        <p:tav tm="0">
                                          <p:val>
                                            <p:strVal val="#ppt_x"/>
                                          </p:val>
                                        </p:tav>
                                        <p:tav tm="100000">
                                          <p:val>
                                            <p:strVal val="#ppt_x"/>
                                          </p:val>
                                        </p:tav>
                                      </p:tavLst>
                                    </p:anim>
                                    <p:anim calcmode="lin" valueType="num">
                                      <p:cBhvr additive="base">
                                        <p:cTn id="14" dur="500" fill="hold"/>
                                        <p:tgtEl>
                                          <p:spTgt spid="3471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684213" y="3933825"/>
            <a:ext cx="7775575" cy="935038"/>
          </a:xfrm>
          <a:prstGeom prst="rect">
            <a:avLst/>
          </a:prstGeom>
          <a:solidFill>
            <a:schemeClr val="tx2">
              <a:lumMod val="50000"/>
              <a:alpha val="35000"/>
            </a:schemeClr>
          </a:solidFill>
          <a:ln w="12700" cap="sq" cmpd="sng" algn="ctr">
            <a:noFill/>
            <a:prstDash val="solid"/>
            <a:miter lim="800000"/>
            <a:headEnd type="none" w="sm" len="sm"/>
            <a:tailEnd type="none" w="sm" len="sm"/>
          </a:ln>
          <a:effectLst/>
          <a:extLst/>
        </p:spPr>
        <p:txBody>
          <a:bodyPr wrap="none"/>
          <a:lstStyle/>
          <a:p>
            <a:pPr>
              <a:defRPr/>
            </a:pPr>
            <a:endParaRPr lang="zh-CN" altLang="en-US"/>
          </a:p>
        </p:txBody>
      </p:sp>
      <p:sp>
        <p:nvSpPr>
          <p:cNvPr id="52227" name="标题 1"/>
          <p:cNvSpPr>
            <a:spLocks noGrp="1"/>
          </p:cNvSpPr>
          <p:nvPr>
            <p:ph type="title"/>
          </p:nvPr>
        </p:nvSpPr>
        <p:spPr>
          <a:xfrm>
            <a:off x="611188" y="260350"/>
            <a:ext cx="4224337" cy="901700"/>
          </a:xfrm>
        </p:spPr>
        <p:txBody>
          <a:bodyPr/>
          <a:lstStyle/>
          <a:p>
            <a:pPr algn="l"/>
            <a:r>
              <a:rPr lang="zh-CN" altLang="en-US" smtClean="0"/>
              <a:t>例  题</a:t>
            </a:r>
          </a:p>
        </p:txBody>
      </p:sp>
      <p:sp>
        <p:nvSpPr>
          <p:cNvPr id="5222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B460548-21BE-4391-AF45-2B08CD1F1979}" type="datetime1">
              <a:rPr lang="zh-CN" altLang="en-US" sz="1400" smtClean="0"/>
              <a:pPr eaLnBrk="1" hangingPunct="1">
                <a:spcBef>
                  <a:spcPct val="0"/>
                </a:spcBef>
                <a:buFontTx/>
                <a:buNone/>
              </a:pPr>
              <a:t>2018/3/2</a:t>
            </a:fld>
            <a:endParaRPr lang="en-US" altLang="zh-CN" sz="1400" smtClean="0"/>
          </a:p>
        </p:txBody>
      </p:sp>
      <p:sp>
        <p:nvSpPr>
          <p:cNvPr id="52229"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5D98A3B-F289-4868-9CCE-B86E11A81348}" type="slidenum">
              <a:rPr lang="en-US" altLang="zh-CN" sz="1400" smtClean="0"/>
              <a:pPr eaLnBrk="1" hangingPunct="1">
                <a:spcBef>
                  <a:spcPct val="0"/>
                </a:spcBef>
                <a:buFontTx/>
                <a:buNone/>
              </a:pPr>
              <a:t>56</a:t>
            </a:fld>
            <a:endParaRPr lang="en-US" altLang="zh-CN" sz="1400" smtClean="0"/>
          </a:p>
        </p:txBody>
      </p:sp>
      <p:sp>
        <p:nvSpPr>
          <p:cNvPr id="52230" name="矩形 5"/>
          <p:cNvSpPr>
            <a:spLocks noChangeArrowheads="1"/>
          </p:cNvSpPr>
          <p:nvPr/>
        </p:nvSpPr>
        <p:spPr bwMode="auto">
          <a:xfrm>
            <a:off x="723900" y="1352550"/>
            <a:ext cx="7345363"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200"/>
              </a:spcAft>
              <a:buFontTx/>
              <a:buNone/>
            </a:pPr>
            <a:r>
              <a:rPr lang="zh-CN" altLang="zh-CN" sz="2400" b="1"/>
              <a:t>某物理量的测量结果为</a:t>
            </a:r>
            <a:r>
              <a:rPr lang="en-US" altLang="zh-CN" sz="2400" b="1"/>
              <a:t>  </a:t>
            </a:r>
            <a:r>
              <a:rPr lang="en-US" altLang="zh-CN" sz="2400" b="1">
                <a:solidFill>
                  <a:srgbClr val="FFFF00"/>
                </a:solidFill>
              </a:rPr>
              <a:t>n=1.6532(0.0007)</a:t>
            </a:r>
            <a:r>
              <a:rPr lang="zh-CN" altLang="zh-CN" sz="2400" b="1"/>
              <a:t>，对该测量结果的正确解释是：</a:t>
            </a:r>
          </a:p>
          <a:p>
            <a:pPr eaLnBrk="1" hangingPunct="1">
              <a:spcBef>
                <a:spcPct val="0"/>
              </a:spcBef>
              <a:spcAft>
                <a:spcPts val="1200"/>
              </a:spcAft>
              <a:buFontTx/>
              <a:buNone/>
            </a:pPr>
            <a:r>
              <a:rPr lang="en-US" altLang="zh-CN" sz="2400" b="1"/>
              <a:t>   A. </a:t>
            </a:r>
            <a:r>
              <a:rPr lang="zh-CN" altLang="zh-CN" sz="2400" b="1"/>
              <a:t>该结果表明被测物理量的真值有两种可能，即</a:t>
            </a:r>
            <a:r>
              <a:rPr lang="en-US" altLang="zh-CN" sz="2400" b="1"/>
              <a:t>n=1.6525</a:t>
            </a:r>
            <a:r>
              <a:rPr lang="zh-CN" altLang="zh-CN" sz="2400" b="1"/>
              <a:t>或</a:t>
            </a:r>
            <a:r>
              <a:rPr lang="en-US" altLang="zh-CN" sz="2400" b="1"/>
              <a:t>n=1.6539 </a:t>
            </a:r>
            <a:r>
              <a:rPr lang="zh-CN" altLang="zh-CN" sz="2400" b="1"/>
              <a:t>。</a:t>
            </a:r>
          </a:p>
          <a:p>
            <a:pPr eaLnBrk="1" hangingPunct="1">
              <a:spcBef>
                <a:spcPct val="0"/>
              </a:spcBef>
              <a:spcAft>
                <a:spcPts val="1200"/>
              </a:spcAft>
              <a:buFontTx/>
              <a:buNone/>
            </a:pPr>
            <a:r>
              <a:rPr lang="en-US" altLang="zh-CN" sz="2400" b="1"/>
              <a:t>   B. </a:t>
            </a:r>
            <a:r>
              <a:rPr lang="zh-CN" altLang="zh-CN" sz="2400" b="1"/>
              <a:t>该结果表明被测物理量的真值一定在（</a:t>
            </a:r>
            <a:r>
              <a:rPr lang="en-US" altLang="zh-CN" sz="2400" b="1"/>
              <a:t>1.6525 </a:t>
            </a:r>
            <a:r>
              <a:rPr lang="zh-CN" altLang="zh-CN" sz="2400" b="1"/>
              <a:t>～</a:t>
            </a:r>
            <a:r>
              <a:rPr lang="en-US" altLang="zh-CN" sz="2400" b="1"/>
              <a:t> 1.6539</a:t>
            </a:r>
            <a:r>
              <a:rPr lang="zh-CN" altLang="zh-CN" sz="2400" b="1"/>
              <a:t>）区间内。</a:t>
            </a:r>
          </a:p>
          <a:p>
            <a:pPr eaLnBrk="1" hangingPunct="1">
              <a:spcBef>
                <a:spcPct val="0"/>
              </a:spcBef>
              <a:spcAft>
                <a:spcPts val="1200"/>
              </a:spcAft>
              <a:buFontTx/>
              <a:buNone/>
            </a:pPr>
            <a:r>
              <a:rPr lang="en-US" altLang="zh-CN" sz="2400" b="1"/>
              <a:t>   C. </a:t>
            </a:r>
            <a:r>
              <a:rPr lang="zh-CN" altLang="zh-CN" sz="2400" b="1"/>
              <a:t>该结果表明被测物理量的真值有较大的概率位于（</a:t>
            </a:r>
            <a:r>
              <a:rPr lang="en-US" altLang="zh-CN" sz="2400" b="1"/>
              <a:t>1.6525 </a:t>
            </a:r>
            <a:r>
              <a:rPr lang="zh-CN" altLang="zh-CN" sz="2400" b="1"/>
              <a:t>～</a:t>
            </a:r>
            <a:r>
              <a:rPr lang="en-US" altLang="zh-CN" sz="2400" b="1"/>
              <a:t> 1.6539</a:t>
            </a:r>
            <a:r>
              <a:rPr lang="zh-CN" altLang="zh-CN" sz="2400" b="1"/>
              <a:t>）区间内。</a:t>
            </a:r>
          </a:p>
          <a:p>
            <a:pPr eaLnBrk="1" hangingPunct="1">
              <a:spcBef>
                <a:spcPct val="0"/>
              </a:spcBef>
              <a:spcAft>
                <a:spcPts val="1200"/>
              </a:spcAft>
              <a:buFontTx/>
              <a:buNone/>
            </a:pPr>
            <a:r>
              <a:rPr lang="en-US" altLang="zh-CN" sz="2400" b="1"/>
              <a:t>   D. </a:t>
            </a:r>
            <a:r>
              <a:rPr lang="zh-CN" altLang="zh-CN" sz="2400" b="1"/>
              <a:t>该结果表明被测物理量的真值不在（</a:t>
            </a:r>
            <a:r>
              <a:rPr lang="en-US" altLang="zh-CN" sz="2400" b="1"/>
              <a:t>1.6525 </a:t>
            </a:r>
            <a:r>
              <a:rPr lang="zh-CN" altLang="zh-CN" sz="2400" b="1"/>
              <a:t>～</a:t>
            </a:r>
            <a:r>
              <a:rPr lang="en-US" altLang="zh-CN" sz="2400" b="1"/>
              <a:t> 1.6539</a:t>
            </a:r>
            <a:r>
              <a:rPr lang="zh-CN" altLang="zh-CN" sz="2400" b="1"/>
              <a:t>）区间内。</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E043F9C-2CEF-4627-A5C4-082A02621A57}" type="datetime1">
              <a:rPr lang="zh-CN" altLang="en-US" sz="1400" smtClean="0"/>
              <a:pPr eaLnBrk="1" hangingPunct="1">
                <a:spcBef>
                  <a:spcPct val="0"/>
                </a:spcBef>
                <a:buFontTx/>
                <a:buNone/>
              </a:pPr>
              <a:t>2018/3/2</a:t>
            </a:fld>
            <a:endParaRPr lang="en-US" altLang="zh-CN" sz="1400" smtClean="0"/>
          </a:p>
        </p:txBody>
      </p:sp>
      <p:sp>
        <p:nvSpPr>
          <p:cNvPr id="54275"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463AC92-B6A3-4073-BED5-9B9186A09896}" type="slidenum">
              <a:rPr lang="en-US" altLang="zh-CN" sz="1400" smtClean="0"/>
              <a:pPr eaLnBrk="1" hangingPunct="1">
                <a:spcBef>
                  <a:spcPct val="0"/>
                </a:spcBef>
                <a:buFontTx/>
                <a:buNone/>
              </a:pPr>
              <a:t>57</a:t>
            </a:fld>
            <a:endParaRPr lang="en-US" altLang="zh-CN" sz="1400" smtClean="0"/>
          </a:p>
        </p:txBody>
      </p:sp>
      <p:sp>
        <p:nvSpPr>
          <p:cNvPr id="94210" name="Rectangle 2"/>
          <p:cNvSpPr>
            <a:spLocks noGrp="1" noChangeArrowheads="1"/>
          </p:cNvSpPr>
          <p:nvPr>
            <p:ph type="title"/>
          </p:nvPr>
        </p:nvSpPr>
        <p:spPr>
          <a:xfrm>
            <a:off x="381000" y="354013"/>
            <a:ext cx="8077200" cy="914400"/>
          </a:xfrm>
        </p:spPr>
        <p:txBody>
          <a:bodyPr/>
          <a:lstStyle/>
          <a:p>
            <a:pPr algn="l" eaLnBrk="1" hangingPunct="1"/>
            <a:r>
              <a:rPr lang="zh-CN" altLang="en-US" sz="5400" b="1" smtClean="0">
                <a:solidFill>
                  <a:schemeClr val="folHlink"/>
                </a:solidFill>
                <a:latin typeface="华文楷体" pitchFamily="2" charset="-122"/>
                <a:ea typeface="华文楷体" pitchFamily="2" charset="-122"/>
              </a:rPr>
              <a:t>三 测量结果的表示</a:t>
            </a:r>
          </a:p>
        </p:txBody>
      </p:sp>
      <p:sp>
        <p:nvSpPr>
          <p:cNvPr id="94211" name="Rectangle 3"/>
          <p:cNvSpPr>
            <a:spLocks noGrp="1" noChangeArrowheads="1"/>
          </p:cNvSpPr>
          <p:nvPr>
            <p:ph type="body" idx="1"/>
          </p:nvPr>
        </p:nvSpPr>
        <p:spPr>
          <a:xfrm>
            <a:off x="468313" y="1412875"/>
            <a:ext cx="8135937" cy="4464050"/>
          </a:xfrm>
        </p:spPr>
        <p:txBody>
          <a:bodyPr/>
          <a:lstStyle/>
          <a:p>
            <a:pPr eaLnBrk="1" hangingPunct="1">
              <a:lnSpc>
                <a:spcPct val="135000"/>
              </a:lnSpc>
              <a:buFontTx/>
              <a:buNone/>
            </a:pPr>
            <a:r>
              <a:rPr lang="en-US" altLang="zh-CN" sz="3600" b="1" smtClean="0">
                <a:latin typeface="宋体" pitchFamily="2" charset="-122"/>
              </a:rPr>
              <a:t>    </a:t>
            </a:r>
            <a:r>
              <a:rPr lang="zh-CN" altLang="en-US" sz="3600" b="1" smtClean="0">
                <a:latin typeface="宋体" pitchFamily="2" charset="-122"/>
              </a:rPr>
              <a:t>完整地表示一个测量结果应包括三个要素：测量值、不确定度、单位</a:t>
            </a:r>
          </a:p>
          <a:p>
            <a:pPr eaLnBrk="1" hangingPunct="1">
              <a:lnSpc>
                <a:spcPct val="135000"/>
              </a:lnSpc>
              <a:buFontTx/>
              <a:buNone/>
            </a:pPr>
            <a:endParaRPr lang="zh-CN" altLang="en-US" sz="1800" b="1" smtClean="0">
              <a:latin typeface="宋体" pitchFamily="2" charset="-122"/>
            </a:endParaRPr>
          </a:p>
          <a:p>
            <a:pPr eaLnBrk="1" hangingPunct="1">
              <a:lnSpc>
                <a:spcPct val="135000"/>
              </a:lnSpc>
              <a:buFontTx/>
              <a:buNone/>
            </a:pPr>
            <a:r>
              <a:rPr lang="zh-CN" altLang="en-US" sz="3600" b="1" smtClean="0">
                <a:latin typeface="宋体" pitchFamily="2" charset="-122"/>
              </a:rPr>
              <a:t>    用合成标准不确定度表示测量结果通常有三种方式。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 calcmode="lin" valueType="num">
                                      <p:cBhvr additive="base">
                                        <p:cTn id="7" dur="500" fill="hold"/>
                                        <p:tgtEl>
                                          <p:spTgt spid="94210"/>
                                        </p:tgtEl>
                                        <p:attrNameLst>
                                          <p:attrName>ppt_x</p:attrName>
                                        </p:attrNameLst>
                                      </p:cBhvr>
                                      <p:tavLst>
                                        <p:tav tm="0">
                                          <p:val>
                                            <p:strVal val="0-#ppt_w/2"/>
                                          </p:val>
                                        </p:tav>
                                        <p:tav tm="100000">
                                          <p:val>
                                            <p:strVal val="#ppt_x"/>
                                          </p:val>
                                        </p:tav>
                                      </p:tavLst>
                                    </p:anim>
                                    <p:anim calcmode="lin" valueType="num">
                                      <p:cBhvr additive="base">
                                        <p:cTn id="8" dur="500" fill="hold"/>
                                        <p:tgtEl>
                                          <p:spTgt spid="942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37" fill="hold" grpId="0" nodeType="afterEffect">
                                  <p:stCondLst>
                                    <p:cond delay="2000"/>
                                  </p:stCondLst>
                                  <p:childTnLst>
                                    <p:set>
                                      <p:cBhvr>
                                        <p:cTn id="11" dur="1" fill="hold">
                                          <p:stCondLst>
                                            <p:cond delay="0"/>
                                          </p:stCondLst>
                                        </p:cTn>
                                        <p:tgtEl>
                                          <p:spTgt spid="94211">
                                            <p:txEl>
                                              <p:pRg st="0" end="0"/>
                                            </p:txEl>
                                          </p:spTgt>
                                        </p:tgtEl>
                                        <p:attrNameLst>
                                          <p:attrName>style.visibility</p:attrName>
                                        </p:attrNameLst>
                                      </p:cBhvr>
                                      <p:to>
                                        <p:strVal val="visible"/>
                                      </p:to>
                                    </p:set>
                                    <p:animEffect transition="in" filter="barn(outVertical)">
                                      <p:cBhvr>
                                        <p:cTn id="12" dur="500"/>
                                        <p:tgtEl>
                                          <p:spTgt spid="94211">
                                            <p:txEl>
                                              <p:pRg st="0" end="0"/>
                                            </p:txEl>
                                          </p:spTgt>
                                        </p:tgtEl>
                                      </p:cBhvr>
                                    </p:animEffect>
                                  </p:childTnLst>
                                </p:cTn>
                              </p:par>
                            </p:childTnLst>
                          </p:cTn>
                        </p:par>
                        <p:par>
                          <p:cTn id="13" fill="hold" nodeType="afterGroup">
                            <p:stCondLst>
                              <p:cond delay="3000"/>
                            </p:stCondLst>
                            <p:childTnLst>
                              <p:par>
                                <p:cTn id="14" presetID="16" presetClass="entr" presetSubtype="37" fill="hold" grpId="0" nodeType="afterEffect">
                                  <p:stCondLst>
                                    <p:cond delay="2000"/>
                                  </p:stCondLst>
                                  <p:childTnLst>
                                    <p:set>
                                      <p:cBhvr>
                                        <p:cTn id="15" dur="1" fill="hold">
                                          <p:stCondLst>
                                            <p:cond delay="0"/>
                                          </p:stCondLst>
                                        </p:cTn>
                                        <p:tgtEl>
                                          <p:spTgt spid="94211">
                                            <p:txEl>
                                              <p:pRg st="2" end="2"/>
                                            </p:txEl>
                                          </p:spTgt>
                                        </p:tgtEl>
                                        <p:attrNameLst>
                                          <p:attrName>style.visibility</p:attrName>
                                        </p:attrNameLst>
                                      </p:cBhvr>
                                      <p:to>
                                        <p:strVal val="visible"/>
                                      </p:to>
                                    </p:set>
                                    <p:animEffect transition="in" filter="barn(outVertical)">
                                      <p:cBhvr>
                                        <p:cTn id="16" dur="500"/>
                                        <p:tgtEl>
                                          <p:spTgt spid="942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P spid="94211" grpId="0" build="p" autoUpdateAnimBg="0" advAuto="200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2578C42-2580-40B9-BAEE-78B34CF4C49F}" type="datetime1">
              <a:rPr lang="zh-CN" altLang="en-US" sz="1400" smtClean="0"/>
              <a:pPr eaLnBrk="1" hangingPunct="1">
                <a:spcBef>
                  <a:spcPct val="0"/>
                </a:spcBef>
                <a:buFontTx/>
                <a:buNone/>
              </a:pPr>
              <a:t>2018/3/2</a:t>
            </a:fld>
            <a:endParaRPr lang="en-US" altLang="zh-CN" sz="1400" smtClean="0"/>
          </a:p>
        </p:txBody>
      </p:sp>
      <p:sp>
        <p:nvSpPr>
          <p:cNvPr id="5529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0DD066D-8478-42E2-AD87-2EE99F4851B8}" type="slidenum">
              <a:rPr lang="en-US" altLang="zh-CN" sz="1400" smtClean="0"/>
              <a:pPr eaLnBrk="1" hangingPunct="1">
                <a:spcBef>
                  <a:spcPct val="0"/>
                </a:spcBef>
                <a:buFontTx/>
                <a:buNone/>
              </a:pPr>
              <a:t>58</a:t>
            </a:fld>
            <a:endParaRPr lang="en-US" altLang="zh-CN" sz="1400" smtClean="0"/>
          </a:p>
        </p:txBody>
      </p:sp>
      <p:sp>
        <p:nvSpPr>
          <p:cNvPr id="348162" name="Rectangle 2"/>
          <p:cNvSpPr>
            <a:spLocks noGrp="1" noChangeArrowheads="1"/>
          </p:cNvSpPr>
          <p:nvPr>
            <p:ph type="title"/>
          </p:nvPr>
        </p:nvSpPr>
        <p:spPr>
          <a:xfrm>
            <a:off x="381000" y="765175"/>
            <a:ext cx="8294688" cy="2159000"/>
          </a:xfrm>
        </p:spPr>
        <p:txBody>
          <a:bodyPr/>
          <a:lstStyle/>
          <a:p>
            <a:pPr eaLnBrk="1" hangingPunct="1"/>
            <a:r>
              <a:rPr lang="zh-CN" altLang="en-US" sz="3600" smtClean="0">
                <a:solidFill>
                  <a:schemeClr val="tx1"/>
                </a:solidFill>
                <a:latin typeface="黑体" pitchFamily="49" charset="-122"/>
                <a:ea typeface="黑体" pitchFamily="49" charset="-122"/>
              </a:rPr>
              <a:t>例：对某长度进行测量，测量平均值</a:t>
            </a:r>
            <a:br>
              <a:rPr lang="zh-CN" altLang="en-US" sz="3600" smtClean="0">
                <a:solidFill>
                  <a:schemeClr val="tx1"/>
                </a:solidFill>
                <a:latin typeface="黑体" pitchFamily="49" charset="-122"/>
                <a:ea typeface="黑体" pitchFamily="49" charset="-122"/>
              </a:rPr>
            </a:br>
            <a:r>
              <a:rPr lang="zh-CN" altLang="en-US" sz="3600" smtClean="0">
                <a:solidFill>
                  <a:schemeClr val="tx1"/>
                </a:solidFill>
                <a:latin typeface="黑体" pitchFamily="49" charset="-122"/>
                <a:ea typeface="黑体" pitchFamily="49" charset="-122"/>
              </a:rPr>
              <a:t>   </a:t>
            </a:r>
            <a:r>
              <a:rPr lang="en-US" altLang="zh-CN" sz="3600" smtClean="0">
                <a:solidFill>
                  <a:schemeClr val="tx1"/>
                </a:solidFill>
                <a:latin typeface="黑体" pitchFamily="49" charset="-122"/>
                <a:ea typeface="黑体" pitchFamily="49" charset="-122"/>
              </a:rPr>
              <a:t>L=31.42</a:t>
            </a:r>
            <a:r>
              <a:rPr lang="en-US" altLang="zh-CN" sz="3600" smtClean="0">
                <a:solidFill>
                  <a:schemeClr val="tx1"/>
                </a:solidFill>
                <a:latin typeface="Times New Roman" pitchFamily="18" charset="0"/>
                <a:ea typeface="黑体" pitchFamily="49" charset="-122"/>
              </a:rPr>
              <a:t>mm</a:t>
            </a:r>
            <a:r>
              <a:rPr lang="zh-CN" altLang="en-US" sz="3600" smtClean="0">
                <a:solidFill>
                  <a:schemeClr val="tx1"/>
                </a:solidFill>
                <a:latin typeface="黑体" pitchFamily="49" charset="-122"/>
                <a:ea typeface="黑体" pitchFamily="49" charset="-122"/>
              </a:rPr>
              <a:t>，合成标准不确定度 </a:t>
            </a:r>
            <a:br>
              <a:rPr lang="zh-CN" altLang="en-US" sz="3600" smtClean="0">
                <a:solidFill>
                  <a:schemeClr val="tx1"/>
                </a:solidFill>
                <a:latin typeface="黑体" pitchFamily="49" charset="-122"/>
                <a:ea typeface="黑体" pitchFamily="49" charset="-122"/>
              </a:rPr>
            </a:br>
            <a:r>
              <a:rPr lang="zh-CN" altLang="en-US" sz="3600" smtClean="0">
                <a:solidFill>
                  <a:schemeClr val="tx1"/>
                </a:solidFill>
                <a:latin typeface="黑体" pitchFamily="49" charset="-122"/>
                <a:ea typeface="黑体" pitchFamily="49" charset="-122"/>
              </a:rPr>
              <a:t>     </a:t>
            </a:r>
            <a:r>
              <a:rPr lang="en-US" altLang="zh-CN" sz="3600" smtClean="0">
                <a:solidFill>
                  <a:schemeClr val="tx1"/>
                </a:solidFill>
                <a:latin typeface="黑体" pitchFamily="49" charset="-122"/>
                <a:ea typeface="黑体" pitchFamily="49" charset="-122"/>
              </a:rPr>
              <a:t>u</a:t>
            </a:r>
            <a:r>
              <a:rPr lang="en-US" altLang="zh-CN" sz="3600" baseline="-30000" smtClean="0">
                <a:solidFill>
                  <a:schemeClr val="tx1"/>
                </a:solidFill>
                <a:latin typeface="黑体" pitchFamily="49" charset="-122"/>
                <a:ea typeface="黑体" pitchFamily="49" charset="-122"/>
              </a:rPr>
              <a:t>C</a:t>
            </a:r>
            <a:r>
              <a:rPr lang="en-US" altLang="zh-CN" sz="3600" smtClean="0">
                <a:solidFill>
                  <a:schemeClr val="tx1"/>
                </a:solidFill>
                <a:latin typeface="黑体" pitchFamily="49" charset="-122"/>
                <a:ea typeface="黑体" pitchFamily="49" charset="-122"/>
              </a:rPr>
              <a:t>=0.05</a:t>
            </a:r>
            <a:r>
              <a:rPr lang="en-US" altLang="zh-CN" sz="3600" smtClean="0">
                <a:solidFill>
                  <a:schemeClr val="tx1"/>
                </a:solidFill>
                <a:latin typeface="Times New Roman" pitchFamily="18" charset="0"/>
                <a:ea typeface="黑体" pitchFamily="49" charset="-122"/>
              </a:rPr>
              <a:t>mm</a:t>
            </a:r>
            <a:r>
              <a:rPr lang="zh-CN" altLang="en-US" sz="3600" smtClean="0">
                <a:solidFill>
                  <a:schemeClr val="tx1"/>
                </a:solidFill>
                <a:latin typeface="黑体" pitchFamily="49" charset="-122"/>
                <a:ea typeface="黑体" pitchFamily="49" charset="-122"/>
              </a:rPr>
              <a:t>，测量结果可表示为：</a:t>
            </a:r>
            <a:br>
              <a:rPr lang="zh-CN" altLang="en-US" sz="3600" smtClean="0">
                <a:solidFill>
                  <a:schemeClr val="tx1"/>
                </a:solidFill>
                <a:latin typeface="黑体" pitchFamily="49" charset="-122"/>
                <a:ea typeface="黑体" pitchFamily="49" charset="-122"/>
              </a:rPr>
            </a:br>
            <a:endParaRPr lang="zh-CN" altLang="en-US" sz="3600" smtClean="0">
              <a:solidFill>
                <a:schemeClr val="tx1"/>
              </a:solidFill>
              <a:latin typeface="黑体" pitchFamily="49" charset="-122"/>
              <a:ea typeface="黑体" pitchFamily="49" charset="-122"/>
            </a:endParaRPr>
          </a:p>
        </p:txBody>
      </p:sp>
      <p:sp>
        <p:nvSpPr>
          <p:cNvPr id="348163" name="Rectangle 3"/>
          <p:cNvSpPr>
            <a:spLocks noGrp="1" noChangeArrowheads="1"/>
          </p:cNvSpPr>
          <p:nvPr>
            <p:ph type="body" idx="1"/>
          </p:nvPr>
        </p:nvSpPr>
        <p:spPr>
          <a:xfrm>
            <a:off x="457200" y="2278063"/>
            <a:ext cx="7467600" cy="3455987"/>
          </a:xfrm>
        </p:spPr>
        <p:txBody>
          <a:bodyPr/>
          <a:lstStyle/>
          <a:p>
            <a:pPr eaLnBrk="1" hangingPunct="1">
              <a:buFontTx/>
              <a:buNone/>
            </a:pPr>
            <a:r>
              <a:rPr lang="en-US" altLang="zh-CN" sz="3600" dirty="0" smtClean="0">
                <a:ea typeface="黑体" pitchFamily="49" charset="-122"/>
              </a:rPr>
              <a:t>   </a:t>
            </a:r>
            <a:endParaRPr lang="en-US" altLang="zh-CN" sz="4000" dirty="0" smtClean="0">
              <a:latin typeface="黑体" pitchFamily="49" charset="-122"/>
              <a:ea typeface="黑体" pitchFamily="49" charset="-122"/>
            </a:endParaRPr>
          </a:p>
          <a:p>
            <a:pPr eaLnBrk="1" hangingPunct="1">
              <a:buFontTx/>
              <a:buNone/>
            </a:pPr>
            <a:r>
              <a:rPr lang="en-US" altLang="zh-CN" sz="4000" dirty="0" smtClean="0">
                <a:latin typeface="黑体" pitchFamily="49" charset="-122"/>
                <a:ea typeface="黑体" pitchFamily="49" charset="-122"/>
              </a:rPr>
              <a:t>   </a:t>
            </a:r>
            <a:r>
              <a:rPr lang="zh-CN" altLang="en-US" sz="4000" dirty="0" smtClean="0">
                <a:latin typeface="黑体" pitchFamily="49" charset="-122"/>
                <a:ea typeface="黑体" pitchFamily="49" charset="-122"/>
              </a:rPr>
              <a:t>（</a:t>
            </a:r>
            <a:r>
              <a:rPr lang="en-US" altLang="zh-CN" sz="4000" dirty="0" smtClean="0">
                <a:latin typeface="黑体" pitchFamily="49" charset="-122"/>
                <a:ea typeface="黑体" pitchFamily="49" charset="-122"/>
              </a:rPr>
              <a:t>1</a:t>
            </a:r>
            <a:r>
              <a:rPr lang="zh-CN" altLang="en-US" sz="4000" dirty="0" smtClean="0">
                <a:latin typeface="黑体" pitchFamily="49" charset="-122"/>
                <a:ea typeface="黑体" pitchFamily="49" charset="-122"/>
              </a:rPr>
              <a:t>）</a:t>
            </a:r>
            <a:r>
              <a:rPr lang="en-US" altLang="zh-CN" sz="4000" dirty="0" smtClean="0">
                <a:latin typeface="黑体" pitchFamily="49" charset="-122"/>
                <a:ea typeface="黑体" pitchFamily="49" charset="-122"/>
              </a:rPr>
              <a:t>L=31.42(5)mm</a:t>
            </a:r>
          </a:p>
          <a:p>
            <a:pPr eaLnBrk="1" hangingPunct="1">
              <a:buFontTx/>
              <a:buNone/>
            </a:pPr>
            <a:r>
              <a:rPr lang="en-US" altLang="zh-CN" sz="4000" dirty="0" smtClean="0">
                <a:latin typeface="黑体" pitchFamily="49" charset="-122"/>
                <a:ea typeface="黑体" pitchFamily="49" charset="-122"/>
              </a:rPr>
              <a:t>   </a:t>
            </a:r>
            <a:r>
              <a:rPr lang="zh-CN" altLang="en-US" sz="4000" dirty="0" smtClean="0">
                <a:solidFill>
                  <a:schemeClr val="folHlink"/>
                </a:solidFill>
                <a:latin typeface="黑体" pitchFamily="49" charset="-122"/>
                <a:ea typeface="黑体" pitchFamily="49" charset="-122"/>
              </a:rPr>
              <a:t>（</a:t>
            </a:r>
            <a:r>
              <a:rPr lang="en-US" altLang="zh-CN" sz="4000" dirty="0" smtClean="0">
                <a:solidFill>
                  <a:schemeClr val="folHlink"/>
                </a:solidFill>
                <a:latin typeface="黑体" pitchFamily="49" charset="-122"/>
                <a:ea typeface="黑体" pitchFamily="49" charset="-122"/>
              </a:rPr>
              <a:t>2</a:t>
            </a:r>
            <a:r>
              <a:rPr lang="zh-CN" altLang="en-US" sz="4000" dirty="0" smtClean="0">
                <a:solidFill>
                  <a:schemeClr val="folHlink"/>
                </a:solidFill>
                <a:latin typeface="黑体" pitchFamily="49" charset="-122"/>
                <a:ea typeface="黑体" pitchFamily="49" charset="-122"/>
              </a:rPr>
              <a:t>）</a:t>
            </a:r>
            <a:r>
              <a:rPr lang="en-US" altLang="zh-CN" sz="4000" dirty="0" smtClean="0">
                <a:solidFill>
                  <a:schemeClr val="folHlink"/>
                </a:solidFill>
                <a:latin typeface="黑体" pitchFamily="49" charset="-122"/>
                <a:ea typeface="黑体" pitchFamily="49" charset="-122"/>
              </a:rPr>
              <a:t>L=31.42(0.05)mm</a:t>
            </a:r>
          </a:p>
          <a:p>
            <a:pPr eaLnBrk="1" hangingPunct="1">
              <a:buFontTx/>
              <a:buNone/>
            </a:pPr>
            <a:r>
              <a:rPr lang="en-US" altLang="zh-CN" sz="4000" dirty="0" smtClean="0">
                <a:latin typeface="黑体" pitchFamily="49" charset="-122"/>
                <a:ea typeface="黑体" pitchFamily="49" charset="-122"/>
              </a:rPr>
              <a:t>   </a:t>
            </a:r>
            <a:r>
              <a:rPr lang="zh-CN" altLang="en-US" sz="4000" dirty="0" smtClean="0">
                <a:latin typeface="黑体" pitchFamily="49" charset="-122"/>
                <a:ea typeface="黑体" pitchFamily="49" charset="-122"/>
              </a:rPr>
              <a:t>（</a:t>
            </a:r>
            <a:r>
              <a:rPr lang="en-US" altLang="zh-CN" sz="4000" dirty="0" smtClean="0">
                <a:latin typeface="黑体" pitchFamily="49" charset="-122"/>
                <a:ea typeface="黑体" pitchFamily="49" charset="-122"/>
              </a:rPr>
              <a:t>3</a:t>
            </a:r>
            <a:r>
              <a:rPr lang="zh-CN" altLang="en-US" sz="4000" dirty="0" smtClean="0">
                <a:latin typeface="黑体" pitchFamily="49" charset="-122"/>
                <a:ea typeface="黑体" pitchFamily="49" charset="-122"/>
              </a:rPr>
              <a:t>）</a:t>
            </a:r>
            <a:r>
              <a:rPr lang="en-US" altLang="zh-CN" sz="4000" dirty="0" smtClean="0">
                <a:latin typeface="黑体" pitchFamily="49" charset="-122"/>
                <a:ea typeface="黑体" pitchFamily="49" charset="-122"/>
              </a:rPr>
              <a:t>L=(31.42±0.05)mm</a:t>
            </a:r>
            <a:endParaRPr lang="en-US" altLang="zh-CN" sz="4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62"/>
                                        </p:tgtEl>
                                        <p:attrNameLst>
                                          <p:attrName>style.visibility</p:attrName>
                                        </p:attrNameLst>
                                      </p:cBhvr>
                                      <p:to>
                                        <p:strVal val="visible"/>
                                      </p:to>
                                    </p:set>
                                    <p:anim calcmode="lin" valueType="num">
                                      <p:cBhvr additive="base">
                                        <p:cTn id="7" dur="500" fill="hold"/>
                                        <p:tgtEl>
                                          <p:spTgt spid="348162"/>
                                        </p:tgtEl>
                                        <p:attrNameLst>
                                          <p:attrName>ppt_x</p:attrName>
                                        </p:attrNameLst>
                                      </p:cBhvr>
                                      <p:tavLst>
                                        <p:tav tm="0">
                                          <p:val>
                                            <p:strVal val="0-#ppt_w/2"/>
                                          </p:val>
                                        </p:tav>
                                        <p:tav tm="100000">
                                          <p:val>
                                            <p:strVal val="#ppt_x"/>
                                          </p:val>
                                        </p:tav>
                                      </p:tavLst>
                                    </p:anim>
                                    <p:anim calcmode="lin" valueType="num">
                                      <p:cBhvr additive="base">
                                        <p:cTn id="8" dur="500" fill="hold"/>
                                        <p:tgtEl>
                                          <p:spTgt spid="3481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8163">
                                            <p:txEl>
                                              <p:pRg st="0" end="0"/>
                                            </p:txEl>
                                          </p:spTgt>
                                        </p:tgtEl>
                                        <p:attrNameLst>
                                          <p:attrName>style.visibility</p:attrName>
                                        </p:attrNameLst>
                                      </p:cBhvr>
                                      <p:to>
                                        <p:strVal val="visible"/>
                                      </p:to>
                                    </p:set>
                                    <p:anim calcmode="lin" valueType="num">
                                      <p:cBhvr additive="base">
                                        <p:cTn id="13" dur="500" fill="hold"/>
                                        <p:tgtEl>
                                          <p:spTgt spid="34816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4816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48163">
                                            <p:txEl>
                                              <p:pRg st="1" end="1"/>
                                            </p:txEl>
                                          </p:spTgt>
                                        </p:tgtEl>
                                        <p:attrNameLst>
                                          <p:attrName>style.visibility</p:attrName>
                                        </p:attrNameLst>
                                      </p:cBhvr>
                                      <p:to>
                                        <p:strVal val="visible"/>
                                      </p:to>
                                    </p:set>
                                    <p:anim calcmode="lin" valueType="num">
                                      <p:cBhvr additive="base">
                                        <p:cTn id="17" dur="500" fill="hold"/>
                                        <p:tgtEl>
                                          <p:spTgt spid="34816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48163">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48163">
                                            <p:txEl>
                                              <p:pRg st="2" end="2"/>
                                            </p:txEl>
                                          </p:spTgt>
                                        </p:tgtEl>
                                        <p:attrNameLst>
                                          <p:attrName>style.visibility</p:attrName>
                                        </p:attrNameLst>
                                      </p:cBhvr>
                                      <p:to>
                                        <p:strVal val="visible"/>
                                      </p:to>
                                    </p:set>
                                    <p:anim calcmode="lin" valueType="num">
                                      <p:cBhvr additive="base">
                                        <p:cTn id="21" dur="500" fill="hold"/>
                                        <p:tgtEl>
                                          <p:spTgt spid="348163">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48163">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48163">
                                            <p:txEl>
                                              <p:pRg st="3" end="3"/>
                                            </p:txEl>
                                          </p:spTgt>
                                        </p:tgtEl>
                                        <p:attrNameLst>
                                          <p:attrName>style.visibility</p:attrName>
                                        </p:attrNameLst>
                                      </p:cBhvr>
                                      <p:to>
                                        <p:strVal val="visible"/>
                                      </p:to>
                                    </p:set>
                                    <p:anim calcmode="lin" valueType="num">
                                      <p:cBhvr additive="base">
                                        <p:cTn id="25" dur="500" fill="hold"/>
                                        <p:tgtEl>
                                          <p:spTgt spid="3481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481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2" grpId="0" autoUpdateAnimBg="0"/>
      <p:bldP spid="348163"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CD52BED-28D3-42AC-8085-7E37BFC6BEF9}" type="datetime1">
              <a:rPr lang="zh-CN" altLang="en-US" sz="1400" smtClean="0"/>
              <a:pPr eaLnBrk="1" hangingPunct="1">
                <a:spcBef>
                  <a:spcPct val="0"/>
                </a:spcBef>
                <a:buFontTx/>
                <a:buNone/>
              </a:pPr>
              <a:t>2018/3/2</a:t>
            </a:fld>
            <a:endParaRPr lang="en-US" altLang="zh-CN" sz="1400" smtClean="0"/>
          </a:p>
        </p:txBody>
      </p:sp>
      <p:sp>
        <p:nvSpPr>
          <p:cNvPr id="56323"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8527E61-53C0-40A8-A36A-5FA6071BEDF6}" type="slidenum">
              <a:rPr lang="en-US" altLang="zh-CN" sz="1400" smtClean="0"/>
              <a:pPr eaLnBrk="1" hangingPunct="1">
                <a:spcBef>
                  <a:spcPct val="0"/>
                </a:spcBef>
                <a:buFontTx/>
                <a:buNone/>
              </a:pPr>
              <a:t>59</a:t>
            </a:fld>
            <a:endParaRPr lang="en-US" altLang="zh-CN" sz="1400" smtClean="0"/>
          </a:p>
        </p:txBody>
      </p:sp>
      <p:sp>
        <p:nvSpPr>
          <p:cNvPr id="56324" name="Oval 2"/>
          <p:cNvSpPr>
            <a:spLocks noChangeArrowheads="1"/>
          </p:cNvSpPr>
          <p:nvPr/>
        </p:nvSpPr>
        <p:spPr bwMode="auto">
          <a:xfrm>
            <a:off x="2743200" y="228600"/>
            <a:ext cx="2971800" cy="990600"/>
          </a:xfrm>
          <a:prstGeom prst="ellipse">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56325" name="Rectangle 3"/>
          <p:cNvSpPr>
            <a:spLocks noGrp="1" noChangeArrowheads="1"/>
          </p:cNvSpPr>
          <p:nvPr>
            <p:ph type="body" sz="half" idx="1"/>
          </p:nvPr>
        </p:nvSpPr>
        <p:spPr>
          <a:xfrm>
            <a:off x="539552" y="3140968"/>
            <a:ext cx="7423150" cy="1006475"/>
          </a:xfrm>
        </p:spPr>
        <p:txBody>
          <a:bodyPr/>
          <a:lstStyle/>
          <a:p>
            <a:pPr marL="533400" indent="-533400" eaLnBrk="1" hangingPunct="1">
              <a:buFontTx/>
              <a:buNone/>
            </a:pPr>
            <a:r>
              <a:rPr lang="zh-CN" altLang="en-US" sz="4000" dirty="0" smtClean="0">
                <a:ea typeface="黑体" pitchFamily="49" charset="-122"/>
              </a:rPr>
              <a:t>即测量结果表示为：</a:t>
            </a:r>
          </a:p>
          <a:p>
            <a:pPr marL="533400" indent="-533400" eaLnBrk="1" hangingPunct="1">
              <a:buFontTx/>
              <a:buNone/>
            </a:pPr>
            <a:endParaRPr lang="en-US" altLang="zh-CN" sz="2800" dirty="0" smtClean="0"/>
          </a:p>
        </p:txBody>
      </p:sp>
      <p:sp>
        <p:nvSpPr>
          <p:cNvPr id="509957" name="Text Box 5"/>
          <p:cNvSpPr txBox="1">
            <a:spLocks noChangeArrowheads="1"/>
          </p:cNvSpPr>
          <p:nvPr/>
        </p:nvSpPr>
        <p:spPr bwMode="auto">
          <a:xfrm>
            <a:off x="4788024" y="4251176"/>
            <a:ext cx="2579688" cy="76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4400" dirty="0">
                <a:latin typeface="Times New Roman" pitchFamily="18" charset="0"/>
                <a:ea typeface="黑体" pitchFamily="49" charset="-122"/>
              </a:rPr>
              <a:t>（单位）</a:t>
            </a:r>
          </a:p>
        </p:txBody>
      </p:sp>
      <p:graphicFrame>
        <p:nvGraphicFramePr>
          <p:cNvPr id="509958" name="Object 6"/>
          <p:cNvGraphicFramePr>
            <a:graphicFrameLocks noGrp="1" noChangeAspect="1"/>
          </p:cNvGraphicFramePr>
          <p:nvPr>
            <p:ph type="clipArt" sz="half" idx="2"/>
          </p:nvPr>
        </p:nvGraphicFramePr>
        <p:xfrm>
          <a:off x="7668344" y="3645024"/>
          <a:ext cx="725488" cy="1387475"/>
        </p:xfrm>
        <a:graphic>
          <a:graphicData uri="http://schemas.openxmlformats.org/presentationml/2006/ole">
            <p:oleObj spid="_x0000_s56462" name="剪辑" r:id="rId4" imgW="2884680" imgH="4287600" progId="">
              <p:embed/>
            </p:oleObj>
          </a:graphicData>
        </a:graphic>
      </p:graphicFrame>
      <p:graphicFrame>
        <p:nvGraphicFramePr>
          <p:cNvPr id="509959" name="Object 7"/>
          <p:cNvGraphicFramePr>
            <a:graphicFrameLocks noChangeAspect="1"/>
          </p:cNvGraphicFramePr>
          <p:nvPr/>
        </p:nvGraphicFramePr>
        <p:xfrm>
          <a:off x="1547664" y="4006218"/>
          <a:ext cx="3168352" cy="1078966"/>
        </p:xfrm>
        <a:graphic>
          <a:graphicData uri="http://schemas.openxmlformats.org/presentationml/2006/ole">
            <p:oleObj spid="_x0000_s56463" r:id="rId5" imgW="672808" imgH="228501" progId="">
              <p:embed/>
            </p:oleObj>
          </a:graphicData>
        </a:graphic>
      </p:graphicFrame>
      <p:sp>
        <p:nvSpPr>
          <p:cNvPr id="56329" name="Rectangle 8"/>
          <p:cNvSpPr>
            <a:spLocks noChangeArrowheads="1"/>
          </p:cNvSpPr>
          <p:nvPr/>
        </p:nvSpPr>
        <p:spPr bwMode="auto">
          <a:xfrm>
            <a:off x="578296" y="188640"/>
            <a:ext cx="8458200" cy="2874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Clr>
                <a:schemeClr val="accent2"/>
              </a:buClr>
              <a:buSzPct val="80000"/>
              <a:buFontTx/>
              <a:buNone/>
            </a:pPr>
            <a:r>
              <a:rPr kumimoji="1" lang="en-US" altLang="zh-CN" sz="6000" b="1" dirty="0">
                <a:solidFill>
                  <a:schemeClr val="hlink"/>
                </a:solidFill>
                <a:latin typeface="Times New Roman" pitchFamily="18" charset="0"/>
                <a:ea typeface="华文新魏" pitchFamily="2" charset="-122"/>
              </a:rPr>
              <a:t>             </a:t>
            </a:r>
            <a:r>
              <a:rPr kumimoji="1" lang="zh-CN" altLang="en-US" sz="6000" b="1" dirty="0">
                <a:solidFill>
                  <a:srgbClr val="FF3300"/>
                </a:solidFill>
                <a:latin typeface="Times New Roman" pitchFamily="18" charset="0"/>
                <a:ea typeface="华文新魏" pitchFamily="2" charset="-122"/>
              </a:rPr>
              <a:t>约定</a:t>
            </a:r>
            <a:r>
              <a:rPr kumimoji="1" lang="en-US" altLang="zh-CN" sz="6000" b="1" dirty="0">
                <a:solidFill>
                  <a:srgbClr val="FF3300"/>
                </a:solidFill>
                <a:latin typeface="华文新魏" pitchFamily="2" charset="-122"/>
                <a:ea typeface="华文新魏" pitchFamily="2" charset="-122"/>
              </a:rPr>
              <a:t>3</a:t>
            </a:r>
            <a:r>
              <a:rPr kumimoji="1" lang="en-US" altLang="zh-CN" sz="6000" b="1" dirty="0">
                <a:solidFill>
                  <a:schemeClr val="hlink"/>
                </a:solidFill>
                <a:latin typeface="Times New Roman" pitchFamily="18" charset="0"/>
                <a:ea typeface="华文新魏" pitchFamily="2" charset="-122"/>
              </a:rPr>
              <a:t> </a:t>
            </a:r>
          </a:p>
          <a:p>
            <a:pPr eaLnBrk="1" hangingPunct="1">
              <a:lnSpc>
                <a:spcPct val="120000"/>
              </a:lnSpc>
              <a:spcBef>
                <a:spcPct val="50000"/>
              </a:spcBef>
              <a:buClr>
                <a:schemeClr val="accent2"/>
              </a:buClr>
              <a:buSzPct val="80000"/>
              <a:buFont typeface="Wingdings" pitchFamily="2" charset="2"/>
              <a:buNone/>
            </a:pPr>
            <a:r>
              <a:rPr kumimoji="1" lang="en-US" altLang="zh-CN" sz="4000" dirty="0">
                <a:solidFill>
                  <a:schemeClr val="accent1"/>
                </a:solidFill>
                <a:latin typeface="Times New Roman" pitchFamily="18" charset="0"/>
                <a:ea typeface="黑体" pitchFamily="49" charset="-122"/>
              </a:rPr>
              <a:t>         </a:t>
            </a:r>
            <a:r>
              <a:rPr kumimoji="1" lang="zh-CN" altLang="en-US" sz="4000" dirty="0">
                <a:latin typeface="Times New Roman" pitchFamily="18" charset="0"/>
                <a:ea typeface="黑体" pitchFamily="49" charset="-122"/>
              </a:rPr>
              <a:t>我们</a:t>
            </a:r>
            <a:r>
              <a:rPr kumimoji="1" lang="zh-CN" altLang="en-US" sz="4000" b="1" dirty="0">
                <a:latin typeface="宋体" pitchFamily="2" charset="-122"/>
              </a:rPr>
              <a:t>在物理实验中使用</a:t>
            </a:r>
            <a:br>
              <a:rPr kumimoji="1" lang="zh-CN" altLang="en-US" sz="4000" b="1" dirty="0">
                <a:latin typeface="宋体" pitchFamily="2" charset="-122"/>
              </a:rPr>
            </a:br>
            <a:r>
              <a:rPr kumimoji="1" lang="zh-CN" altLang="en-US" sz="4000" b="1" dirty="0">
                <a:latin typeface="宋体" pitchFamily="2" charset="-122"/>
              </a:rPr>
              <a:t> </a:t>
            </a:r>
            <a:r>
              <a:rPr kumimoji="1" lang="zh-CN" altLang="en-US" sz="4400" b="1" dirty="0">
                <a:latin typeface="Times New Roman" pitchFamily="18" charset="0"/>
              </a:rPr>
              <a:t>“</a:t>
            </a:r>
            <a:r>
              <a:rPr kumimoji="1" lang="zh-CN" altLang="en-US" sz="4400" b="1" dirty="0">
                <a:latin typeface="宋体" pitchFamily="2" charset="-122"/>
              </a:rPr>
              <a:t>第二种格式</a:t>
            </a:r>
            <a:r>
              <a:rPr kumimoji="1" lang="zh-CN" altLang="en-US" sz="4400" b="1" dirty="0" smtClean="0">
                <a:latin typeface="Times New Roman" pitchFamily="18" charset="0"/>
              </a:rPr>
              <a:t>”</a:t>
            </a:r>
            <a:r>
              <a:rPr kumimoji="1" lang="zh-CN" altLang="en-US" sz="4000" b="1" dirty="0" smtClean="0">
                <a:latin typeface="宋体" pitchFamily="2" charset="-122"/>
              </a:rPr>
              <a:t> 表示</a:t>
            </a:r>
            <a:r>
              <a:rPr kumimoji="1" lang="zh-CN" altLang="en-US" sz="4000" b="1" dirty="0">
                <a:latin typeface="宋体" pitchFamily="2" charset="-122"/>
              </a:rPr>
              <a:t>测量结果</a:t>
            </a:r>
            <a:r>
              <a:rPr kumimoji="1" lang="zh-CN" altLang="en-US" sz="4000" dirty="0">
                <a:latin typeface="Times New Roman" pitchFamily="18" charset="0"/>
                <a:ea typeface="黑体" pitchFamily="49" charset="-122"/>
              </a:rPr>
              <a:t>。</a:t>
            </a:r>
          </a:p>
        </p:txBody>
      </p:sp>
      <p:sp>
        <p:nvSpPr>
          <p:cNvPr id="10" name="Rectangle 3"/>
          <p:cNvSpPr txBox="1">
            <a:spLocks noChangeArrowheads="1"/>
          </p:cNvSpPr>
          <p:nvPr/>
        </p:nvSpPr>
        <p:spPr bwMode="auto">
          <a:xfrm>
            <a:off x="1547664" y="5445224"/>
            <a:ext cx="5415880" cy="720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4000" b="0" i="0" u="none" strike="noStrike" kern="0" cap="none" spc="0" normalizeH="0" baseline="0" noProof="0" dirty="0" smtClean="0">
                <a:ln>
                  <a:noFill/>
                </a:ln>
                <a:solidFill>
                  <a:schemeClr val="folHlink"/>
                </a:solidFill>
                <a:effectLst/>
                <a:uLnTx/>
                <a:uFillTx/>
                <a:latin typeface="黑体" pitchFamily="49" charset="-122"/>
                <a:ea typeface="黑体" pitchFamily="49" charset="-122"/>
                <a:cs typeface="+mn-cs"/>
              </a:rPr>
              <a:t>L=31.42(0.05)mm</a:t>
            </a:r>
            <a:r>
              <a:rPr kumimoji="0" lang="en-US" altLang="zh-CN" sz="4000" b="0" i="0" u="none" strike="noStrike" kern="0" cap="none" spc="0" normalizeH="0" baseline="0" noProof="0" dirty="0" smtClean="0">
                <a:ln>
                  <a:noFill/>
                </a:ln>
                <a:solidFill>
                  <a:schemeClr val="tx1"/>
                </a:solidFill>
                <a:effectLst/>
                <a:uLnTx/>
                <a:uFillTx/>
                <a:latin typeface="黑体" pitchFamily="49" charset="-122"/>
                <a:ea typeface="黑体" pitchFamily="49" charset="-122"/>
                <a:cs typeface="+mn-cs"/>
              </a:rPr>
              <a:t>   </a:t>
            </a:r>
            <a:endParaRPr kumimoji="0" lang="en-US" altLang="zh-CN" sz="40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509959"/>
                                        </p:tgtEl>
                                        <p:attrNameLst>
                                          <p:attrName>style.visibility</p:attrName>
                                        </p:attrNameLst>
                                      </p:cBhvr>
                                      <p:to>
                                        <p:strVal val="visible"/>
                                      </p:to>
                                    </p:set>
                                    <p:animEffect transition="in" filter="slide(fromBottom)">
                                      <p:cBhvr>
                                        <p:cTn id="7" dur="500"/>
                                        <p:tgtEl>
                                          <p:spTgt spid="509959"/>
                                        </p:tgtEl>
                                      </p:cBhvr>
                                    </p:animEffect>
                                  </p:childTnLst>
                                </p:cTn>
                              </p:par>
                            </p:childTnLst>
                          </p:cTn>
                        </p:par>
                        <p:par>
                          <p:cTn id="8" fill="hold" nodeType="afterGroup">
                            <p:stCondLst>
                              <p:cond delay="500"/>
                            </p:stCondLst>
                            <p:childTnLst>
                              <p:par>
                                <p:cTn id="9" presetID="2" presetClass="entr" presetSubtype="8" fill="hold" grpId="0" nodeType="afterEffect">
                                  <p:stCondLst>
                                    <p:cond delay="1000"/>
                                  </p:stCondLst>
                                  <p:childTnLst>
                                    <p:set>
                                      <p:cBhvr>
                                        <p:cTn id="10" dur="1" fill="hold">
                                          <p:stCondLst>
                                            <p:cond delay="0"/>
                                          </p:stCondLst>
                                        </p:cTn>
                                        <p:tgtEl>
                                          <p:spTgt spid="509957"/>
                                        </p:tgtEl>
                                        <p:attrNameLst>
                                          <p:attrName>style.visibility</p:attrName>
                                        </p:attrNameLst>
                                      </p:cBhvr>
                                      <p:to>
                                        <p:strVal val="visible"/>
                                      </p:to>
                                    </p:set>
                                    <p:anim calcmode="lin" valueType="num">
                                      <p:cBhvr additive="base">
                                        <p:cTn id="11" dur="500" fill="hold"/>
                                        <p:tgtEl>
                                          <p:spTgt spid="509957"/>
                                        </p:tgtEl>
                                        <p:attrNameLst>
                                          <p:attrName>ppt_x</p:attrName>
                                        </p:attrNameLst>
                                      </p:cBhvr>
                                      <p:tavLst>
                                        <p:tav tm="0">
                                          <p:val>
                                            <p:strVal val="0-#ppt_w/2"/>
                                          </p:val>
                                        </p:tav>
                                        <p:tav tm="100000">
                                          <p:val>
                                            <p:strVal val="#ppt_x"/>
                                          </p:val>
                                        </p:tav>
                                      </p:tavLst>
                                    </p:anim>
                                    <p:anim calcmode="lin" valueType="num">
                                      <p:cBhvr additive="base">
                                        <p:cTn id="12" dur="500" fill="hold"/>
                                        <p:tgtEl>
                                          <p:spTgt spid="509957"/>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1000"/>
                                  </p:stCondLst>
                                  <p:childTnLst>
                                    <p:set>
                                      <p:cBhvr>
                                        <p:cTn id="14" dur="1" fill="hold">
                                          <p:stCondLst>
                                            <p:cond delay="0"/>
                                          </p:stCondLst>
                                        </p:cTn>
                                        <p:tgtEl>
                                          <p:spTgt spid="509958"/>
                                        </p:tgtEl>
                                        <p:attrNameLst>
                                          <p:attrName>style.visibility</p:attrName>
                                        </p:attrNameLst>
                                      </p:cBhvr>
                                      <p:to>
                                        <p:strVal val="visible"/>
                                      </p:to>
                                    </p:set>
                                    <p:anim calcmode="lin" valueType="num">
                                      <p:cBhvr additive="base">
                                        <p:cTn id="15" dur="500" fill="hold"/>
                                        <p:tgtEl>
                                          <p:spTgt spid="509958"/>
                                        </p:tgtEl>
                                        <p:attrNameLst>
                                          <p:attrName>ppt_x</p:attrName>
                                        </p:attrNameLst>
                                      </p:cBhvr>
                                      <p:tavLst>
                                        <p:tav tm="0">
                                          <p:val>
                                            <p:strVal val="#ppt_x"/>
                                          </p:val>
                                        </p:tav>
                                        <p:tav tm="100000">
                                          <p:val>
                                            <p:strVal val="#ppt_x"/>
                                          </p:val>
                                        </p:tav>
                                      </p:tavLst>
                                    </p:anim>
                                    <p:anim calcmode="lin" valueType="num">
                                      <p:cBhvr additive="base">
                                        <p:cTn id="16" dur="500" fill="hold"/>
                                        <p:tgtEl>
                                          <p:spTgt spid="50995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additive="base">
                                        <p:cTn id="21"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7" grpId="0" autoUpdateAnimBg="0"/>
      <p:bldP spid="10"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7"/>
          <p:cNvSpPr txBox="1">
            <a:spLocks noChangeArrowheads="1"/>
          </p:cNvSpPr>
          <p:nvPr/>
        </p:nvSpPr>
        <p:spPr>
          <a:xfrm>
            <a:off x="891530" y="692696"/>
            <a:ext cx="7591425" cy="5400600"/>
          </a:xfrm>
          <a:prstGeom prst="rect">
            <a:avLst/>
          </a:prstGeom>
        </p:spPr>
        <p:txBody>
          <a:bodyPr/>
          <a:lstStyle/>
          <a:p>
            <a:pPr marL="228600" indent="-228600" defTabSz="914400" eaLnBrk="1" hangingPunct="1">
              <a:lnSpc>
                <a:spcPct val="90000"/>
              </a:lnSpc>
              <a:spcBef>
                <a:spcPts val="1000"/>
              </a:spcBef>
              <a:buFont typeface="Wingdings" pitchFamily="2" charset="2"/>
              <a:buNone/>
              <a:defRPr/>
            </a:pPr>
            <a:r>
              <a:rPr lang="en-US" altLang="zh-CN" sz="3200" b="1" dirty="0">
                <a:latin typeface="黑体" pitchFamily="49" charset="-122"/>
                <a:ea typeface="黑体" pitchFamily="49" charset="-122"/>
              </a:rPr>
              <a:t>1 </a:t>
            </a:r>
            <a:r>
              <a:rPr lang="zh-CN" altLang="en-US" sz="3200" b="1" dirty="0">
                <a:latin typeface="黑体" pitchFamily="49" charset="-122"/>
                <a:ea typeface="黑体" pitchFamily="49" charset="-122"/>
              </a:rPr>
              <a:t>物理实验教学目标</a:t>
            </a:r>
            <a:endParaRPr lang="en-US" altLang="zh-CN" sz="3200" b="1" dirty="0">
              <a:latin typeface="黑体" pitchFamily="49" charset="-122"/>
              <a:ea typeface="黑体" pitchFamily="49" charset="-122"/>
            </a:endParaRPr>
          </a:p>
          <a:p>
            <a:pPr marL="228600" indent="-228600" defTabSz="914400" eaLnBrk="1" hangingPunct="1">
              <a:lnSpc>
                <a:spcPct val="90000"/>
              </a:lnSpc>
              <a:spcBef>
                <a:spcPts val="1000"/>
              </a:spcBef>
              <a:buFont typeface="Wingdings" pitchFamily="2" charset="2"/>
              <a:buNone/>
              <a:defRPr/>
            </a:pPr>
            <a:endParaRPr lang="zh-CN" altLang="en-US" sz="2000" b="1" dirty="0">
              <a:latin typeface="+mn-lt"/>
              <a:ea typeface="黑体" pitchFamily="49" charset="-122"/>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基本物理量的测量方法</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物理实验的思想和实验</a:t>
            </a:r>
            <a:r>
              <a:rPr lang="zh-CN" altLang="en-US" sz="3200" b="1" dirty="0" smtClean="0">
                <a:latin typeface="+mn-ea"/>
                <a:ea typeface="+mn-ea"/>
              </a:rPr>
              <a:t>方法</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培养基本的实验技能</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掌握基本测量仪器仪表的使用方法；</a:t>
            </a: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测量结果表示：误差理论，数据处理；</a:t>
            </a:r>
            <a:endParaRPr lang="en-US" altLang="zh-CN" sz="3200" b="1" dirty="0">
              <a:latin typeface="+mn-ea"/>
              <a:ea typeface="+mn-ea"/>
            </a:endParaRPr>
          </a:p>
          <a:p>
            <a:pPr marL="228600" indent="-228600" defTabSz="914400" eaLnBrk="1" hangingPunct="1">
              <a:lnSpc>
                <a:spcPts val="4540"/>
              </a:lnSpc>
              <a:spcBef>
                <a:spcPts val="1000"/>
              </a:spcBef>
              <a:buClr>
                <a:schemeClr val="folHlink"/>
              </a:buClr>
              <a:buFont typeface="Arial" panose="020B0604020202020204" pitchFamily="34" charset="0"/>
              <a:buChar char="•"/>
              <a:defRPr/>
            </a:pPr>
            <a:r>
              <a:rPr lang="zh-CN" altLang="en-US" sz="3200" b="1" dirty="0">
                <a:latin typeface="+mn-ea"/>
                <a:ea typeface="+mn-ea"/>
              </a:rPr>
              <a:t>提高科学素养</a:t>
            </a:r>
          </a:p>
        </p:txBody>
      </p:sp>
    </p:spTree>
    <p:extLst>
      <p:ext uri="{BB962C8B-B14F-4D97-AF65-F5344CB8AC3E}">
        <p14:creationId xmlns:p14="http://schemas.microsoft.com/office/powerpoint/2010/main" xmlns="" val="39684581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71911A49-DFA7-4103-A857-B4C904BC794D}" type="datetime1">
              <a:rPr lang="zh-CN" altLang="en-US" sz="1400" smtClean="0"/>
              <a:pPr eaLnBrk="1" hangingPunct="1">
                <a:spcBef>
                  <a:spcPct val="0"/>
                </a:spcBef>
                <a:buFontTx/>
                <a:buNone/>
              </a:pPr>
              <a:t>2018/3/2</a:t>
            </a:fld>
            <a:endParaRPr lang="en-US" altLang="zh-CN" sz="1400" smtClean="0"/>
          </a:p>
        </p:txBody>
      </p:sp>
      <p:sp>
        <p:nvSpPr>
          <p:cNvPr id="57347"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E9BAEF5-AEDC-4899-B02A-E591991A7D46}" type="slidenum">
              <a:rPr lang="en-US" altLang="zh-CN" sz="1400" smtClean="0"/>
              <a:pPr eaLnBrk="1" hangingPunct="1">
                <a:spcBef>
                  <a:spcPct val="0"/>
                </a:spcBef>
                <a:buFontTx/>
                <a:buNone/>
              </a:pPr>
              <a:t>60</a:t>
            </a:fld>
            <a:endParaRPr lang="en-US" altLang="zh-CN" sz="1400" smtClean="0"/>
          </a:p>
        </p:txBody>
      </p:sp>
      <p:sp>
        <p:nvSpPr>
          <p:cNvPr id="57348" name="Rectangle 2"/>
          <p:cNvSpPr>
            <a:spLocks noGrp="1" noChangeArrowheads="1"/>
          </p:cNvSpPr>
          <p:nvPr>
            <p:ph type="title"/>
          </p:nvPr>
        </p:nvSpPr>
        <p:spPr>
          <a:xfrm>
            <a:off x="395288" y="0"/>
            <a:ext cx="8229600" cy="1143000"/>
          </a:xfrm>
        </p:spPr>
        <p:txBody>
          <a:bodyPr/>
          <a:lstStyle/>
          <a:p>
            <a:pPr algn="l" eaLnBrk="1" hangingPunct="1"/>
            <a:r>
              <a:rPr lang="en-US" altLang="zh-CN" smtClean="0">
                <a:solidFill>
                  <a:schemeClr val="folHlink"/>
                </a:solidFill>
                <a:ea typeface="黑体" pitchFamily="49" charset="-122"/>
              </a:rPr>
              <a:t>1 </a:t>
            </a:r>
            <a:r>
              <a:rPr lang="zh-CN" altLang="en-US" smtClean="0">
                <a:solidFill>
                  <a:schemeClr val="folHlink"/>
                </a:solidFill>
                <a:ea typeface="黑体" pitchFamily="49" charset="-122"/>
              </a:rPr>
              <a:t>直接测量的结果的表示</a:t>
            </a:r>
          </a:p>
        </p:txBody>
      </p:sp>
      <p:sp>
        <p:nvSpPr>
          <p:cNvPr id="57349" name="Rectangle 3"/>
          <p:cNvSpPr>
            <a:spLocks noGrp="1" noChangeArrowheads="1"/>
          </p:cNvSpPr>
          <p:nvPr>
            <p:ph type="body" sz="half" idx="1"/>
          </p:nvPr>
        </p:nvSpPr>
        <p:spPr>
          <a:xfrm>
            <a:off x="0" y="1196975"/>
            <a:ext cx="8893175" cy="2476500"/>
          </a:xfrm>
          <a:noFill/>
        </p:spPr>
        <p:txBody>
          <a:bodyPr/>
          <a:lstStyle/>
          <a:p>
            <a:pPr eaLnBrk="1" hangingPunct="1">
              <a:buFontTx/>
              <a:buNone/>
            </a:pPr>
            <a:r>
              <a:rPr lang="zh-CN" altLang="en-US" b="1" smtClean="0">
                <a:ea typeface="黑体" pitchFamily="49" charset="-122"/>
              </a:rPr>
              <a:t>（</a:t>
            </a:r>
            <a:r>
              <a:rPr lang="en-US" altLang="zh-CN" b="1" smtClean="0">
                <a:ea typeface="黑体" pitchFamily="49" charset="-122"/>
              </a:rPr>
              <a:t>1</a:t>
            </a:r>
            <a:r>
              <a:rPr lang="zh-CN" altLang="en-US" b="1" smtClean="0">
                <a:ea typeface="黑体" pitchFamily="49" charset="-122"/>
              </a:rPr>
              <a:t>）单次测量结果的表示</a:t>
            </a:r>
          </a:p>
          <a:p>
            <a:pPr eaLnBrk="1" hangingPunct="1">
              <a:lnSpc>
                <a:spcPct val="120000"/>
              </a:lnSpc>
              <a:buFontTx/>
              <a:buNone/>
            </a:pPr>
            <a:r>
              <a:rPr lang="zh-CN" altLang="en-US" b="1" smtClean="0">
                <a:latin typeface="宋体" pitchFamily="2" charset="-122"/>
              </a:rPr>
              <a:t>  </a:t>
            </a:r>
            <a:r>
              <a:rPr lang="zh-CN" altLang="en-US" sz="2800" b="1" smtClean="0">
                <a:latin typeface="宋体" pitchFamily="2" charset="-122"/>
              </a:rPr>
              <a:t>测量次数</a:t>
            </a:r>
            <a:r>
              <a:rPr lang="en-US" altLang="zh-CN" sz="2800" b="1" smtClean="0">
                <a:latin typeface="宋体" pitchFamily="2" charset="-122"/>
              </a:rPr>
              <a:t>n=1</a:t>
            </a:r>
            <a:r>
              <a:rPr lang="zh-CN" altLang="en-US" sz="2800" b="1" smtClean="0">
                <a:latin typeface="宋体" pitchFamily="2" charset="-122"/>
              </a:rPr>
              <a:t>，不能计算</a:t>
            </a:r>
            <a:r>
              <a:rPr lang="en-US" altLang="zh-CN" sz="2800" b="1" smtClean="0">
                <a:latin typeface="宋体" pitchFamily="2" charset="-122"/>
              </a:rPr>
              <a:t>A</a:t>
            </a:r>
            <a:r>
              <a:rPr lang="zh-CN" altLang="en-US" sz="2800" b="1" smtClean="0">
                <a:latin typeface="宋体" pitchFamily="2" charset="-122"/>
              </a:rPr>
              <a:t>类不确定度，只能用非统计方法计算</a:t>
            </a:r>
            <a:r>
              <a:rPr lang="en-US" altLang="zh-CN" sz="2800" b="1" smtClean="0">
                <a:latin typeface="宋体" pitchFamily="2" charset="-122"/>
              </a:rPr>
              <a:t>B</a:t>
            </a:r>
            <a:r>
              <a:rPr lang="zh-CN" altLang="en-US" sz="2800" b="1" smtClean="0">
                <a:latin typeface="宋体" pitchFamily="2" charset="-122"/>
              </a:rPr>
              <a:t>类不确定度。测量值为</a:t>
            </a:r>
            <a:r>
              <a:rPr lang="en-US" altLang="zh-CN" sz="2800" b="1" smtClean="0">
                <a:latin typeface="宋体" pitchFamily="2" charset="-122"/>
              </a:rPr>
              <a:t>x</a:t>
            </a:r>
            <a:r>
              <a:rPr lang="zh-CN" altLang="en-US" sz="2800" b="1" smtClean="0">
                <a:latin typeface="宋体" pitchFamily="2" charset="-122"/>
              </a:rPr>
              <a:t>的单次测量结果应表示为：</a:t>
            </a:r>
            <a:r>
              <a:rPr lang="zh-CN" altLang="en-US" smtClean="0">
                <a:ea typeface="黑体" pitchFamily="49" charset="-122"/>
              </a:rPr>
              <a:t> </a:t>
            </a:r>
          </a:p>
        </p:txBody>
      </p:sp>
      <p:sp>
        <p:nvSpPr>
          <p:cNvPr id="512004" name="Text Box 4"/>
          <p:cNvSpPr txBox="1">
            <a:spLocks noChangeArrowheads="1"/>
          </p:cNvSpPr>
          <p:nvPr/>
        </p:nvSpPr>
        <p:spPr bwMode="auto">
          <a:xfrm>
            <a:off x="1763713" y="3068638"/>
            <a:ext cx="44719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3600">
                <a:solidFill>
                  <a:schemeClr val="folHlink"/>
                </a:solidFill>
                <a:latin typeface="Times New Roman" pitchFamily="18" charset="0"/>
              </a:rPr>
              <a:t>x=x(u)</a:t>
            </a:r>
            <a:r>
              <a:rPr kumimoji="1" lang="zh-CN" altLang="en-US" sz="3600">
                <a:solidFill>
                  <a:schemeClr val="folHlink"/>
                </a:solidFill>
                <a:latin typeface="Times New Roman" pitchFamily="18" charset="0"/>
              </a:rPr>
              <a:t>（单位）</a:t>
            </a:r>
          </a:p>
        </p:txBody>
      </p:sp>
      <p:graphicFrame>
        <p:nvGraphicFramePr>
          <p:cNvPr id="512005" name="Object 5"/>
          <p:cNvGraphicFramePr>
            <a:graphicFrameLocks noChangeAspect="1"/>
          </p:cNvGraphicFramePr>
          <p:nvPr/>
        </p:nvGraphicFramePr>
        <p:xfrm>
          <a:off x="4932363" y="3068638"/>
          <a:ext cx="1873250" cy="1152525"/>
        </p:xfrm>
        <a:graphic>
          <a:graphicData uri="http://schemas.openxmlformats.org/presentationml/2006/ole">
            <p:oleObj spid="_x0000_s57554" r:id="rId4" imgW="545626" imgH="406048" progId="">
              <p:embed/>
            </p:oleObj>
          </a:graphicData>
        </a:graphic>
      </p:graphicFrame>
      <p:sp>
        <p:nvSpPr>
          <p:cNvPr id="512006" name="Text Box 6"/>
          <p:cNvSpPr txBox="1">
            <a:spLocks noChangeArrowheads="1"/>
          </p:cNvSpPr>
          <p:nvPr/>
        </p:nvSpPr>
        <p:spPr bwMode="auto">
          <a:xfrm>
            <a:off x="4119563" y="5170488"/>
            <a:ext cx="1752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endParaRPr kumimoji="1" lang="zh-CN" altLang="zh-CN" sz="3600">
              <a:solidFill>
                <a:schemeClr val="bg2"/>
              </a:solidFill>
              <a:latin typeface="PMingLiU" pitchFamily="18" charset="-120"/>
              <a:ea typeface="PMingLiU" pitchFamily="18" charset="-120"/>
            </a:endParaRPr>
          </a:p>
        </p:txBody>
      </p:sp>
      <p:graphicFrame>
        <p:nvGraphicFramePr>
          <p:cNvPr id="512007" name="Object 7"/>
          <p:cNvGraphicFramePr>
            <a:graphicFrameLocks noChangeAspect="1"/>
          </p:cNvGraphicFramePr>
          <p:nvPr/>
        </p:nvGraphicFramePr>
        <p:xfrm>
          <a:off x="6948488" y="3284538"/>
          <a:ext cx="1752600" cy="774700"/>
        </p:xfrm>
        <a:graphic>
          <a:graphicData uri="http://schemas.openxmlformats.org/presentationml/2006/ole">
            <p:oleObj spid="_x0000_s57555" r:id="rId5" imgW="520700" imgH="228600" progId="">
              <p:embed/>
            </p:oleObj>
          </a:graphicData>
        </a:graphic>
      </p:graphicFrame>
      <p:sp>
        <p:nvSpPr>
          <p:cNvPr id="512008" name="Rectangle 8"/>
          <p:cNvSpPr>
            <a:spLocks noChangeArrowheads="1"/>
          </p:cNvSpPr>
          <p:nvPr/>
        </p:nvSpPr>
        <p:spPr bwMode="auto">
          <a:xfrm>
            <a:off x="0" y="4221163"/>
            <a:ext cx="8229600" cy="79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buFontTx/>
              <a:buNone/>
            </a:pPr>
            <a:r>
              <a:rPr lang="zh-CN" altLang="en-US" b="1">
                <a:latin typeface="黑体" pitchFamily="49" charset="-122"/>
                <a:ea typeface="黑体" pitchFamily="49" charset="-122"/>
              </a:rPr>
              <a:t>（</a:t>
            </a:r>
            <a:r>
              <a:rPr lang="en-US" altLang="zh-CN" b="1">
                <a:latin typeface="黑体" pitchFamily="49" charset="-122"/>
                <a:ea typeface="黑体" pitchFamily="49" charset="-122"/>
              </a:rPr>
              <a:t>2</a:t>
            </a:r>
            <a:r>
              <a:rPr lang="zh-CN" altLang="en-US" b="1">
                <a:latin typeface="黑体" pitchFamily="49" charset="-122"/>
                <a:ea typeface="黑体" pitchFamily="49" charset="-122"/>
              </a:rPr>
              <a:t>）多次测量结果的表示</a:t>
            </a:r>
            <a:r>
              <a:rPr lang="zh-CN" altLang="en-US"/>
              <a:t/>
            </a:r>
            <a:br>
              <a:rPr lang="zh-CN" altLang="en-US"/>
            </a:br>
            <a:r>
              <a:rPr lang="zh-CN" altLang="en-US"/>
              <a:t/>
            </a:r>
            <a:br>
              <a:rPr lang="zh-CN" altLang="en-US"/>
            </a:br>
            <a:r>
              <a:rPr lang="zh-CN" altLang="en-US"/>
              <a:t>                                                     </a:t>
            </a:r>
            <a:endParaRPr lang="zh-CN" altLang="en-US">
              <a:solidFill>
                <a:srgbClr val="0000CC"/>
              </a:solidFill>
            </a:endParaRPr>
          </a:p>
          <a:p>
            <a:pPr eaLnBrk="1" hangingPunct="1">
              <a:buFontTx/>
              <a:buNone/>
            </a:pPr>
            <a:endParaRPr lang="en-US" altLang="zh-CN">
              <a:solidFill>
                <a:schemeClr val="bg2"/>
              </a:solidFill>
              <a:ea typeface="黑体" pitchFamily="49" charset="-122"/>
            </a:endParaRPr>
          </a:p>
        </p:txBody>
      </p:sp>
      <p:graphicFrame>
        <p:nvGraphicFramePr>
          <p:cNvPr id="512009" name="Object 9"/>
          <p:cNvGraphicFramePr>
            <a:graphicFrameLocks noGrp="1" noChangeAspect="1"/>
          </p:cNvGraphicFramePr>
          <p:nvPr>
            <p:ph sz="half" idx="2"/>
          </p:nvPr>
        </p:nvGraphicFramePr>
        <p:xfrm>
          <a:off x="1908175" y="5300663"/>
          <a:ext cx="4464050" cy="968375"/>
        </p:xfrm>
        <a:graphic>
          <a:graphicData uri="http://schemas.openxmlformats.org/presentationml/2006/ole">
            <p:oleObj spid="_x0000_s57556" name="Equation" r:id="rId6" imgW="1054100" imgH="2286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3000"/>
                                  </p:stCondLst>
                                  <p:childTnLst>
                                    <p:set>
                                      <p:cBhvr>
                                        <p:cTn id="6" dur="1" fill="hold">
                                          <p:stCondLst>
                                            <p:cond delay="0"/>
                                          </p:stCondLst>
                                        </p:cTn>
                                        <p:tgtEl>
                                          <p:spTgt spid="512004"/>
                                        </p:tgtEl>
                                        <p:attrNameLst>
                                          <p:attrName>style.visibility</p:attrName>
                                        </p:attrNameLst>
                                      </p:cBhvr>
                                      <p:to>
                                        <p:strVal val="visible"/>
                                      </p:to>
                                    </p:set>
                                    <p:anim calcmode="lin" valueType="num">
                                      <p:cBhvr additive="base">
                                        <p:cTn id="7" dur="500" fill="hold"/>
                                        <p:tgtEl>
                                          <p:spTgt spid="512004"/>
                                        </p:tgtEl>
                                        <p:attrNameLst>
                                          <p:attrName>ppt_x</p:attrName>
                                        </p:attrNameLst>
                                      </p:cBhvr>
                                      <p:tavLst>
                                        <p:tav tm="0">
                                          <p:val>
                                            <p:strVal val="0-#ppt_w/2"/>
                                          </p:val>
                                        </p:tav>
                                        <p:tav tm="100000">
                                          <p:val>
                                            <p:strVal val="#ppt_x"/>
                                          </p:val>
                                        </p:tav>
                                      </p:tavLst>
                                    </p:anim>
                                    <p:anim calcmode="lin" valueType="num">
                                      <p:cBhvr additive="base">
                                        <p:cTn id="8" dur="500" fill="hold"/>
                                        <p:tgtEl>
                                          <p:spTgt spid="5120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500"/>
                            </p:stCondLst>
                            <p:childTnLst>
                              <p:par>
                                <p:cTn id="10" presetID="2" presetClass="entr" presetSubtype="8" fill="hold" nodeType="afterEffect">
                                  <p:stCondLst>
                                    <p:cond delay="1000"/>
                                  </p:stCondLst>
                                  <p:childTnLst>
                                    <p:set>
                                      <p:cBhvr>
                                        <p:cTn id="11" dur="1" fill="hold">
                                          <p:stCondLst>
                                            <p:cond delay="0"/>
                                          </p:stCondLst>
                                        </p:cTn>
                                        <p:tgtEl>
                                          <p:spTgt spid="512005"/>
                                        </p:tgtEl>
                                        <p:attrNameLst>
                                          <p:attrName>style.visibility</p:attrName>
                                        </p:attrNameLst>
                                      </p:cBhvr>
                                      <p:to>
                                        <p:strVal val="visible"/>
                                      </p:to>
                                    </p:set>
                                    <p:anim calcmode="lin" valueType="num">
                                      <p:cBhvr additive="base">
                                        <p:cTn id="12" dur="500" fill="hold"/>
                                        <p:tgtEl>
                                          <p:spTgt spid="512005"/>
                                        </p:tgtEl>
                                        <p:attrNameLst>
                                          <p:attrName>ppt_x</p:attrName>
                                        </p:attrNameLst>
                                      </p:cBhvr>
                                      <p:tavLst>
                                        <p:tav tm="0">
                                          <p:val>
                                            <p:strVal val="0-#ppt_w/2"/>
                                          </p:val>
                                        </p:tav>
                                        <p:tav tm="100000">
                                          <p:val>
                                            <p:strVal val="#ppt_x"/>
                                          </p:val>
                                        </p:tav>
                                      </p:tavLst>
                                    </p:anim>
                                    <p:anim calcmode="lin" valueType="num">
                                      <p:cBhvr additive="base">
                                        <p:cTn id="13" dur="500" fill="hold"/>
                                        <p:tgtEl>
                                          <p:spTgt spid="51200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0"/>
                            </p:stCondLst>
                            <p:childTnLst>
                              <p:par>
                                <p:cTn id="15" presetID="1" presetClass="entr" presetSubtype="0" fill="hold" nodeType="afterEffect">
                                  <p:stCondLst>
                                    <p:cond delay="0"/>
                                  </p:stCondLst>
                                  <p:childTnLst>
                                    <p:set>
                                      <p:cBhvr>
                                        <p:cTn id="16" dur="1" fill="hold">
                                          <p:stCondLst>
                                            <p:cond delay="499"/>
                                          </p:stCondLst>
                                        </p:cTn>
                                        <p:tgtEl>
                                          <p:spTgt spid="5120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nodePh="1">
                                  <p:stCondLst>
                                    <p:cond delay="0"/>
                                  </p:stCondLst>
                                  <p:endCondLst>
                                    <p:cond evt="begin" delay="0">
                                      <p:tn val="19"/>
                                    </p:cond>
                                  </p:endCondLst>
                                  <p:childTnLst>
                                    <p:set>
                                      <p:cBhvr>
                                        <p:cTn id="20" dur="1" fill="hold">
                                          <p:stCondLst>
                                            <p:cond delay="0"/>
                                          </p:stCondLst>
                                        </p:cTn>
                                        <p:tgtEl>
                                          <p:spTgt spid="512006"/>
                                        </p:tgtEl>
                                        <p:attrNameLst>
                                          <p:attrName>style.visibility</p:attrName>
                                        </p:attrNameLst>
                                      </p:cBhvr>
                                      <p:to>
                                        <p:strVal val="visible"/>
                                      </p:to>
                                    </p:set>
                                    <p:animEffect transition="in" filter="box(in)">
                                      <p:cBhvr>
                                        <p:cTn id="21" dur="500"/>
                                        <p:tgtEl>
                                          <p:spTgt spid="51200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512008"/>
                                        </p:tgtEl>
                                        <p:attrNameLst>
                                          <p:attrName>style.visibility</p:attrName>
                                        </p:attrNameLst>
                                      </p:cBhvr>
                                      <p:to>
                                        <p:strVal val="visible"/>
                                      </p:to>
                                    </p:set>
                                    <p:animEffect transition="in" filter="box(in)">
                                      <p:cBhvr>
                                        <p:cTn id="24" dur="500"/>
                                        <p:tgtEl>
                                          <p:spTgt spid="512008"/>
                                        </p:tgtEl>
                                      </p:cBhvr>
                                    </p:animEffect>
                                  </p:childTnLst>
                                </p:cTn>
                              </p:par>
                              <p:par>
                                <p:cTn id="25" presetID="4" presetClass="entr" presetSubtype="16" fill="hold" nodeType="withEffect">
                                  <p:stCondLst>
                                    <p:cond delay="0"/>
                                  </p:stCondLst>
                                  <p:childTnLst>
                                    <p:set>
                                      <p:cBhvr>
                                        <p:cTn id="26" dur="1" fill="hold">
                                          <p:stCondLst>
                                            <p:cond delay="0"/>
                                          </p:stCondLst>
                                        </p:cTn>
                                        <p:tgtEl>
                                          <p:spTgt spid="512009"/>
                                        </p:tgtEl>
                                        <p:attrNameLst>
                                          <p:attrName>style.visibility</p:attrName>
                                        </p:attrNameLst>
                                      </p:cBhvr>
                                      <p:to>
                                        <p:strVal val="visible"/>
                                      </p:to>
                                    </p:set>
                                    <p:animEffect transition="in" filter="box(in)">
                                      <p:cBhvr>
                                        <p:cTn id="27" dur="500"/>
                                        <p:tgtEl>
                                          <p:spTgt spid="512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4" grpId="0" autoUpdateAnimBg="0"/>
      <p:bldP spid="512006" grpId="0"/>
      <p:bldP spid="51200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sp>
        <p:nvSpPr>
          <p:cNvPr id="5" name="日期占位符 4"/>
          <p:cNvSpPr>
            <a:spLocks noGrp="1"/>
          </p:cNvSpPr>
          <p:nvPr>
            <p:ph type="dt" sz="half" idx="10"/>
          </p:nvPr>
        </p:nvSpPr>
        <p:spPr/>
        <p:txBody>
          <a:bodyPr/>
          <a:lstStyle/>
          <a:p>
            <a:pPr>
              <a:defRPr/>
            </a:pPr>
            <a:fld id="{0D5BEAB0-A130-4E4A-884A-DD4A460FB1A2}" type="datetime1">
              <a:rPr lang="zh-CN" altLang="en-US" smtClean="0"/>
              <a:pPr>
                <a:defRPr/>
              </a:pPr>
              <a:t>2018/3/2</a:t>
            </a:fld>
            <a:endParaRPr lang="en-US" altLang="zh-CN"/>
          </a:p>
        </p:txBody>
      </p:sp>
      <p:sp>
        <p:nvSpPr>
          <p:cNvPr id="6" name="灯片编号占位符 5"/>
          <p:cNvSpPr>
            <a:spLocks noGrp="1"/>
          </p:cNvSpPr>
          <p:nvPr>
            <p:ph type="sldNum" sz="quarter" idx="12"/>
          </p:nvPr>
        </p:nvSpPr>
        <p:spPr/>
        <p:txBody>
          <a:bodyPr/>
          <a:lstStyle/>
          <a:p>
            <a:pPr>
              <a:defRPr/>
            </a:pPr>
            <a:fld id="{7805D949-83D7-4D8D-8A5C-723795250A42}" type="slidenum">
              <a:rPr lang="en-US" altLang="zh-CN" smtClean="0"/>
              <a:pPr>
                <a:defRPr/>
              </a:pPr>
              <a:t>61</a:t>
            </a:fld>
            <a:endParaRPr lang="en-US" altLang="zh-CN"/>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5313" y="73025"/>
            <a:ext cx="8094662" cy="600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 name="TextBox 5"/>
          <p:cNvSpPr txBox="1">
            <a:spLocks noChangeArrowheads="1"/>
          </p:cNvSpPr>
          <p:nvPr/>
        </p:nvSpPr>
        <p:spPr bwMode="auto">
          <a:xfrm>
            <a:off x="2907506" y="6129338"/>
            <a:ext cx="347027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200" b="1" dirty="0">
                <a:latin typeface="Arial" pitchFamily="34" charset="0"/>
              </a:rPr>
              <a:t>d=19.75(0.02)mm</a:t>
            </a:r>
            <a:endParaRPr lang="zh-CN" altLang="en-US" sz="3200" b="1" dirty="0">
              <a:latin typeface="Arial" pitchFamily="34" charset="0"/>
            </a:endParaRPr>
          </a:p>
        </p:txBody>
      </p:sp>
    </p:spTree>
    <p:extLst>
      <p:ext uri="{BB962C8B-B14F-4D97-AF65-F5344CB8AC3E}">
        <p14:creationId xmlns:p14="http://schemas.microsoft.com/office/powerpoint/2010/main" xmlns="" val="999248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2FD5EDD-E07A-44D6-9201-F3BC51ED4DE7}" type="datetime1">
              <a:rPr lang="zh-CN" altLang="en-US" sz="1400" smtClean="0"/>
              <a:pPr eaLnBrk="1" hangingPunct="1">
                <a:spcBef>
                  <a:spcPct val="0"/>
                </a:spcBef>
                <a:buFontTx/>
                <a:buNone/>
              </a:pPr>
              <a:t>2018/3/2</a:t>
            </a:fld>
            <a:endParaRPr lang="en-US" altLang="zh-CN" sz="1400" smtClean="0"/>
          </a:p>
        </p:txBody>
      </p:sp>
      <p:sp>
        <p:nvSpPr>
          <p:cNvPr id="58371"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A6A407F-F862-4C77-8FF5-B3605E8336CB}" type="slidenum">
              <a:rPr lang="en-US" altLang="zh-CN" sz="1400" smtClean="0"/>
              <a:pPr eaLnBrk="1" hangingPunct="1">
                <a:spcBef>
                  <a:spcPct val="0"/>
                </a:spcBef>
                <a:buFontTx/>
                <a:buNone/>
              </a:pPr>
              <a:t>62</a:t>
            </a:fld>
            <a:endParaRPr lang="en-US" altLang="zh-CN" sz="1400" smtClean="0"/>
          </a:p>
        </p:txBody>
      </p:sp>
      <p:sp>
        <p:nvSpPr>
          <p:cNvPr id="58372" name="Rectangle 2"/>
          <p:cNvSpPr>
            <a:spLocks noGrp="1" noChangeArrowheads="1"/>
          </p:cNvSpPr>
          <p:nvPr>
            <p:ph type="title"/>
          </p:nvPr>
        </p:nvSpPr>
        <p:spPr>
          <a:xfrm>
            <a:off x="457200" y="395288"/>
            <a:ext cx="8001000" cy="823912"/>
          </a:xfrm>
          <a:extLst>
            <a:ext uri="{91240B29-F687-4F45-9708-019B960494DF}">
              <a14:hiddenLine xmlns:a14="http://schemas.microsoft.com/office/drawing/2010/main" xmlns="" w="9525">
                <a:solidFill>
                  <a:srgbClr val="FF33CC"/>
                </a:solidFill>
                <a:miter lim="800000"/>
                <a:headEnd/>
                <a:tailEnd/>
              </a14:hiddenLine>
            </a:ext>
          </a:extLst>
        </p:spPr>
        <p:txBody>
          <a:bodyPr/>
          <a:lstStyle/>
          <a:p>
            <a:pPr algn="l" eaLnBrk="1" hangingPunct="1"/>
            <a:r>
              <a:rPr lang="en-US" altLang="zh-CN" smtClean="0">
                <a:solidFill>
                  <a:schemeClr val="folHlink"/>
                </a:solidFill>
                <a:ea typeface="黑体" pitchFamily="49" charset="-122"/>
              </a:rPr>
              <a:t>2 </a:t>
            </a:r>
            <a:r>
              <a:rPr lang="zh-CN" altLang="en-US" smtClean="0">
                <a:solidFill>
                  <a:schemeClr val="folHlink"/>
                </a:solidFill>
                <a:ea typeface="黑体" pitchFamily="49" charset="-122"/>
              </a:rPr>
              <a:t>间接测量结果的表示</a:t>
            </a:r>
            <a:endParaRPr lang="zh-CN" altLang="en-US" smtClean="0">
              <a:solidFill>
                <a:schemeClr val="folHlink"/>
              </a:solidFill>
            </a:endParaRPr>
          </a:p>
        </p:txBody>
      </p:sp>
      <p:sp>
        <p:nvSpPr>
          <p:cNvPr id="58373" name="Rectangle 3"/>
          <p:cNvSpPr>
            <a:spLocks noGrp="1" noChangeArrowheads="1"/>
          </p:cNvSpPr>
          <p:nvPr>
            <p:ph type="body" sz="half" idx="1"/>
          </p:nvPr>
        </p:nvSpPr>
        <p:spPr>
          <a:xfrm>
            <a:off x="395288" y="1484313"/>
            <a:ext cx="8353425" cy="5184775"/>
          </a:xfrm>
        </p:spPr>
        <p:txBody>
          <a:bodyPr/>
          <a:lstStyle/>
          <a:p>
            <a:pPr eaLnBrk="1" hangingPunct="1">
              <a:buFontTx/>
              <a:buNone/>
            </a:pPr>
            <a:r>
              <a:rPr lang="zh-CN" altLang="en-US" b="1" smtClean="0">
                <a:latin typeface="宋体" pitchFamily="2" charset="-122"/>
              </a:rPr>
              <a:t>设</a:t>
            </a:r>
            <a:r>
              <a:rPr lang="en-US" altLang="zh-CN" b="1" smtClean="0">
                <a:latin typeface="宋体" pitchFamily="2" charset="-122"/>
              </a:rPr>
              <a:t>Φ</a:t>
            </a:r>
            <a:r>
              <a:rPr lang="zh-CN" altLang="en-US" b="1" smtClean="0">
                <a:latin typeface="宋体" pitchFamily="2" charset="-122"/>
              </a:rPr>
              <a:t>是直接测量量</a:t>
            </a:r>
            <a:r>
              <a:rPr lang="en-US" altLang="zh-CN" b="1" smtClean="0">
                <a:latin typeface="宋体" pitchFamily="2" charset="-122"/>
              </a:rPr>
              <a:t>x,y,z,</a:t>
            </a:r>
            <a:r>
              <a:rPr lang="en-US" altLang="zh-CN" b="1" smtClean="0"/>
              <a:t>…</a:t>
            </a:r>
            <a:r>
              <a:rPr lang="zh-CN" altLang="en-US" b="1" smtClean="0">
                <a:latin typeface="宋体" pitchFamily="2" charset="-122"/>
              </a:rPr>
              <a:t>的函数：  </a:t>
            </a:r>
          </a:p>
          <a:p>
            <a:pPr eaLnBrk="1" hangingPunct="1">
              <a:buFontTx/>
              <a:buNone/>
            </a:pPr>
            <a:r>
              <a:rPr lang="zh-CN" altLang="en-US" b="1" smtClean="0">
                <a:latin typeface="宋体" pitchFamily="2" charset="-122"/>
              </a:rPr>
              <a:t>         </a:t>
            </a:r>
            <a:r>
              <a:rPr lang="en-US" altLang="zh-CN" b="1" smtClean="0">
                <a:latin typeface="宋体" pitchFamily="2" charset="-122"/>
              </a:rPr>
              <a:t>Φ=F</a:t>
            </a:r>
            <a:r>
              <a:rPr lang="zh-CN" altLang="en-US" b="1" smtClean="0">
                <a:latin typeface="宋体" pitchFamily="2" charset="-122"/>
              </a:rPr>
              <a:t>（</a:t>
            </a:r>
            <a:r>
              <a:rPr lang="en-US" altLang="zh-CN" b="1" smtClean="0">
                <a:latin typeface="宋体" pitchFamily="2" charset="-122"/>
              </a:rPr>
              <a:t>x,y,z,</a:t>
            </a:r>
            <a:r>
              <a:rPr lang="en-US" altLang="zh-CN" b="1" smtClean="0"/>
              <a:t>…</a:t>
            </a:r>
            <a:r>
              <a:rPr lang="zh-CN" altLang="en-US" b="1" smtClean="0">
                <a:latin typeface="宋体" pitchFamily="2" charset="-122"/>
              </a:rPr>
              <a:t>）</a:t>
            </a:r>
          </a:p>
          <a:p>
            <a:pPr eaLnBrk="1" hangingPunct="1">
              <a:lnSpc>
                <a:spcPct val="120000"/>
              </a:lnSpc>
              <a:buFontTx/>
              <a:buNone/>
            </a:pPr>
            <a:r>
              <a:rPr lang="zh-CN" altLang="en-US" b="1" smtClean="0">
                <a:latin typeface="宋体" pitchFamily="2" charset="-122"/>
              </a:rPr>
              <a:t>     间接测量量的最佳估计值由各直接测量量的最佳估计值代入函数得到</a:t>
            </a:r>
            <a:r>
              <a:rPr lang="zh-CN" altLang="en-US" sz="2800" b="1" smtClean="0">
                <a:latin typeface="宋体" pitchFamily="2" charset="-122"/>
              </a:rPr>
              <a:t>。</a:t>
            </a:r>
          </a:p>
          <a:p>
            <a:pPr eaLnBrk="1" hangingPunct="1">
              <a:lnSpc>
                <a:spcPct val="120000"/>
              </a:lnSpc>
              <a:buFontTx/>
              <a:buNone/>
            </a:pPr>
            <a:r>
              <a:rPr lang="zh-CN" altLang="en-US" b="1" smtClean="0">
                <a:latin typeface="宋体" pitchFamily="2" charset="-122"/>
              </a:rPr>
              <a:t>     直接测量结果的不确定度</a:t>
            </a:r>
            <a:r>
              <a:rPr lang="en-US" altLang="zh-CN" b="1" smtClean="0">
                <a:latin typeface="宋体" pitchFamily="2" charset="-122"/>
              </a:rPr>
              <a:t>u(x)</a:t>
            </a:r>
            <a:r>
              <a:rPr lang="zh-CN" altLang="en-US" b="1" smtClean="0">
                <a:latin typeface="宋体" pitchFamily="2" charset="-122"/>
              </a:rPr>
              <a:t>、</a:t>
            </a:r>
            <a:r>
              <a:rPr lang="en-US" altLang="zh-CN" b="1" smtClean="0">
                <a:latin typeface="宋体" pitchFamily="2" charset="-122"/>
              </a:rPr>
              <a:t>u(y)</a:t>
            </a:r>
            <a:r>
              <a:rPr lang="zh-CN" altLang="en-US" b="1" smtClean="0">
                <a:latin typeface="宋体" pitchFamily="2" charset="-122"/>
              </a:rPr>
              <a:t>、</a:t>
            </a:r>
            <a:r>
              <a:rPr lang="en-US" altLang="zh-CN" b="1" smtClean="0">
                <a:latin typeface="宋体" pitchFamily="2" charset="-122"/>
              </a:rPr>
              <a:t>u(z)</a:t>
            </a:r>
            <a:r>
              <a:rPr lang="zh-CN" altLang="en-US" b="1" smtClean="0">
                <a:latin typeface="宋体" pitchFamily="2" charset="-122"/>
              </a:rPr>
              <a:t>，影响间接测量结果的不确定度</a:t>
            </a:r>
            <a:r>
              <a:rPr lang="en-US" altLang="zh-CN" b="1" smtClean="0">
                <a:latin typeface="宋体" pitchFamily="2" charset="-122"/>
              </a:rPr>
              <a:t>u(φ)</a:t>
            </a:r>
            <a:r>
              <a:rPr lang="zh-CN" altLang="en-US" b="1" smtClean="0">
                <a:latin typeface="宋体" pitchFamily="2" charset="-122"/>
              </a:rPr>
              <a:t>。</a:t>
            </a:r>
            <a:r>
              <a:rPr lang="zh-CN" altLang="en-US" sz="2000" smtClean="0">
                <a:ea typeface="黑体" pitchFamily="49" charset="-122"/>
              </a:rPr>
              <a:t/>
            </a:r>
            <a:br>
              <a:rPr lang="zh-CN" altLang="en-US" sz="2000" smtClean="0">
                <a:ea typeface="黑体" pitchFamily="49" charset="-122"/>
              </a:rPr>
            </a:br>
            <a:r>
              <a:rPr lang="zh-CN" altLang="en-US" sz="1800" smtClean="0">
                <a:ea typeface="黑体" pitchFamily="49" charset="-122"/>
              </a:rPr>
              <a:t/>
            </a:r>
            <a:br>
              <a:rPr lang="zh-CN" altLang="en-US" sz="1800" smtClean="0">
                <a:ea typeface="黑体" pitchFamily="49" charset="-122"/>
              </a:rPr>
            </a:br>
            <a:r>
              <a:rPr lang="zh-CN" altLang="en-US" sz="1800" smtClean="0">
                <a:ea typeface="黑体" pitchFamily="49" charset="-122"/>
              </a:rPr>
              <a:t/>
            </a:r>
            <a:br>
              <a:rPr lang="zh-CN" altLang="en-US" sz="1800" smtClean="0">
                <a:ea typeface="黑体" pitchFamily="49" charset="-122"/>
              </a:rPr>
            </a:br>
            <a:endParaRPr lang="zh-CN" altLang="en-US" sz="1800" smtClean="0">
              <a:ea typeface="黑体" pitchFamily="49"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2638668-5551-4EC3-B3A9-A3B95D85AEC1}" type="datetime1">
              <a:rPr lang="zh-CN" altLang="en-US" sz="1400" smtClean="0"/>
              <a:pPr eaLnBrk="1" hangingPunct="1">
                <a:spcBef>
                  <a:spcPct val="0"/>
                </a:spcBef>
                <a:buFontTx/>
                <a:buNone/>
              </a:pPr>
              <a:t>2018/3/2</a:t>
            </a:fld>
            <a:endParaRPr lang="en-US" altLang="zh-CN" sz="1400" smtClean="0"/>
          </a:p>
        </p:txBody>
      </p:sp>
      <p:sp>
        <p:nvSpPr>
          <p:cNvPr id="5939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67DED88-7624-4656-B43E-1AD4C849EDDF}" type="slidenum">
              <a:rPr lang="en-US" altLang="zh-CN" sz="1400" smtClean="0"/>
              <a:pPr eaLnBrk="1" hangingPunct="1">
                <a:spcBef>
                  <a:spcPct val="0"/>
                </a:spcBef>
                <a:buFontTx/>
                <a:buNone/>
              </a:pPr>
              <a:t>63</a:t>
            </a:fld>
            <a:endParaRPr lang="en-US" altLang="zh-CN" sz="1400" smtClean="0"/>
          </a:p>
        </p:txBody>
      </p:sp>
      <p:sp>
        <p:nvSpPr>
          <p:cNvPr id="59396" name="Rectangle 2"/>
          <p:cNvSpPr>
            <a:spLocks noGrp="1" noChangeArrowheads="1"/>
          </p:cNvSpPr>
          <p:nvPr>
            <p:ph type="title"/>
          </p:nvPr>
        </p:nvSpPr>
        <p:spPr>
          <a:xfrm>
            <a:off x="0" y="260350"/>
            <a:ext cx="9144000" cy="701675"/>
          </a:xfrm>
        </p:spPr>
        <p:txBody>
          <a:bodyPr/>
          <a:lstStyle/>
          <a:p>
            <a:pPr eaLnBrk="1" hangingPunct="1"/>
            <a:r>
              <a:rPr lang="zh-CN" altLang="en-US" sz="3600" b="1" smtClean="0">
                <a:solidFill>
                  <a:schemeClr val="tx1"/>
                </a:solidFill>
                <a:latin typeface="Times New Roman" pitchFamily="18" charset="0"/>
              </a:rPr>
              <a:t>计算间接测量结果标准不确定度的公式</a:t>
            </a:r>
          </a:p>
        </p:txBody>
      </p:sp>
      <p:sp>
        <p:nvSpPr>
          <p:cNvPr id="518147" name="Rectangle 3"/>
          <p:cNvSpPr>
            <a:spLocks noGrp="1" noChangeArrowheads="1"/>
          </p:cNvSpPr>
          <p:nvPr>
            <p:ph type="body" sz="half" idx="2"/>
          </p:nvPr>
        </p:nvSpPr>
        <p:spPr>
          <a:xfrm>
            <a:off x="611188" y="3068638"/>
            <a:ext cx="7831137" cy="1800225"/>
          </a:xfrm>
        </p:spPr>
        <p:txBody>
          <a:bodyPr/>
          <a:lstStyle/>
          <a:p>
            <a:pPr eaLnBrk="1" hangingPunct="1">
              <a:buFontTx/>
              <a:buNone/>
            </a:pPr>
            <a:r>
              <a:rPr lang="zh-CN" altLang="en-US" sz="3600" b="1" smtClean="0"/>
              <a:t>此式称为标准不确定度“</a:t>
            </a:r>
            <a:r>
              <a:rPr lang="zh-CN" altLang="en-US" sz="3600" b="1" smtClean="0">
                <a:solidFill>
                  <a:schemeClr val="folHlink"/>
                </a:solidFill>
              </a:rPr>
              <a:t>传递公式</a:t>
            </a:r>
            <a:r>
              <a:rPr lang="zh-CN" altLang="en-US" sz="3600" b="1" smtClean="0"/>
              <a:t>”</a:t>
            </a:r>
          </a:p>
          <a:p>
            <a:pPr eaLnBrk="1" hangingPunct="1">
              <a:buFontTx/>
              <a:buNone/>
            </a:pPr>
            <a:r>
              <a:rPr lang="zh-CN" altLang="en-US" sz="3600" b="1" smtClean="0"/>
              <a:t>间接测量结果表示为：</a:t>
            </a:r>
            <a:r>
              <a:rPr lang="en-US" altLang="zh-CN" sz="3600" i="1" smtClean="0">
                <a:latin typeface="宋体" pitchFamily="2" charset="-122"/>
              </a:rPr>
              <a:t>Ф</a:t>
            </a:r>
            <a:r>
              <a:rPr lang="en-US" altLang="zh-CN" sz="3600" i="1" smtClean="0">
                <a:cs typeface="Times New Roman" pitchFamily="18" charset="0"/>
              </a:rPr>
              <a:t>=</a:t>
            </a:r>
            <a:r>
              <a:rPr lang="en-US" altLang="zh-CN" sz="3600" i="1" smtClean="0">
                <a:latin typeface="宋体" pitchFamily="2" charset="-122"/>
              </a:rPr>
              <a:t>φ</a:t>
            </a:r>
            <a:r>
              <a:rPr lang="en-US" altLang="zh-CN" sz="3600" i="1" smtClean="0">
                <a:cs typeface="Times New Roman" pitchFamily="18" charset="0"/>
              </a:rPr>
              <a:t>(u)</a:t>
            </a:r>
            <a:endParaRPr lang="en-US" altLang="zh-CN" sz="3600" i="1" smtClean="0">
              <a:latin typeface="宋体" pitchFamily="2" charset="-122"/>
            </a:endParaRPr>
          </a:p>
        </p:txBody>
      </p:sp>
      <p:graphicFrame>
        <p:nvGraphicFramePr>
          <p:cNvPr id="518148" name="Object 4"/>
          <p:cNvGraphicFramePr>
            <a:graphicFrameLocks noChangeAspect="1"/>
          </p:cNvGraphicFramePr>
          <p:nvPr/>
        </p:nvGraphicFramePr>
        <p:xfrm>
          <a:off x="8382000" y="1371600"/>
          <a:ext cx="762000" cy="1262063"/>
        </p:xfrm>
        <a:graphic>
          <a:graphicData uri="http://schemas.openxmlformats.org/presentationml/2006/ole">
            <p:oleObj spid="_x0000_s59533" name="剪辑" r:id="rId3" imgW="2884680" imgH="4287600" progId="">
              <p:embed/>
            </p:oleObj>
          </a:graphicData>
        </a:graphic>
      </p:graphicFrame>
      <p:graphicFrame>
        <p:nvGraphicFramePr>
          <p:cNvPr id="518149" name="Object 5"/>
          <p:cNvGraphicFramePr>
            <a:graphicFrameLocks noGrp="1" noChangeAspect="1"/>
          </p:cNvGraphicFramePr>
          <p:nvPr>
            <p:ph sz="half" idx="1"/>
          </p:nvPr>
        </p:nvGraphicFramePr>
        <p:xfrm>
          <a:off x="395288" y="1125538"/>
          <a:ext cx="7993062" cy="1495425"/>
        </p:xfrm>
        <a:graphic>
          <a:graphicData uri="http://schemas.openxmlformats.org/presentationml/2006/ole">
            <p:oleObj spid="_x0000_s59534" name="Equation" r:id="rId4" imgW="3390900" imgH="469900" progId="">
              <p:embed/>
            </p:oleObj>
          </a:graphicData>
        </a:graphic>
      </p:graphicFrame>
      <p:pic>
        <p:nvPicPr>
          <p:cNvPr id="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88" y="4597400"/>
            <a:ext cx="9142412" cy="2000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518149"/>
                                        </p:tgtEl>
                                        <p:attrNameLst>
                                          <p:attrName>style.visibility</p:attrName>
                                        </p:attrNameLst>
                                      </p:cBhvr>
                                      <p:to>
                                        <p:strVal val="visible"/>
                                      </p:to>
                                    </p:set>
                                    <p:anim calcmode="lin" valueType="num">
                                      <p:cBhvr additive="base">
                                        <p:cTn id="7" dur="500" fill="hold"/>
                                        <p:tgtEl>
                                          <p:spTgt spid="518149"/>
                                        </p:tgtEl>
                                        <p:attrNameLst>
                                          <p:attrName>ppt_x</p:attrName>
                                        </p:attrNameLst>
                                      </p:cBhvr>
                                      <p:tavLst>
                                        <p:tav tm="0">
                                          <p:val>
                                            <p:strVal val="0-#ppt_w/2"/>
                                          </p:val>
                                        </p:tav>
                                        <p:tav tm="100000">
                                          <p:val>
                                            <p:strVal val="#ppt_x"/>
                                          </p:val>
                                        </p:tav>
                                      </p:tavLst>
                                    </p:anim>
                                    <p:anim calcmode="lin" valueType="num">
                                      <p:cBhvr additive="base">
                                        <p:cTn id="8" dur="500" fill="hold"/>
                                        <p:tgtEl>
                                          <p:spTgt spid="518149"/>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18148"/>
                                        </p:tgtEl>
                                        <p:attrNameLst>
                                          <p:attrName>style.visibility</p:attrName>
                                        </p:attrNameLst>
                                      </p:cBhvr>
                                      <p:to>
                                        <p:strVal val="visible"/>
                                      </p:to>
                                    </p:set>
                                    <p:anim calcmode="lin" valueType="num">
                                      <p:cBhvr additive="base">
                                        <p:cTn id="11" dur="500" fill="hold"/>
                                        <p:tgtEl>
                                          <p:spTgt spid="518148"/>
                                        </p:tgtEl>
                                        <p:attrNameLst>
                                          <p:attrName>ppt_x</p:attrName>
                                        </p:attrNameLst>
                                      </p:cBhvr>
                                      <p:tavLst>
                                        <p:tav tm="0">
                                          <p:val>
                                            <p:strVal val="#ppt_x"/>
                                          </p:val>
                                        </p:tav>
                                        <p:tav tm="100000">
                                          <p:val>
                                            <p:strVal val="#ppt_x"/>
                                          </p:val>
                                        </p:tav>
                                      </p:tavLst>
                                    </p:anim>
                                    <p:anim calcmode="lin" valueType="num">
                                      <p:cBhvr additive="base">
                                        <p:cTn id="12" dur="500" fill="hold"/>
                                        <p:tgtEl>
                                          <p:spTgt spid="518148"/>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18147">
                                            <p:txEl>
                                              <p:pRg st="0" end="0"/>
                                            </p:txEl>
                                          </p:spTgt>
                                        </p:tgtEl>
                                        <p:attrNameLst>
                                          <p:attrName>style.visibility</p:attrName>
                                        </p:attrNameLst>
                                      </p:cBhvr>
                                      <p:to>
                                        <p:strVal val="visible"/>
                                      </p:to>
                                    </p:set>
                                    <p:animEffect transition="in" filter="box(in)">
                                      <p:cBhvr>
                                        <p:cTn id="17" dur="500"/>
                                        <p:tgtEl>
                                          <p:spTgt spid="51814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18147">
                                            <p:txEl>
                                              <p:pRg st="1" end="1"/>
                                            </p:txEl>
                                          </p:spTgt>
                                        </p:tgtEl>
                                        <p:attrNameLst>
                                          <p:attrName>style.visibility</p:attrName>
                                        </p:attrNameLst>
                                      </p:cBhvr>
                                      <p:to>
                                        <p:strVal val="visible"/>
                                      </p:to>
                                    </p:set>
                                    <p:animEffect transition="in" filter="box(in)">
                                      <p:cBhvr>
                                        <p:cTn id="22" dur="500"/>
                                        <p:tgtEl>
                                          <p:spTgt spid="51814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74B54708-E783-49F4-ADBD-1506E7F67FA4}" type="datetime1">
              <a:rPr lang="zh-CN" altLang="en-US" sz="1400" smtClean="0"/>
              <a:pPr eaLnBrk="1" hangingPunct="1">
                <a:spcBef>
                  <a:spcPct val="0"/>
                </a:spcBef>
                <a:buFontTx/>
                <a:buNone/>
              </a:pPr>
              <a:t>2018/3/2</a:t>
            </a:fld>
            <a:endParaRPr lang="en-US" altLang="zh-CN" sz="1400" smtClean="0"/>
          </a:p>
        </p:txBody>
      </p:sp>
      <p:sp>
        <p:nvSpPr>
          <p:cNvPr id="60419"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813CBE8-ECD6-4853-B9B4-4E3B7179400A}" type="slidenum">
              <a:rPr lang="en-US" altLang="zh-CN" sz="1400" smtClean="0"/>
              <a:pPr eaLnBrk="1" hangingPunct="1">
                <a:spcBef>
                  <a:spcPct val="0"/>
                </a:spcBef>
                <a:buFontTx/>
                <a:buNone/>
              </a:pPr>
              <a:t>64</a:t>
            </a:fld>
            <a:endParaRPr lang="en-US" altLang="zh-CN" sz="1400" smtClean="0"/>
          </a:p>
        </p:txBody>
      </p:sp>
      <p:sp>
        <p:nvSpPr>
          <p:cNvPr id="521218" name="Rectangle 2"/>
          <p:cNvSpPr>
            <a:spLocks noGrp="1" noChangeArrowheads="1"/>
          </p:cNvSpPr>
          <p:nvPr>
            <p:ph type="title"/>
          </p:nvPr>
        </p:nvSpPr>
        <p:spPr>
          <a:xfrm>
            <a:off x="0" y="3429000"/>
            <a:ext cx="8077200" cy="701675"/>
          </a:xfrm>
        </p:spPr>
        <p:txBody>
          <a:bodyPr/>
          <a:lstStyle/>
          <a:p>
            <a:pPr eaLnBrk="1" hangingPunct="1"/>
            <a:r>
              <a:rPr lang="zh-CN" altLang="en-US" sz="3600" smtClean="0">
                <a:solidFill>
                  <a:schemeClr val="tx1"/>
                </a:solidFill>
                <a:latin typeface="Times New Roman" pitchFamily="18" charset="0"/>
                <a:ea typeface="黑体" pitchFamily="49" charset="-122"/>
              </a:rPr>
              <a:t>间接测量结果的标准相对不确定度</a:t>
            </a:r>
          </a:p>
        </p:txBody>
      </p:sp>
      <p:sp>
        <p:nvSpPr>
          <p:cNvPr id="521219" name="Rectangle 3"/>
          <p:cNvSpPr>
            <a:spLocks noGrp="1" noChangeArrowheads="1"/>
          </p:cNvSpPr>
          <p:nvPr>
            <p:ph type="body" sz="half" idx="2"/>
          </p:nvPr>
        </p:nvSpPr>
        <p:spPr>
          <a:xfrm>
            <a:off x="611188" y="4292600"/>
            <a:ext cx="7772400" cy="762000"/>
          </a:xfrm>
        </p:spPr>
        <p:txBody>
          <a:bodyPr/>
          <a:lstStyle/>
          <a:p>
            <a:pPr eaLnBrk="1" hangingPunct="1">
              <a:buFontTx/>
              <a:buNone/>
            </a:pPr>
            <a:r>
              <a:rPr lang="zh-CN" altLang="en-US" sz="3600" b="1" smtClean="0"/>
              <a:t>传递公式：</a:t>
            </a:r>
          </a:p>
        </p:txBody>
      </p:sp>
      <p:grpSp>
        <p:nvGrpSpPr>
          <p:cNvPr id="521226" name="Group 10"/>
          <p:cNvGrpSpPr>
            <a:grpSpLocks/>
          </p:cNvGrpSpPr>
          <p:nvPr/>
        </p:nvGrpSpPr>
        <p:grpSpPr bwMode="auto">
          <a:xfrm>
            <a:off x="468313" y="5084763"/>
            <a:ext cx="8169275" cy="1368425"/>
            <a:chOff x="295" y="3203"/>
            <a:chExt cx="5146" cy="862"/>
          </a:xfrm>
        </p:grpSpPr>
        <p:graphicFrame>
          <p:nvGraphicFramePr>
            <p:cNvPr id="60427" name="Object 4"/>
            <p:cNvGraphicFramePr>
              <a:graphicFrameLocks noChangeAspect="1"/>
            </p:cNvGraphicFramePr>
            <p:nvPr/>
          </p:nvGraphicFramePr>
          <p:xfrm>
            <a:off x="295" y="3249"/>
            <a:ext cx="4656" cy="816"/>
          </p:xfrm>
          <a:graphic>
            <a:graphicData uri="http://schemas.openxmlformats.org/presentationml/2006/ole">
              <p:oleObj spid="_x0000_s60693" name="Equation" r:id="rId3" imgW="3238500" imgH="533400" progId="">
                <p:embed/>
              </p:oleObj>
            </a:graphicData>
          </a:graphic>
        </p:graphicFrame>
        <p:graphicFrame>
          <p:nvGraphicFramePr>
            <p:cNvPr id="60428" name="Object 5"/>
            <p:cNvGraphicFramePr>
              <a:graphicFrameLocks noChangeAspect="1"/>
            </p:cNvGraphicFramePr>
            <p:nvPr/>
          </p:nvGraphicFramePr>
          <p:xfrm>
            <a:off x="5057" y="3203"/>
            <a:ext cx="384" cy="816"/>
          </p:xfrm>
          <a:graphic>
            <a:graphicData uri="http://schemas.openxmlformats.org/presentationml/2006/ole">
              <p:oleObj spid="_x0000_s60694" name="剪辑" r:id="rId4" imgW="2884680" imgH="4287600" progId="">
                <p:embed/>
              </p:oleObj>
            </a:graphicData>
          </a:graphic>
        </p:graphicFrame>
      </p:grpSp>
      <p:sp>
        <p:nvSpPr>
          <p:cNvPr id="60423" name="Rectangle 6"/>
          <p:cNvSpPr>
            <a:spLocks noChangeArrowheads="1"/>
          </p:cNvSpPr>
          <p:nvPr/>
        </p:nvSpPr>
        <p:spPr bwMode="auto">
          <a:xfrm>
            <a:off x="381000" y="319088"/>
            <a:ext cx="8077200" cy="82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33CC"/>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4400" b="1">
                <a:solidFill>
                  <a:schemeClr val="folHlink"/>
                </a:solidFill>
              </a:rPr>
              <a:t>3 </a:t>
            </a:r>
            <a:r>
              <a:rPr lang="zh-CN" altLang="en-US" sz="4400" b="1">
                <a:solidFill>
                  <a:schemeClr val="folHlink"/>
                </a:solidFill>
              </a:rPr>
              <a:t>相对不确定度</a:t>
            </a:r>
          </a:p>
        </p:txBody>
      </p:sp>
      <p:sp>
        <p:nvSpPr>
          <p:cNvPr id="521223" name="Rectangle 7"/>
          <p:cNvSpPr>
            <a:spLocks noChangeArrowheads="1"/>
          </p:cNvSpPr>
          <p:nvPr/>
        </p:nvSpPr>
        <p:spPr bwMode="auto">
          <a:xfrm>
            <a:off x="395288" y="1268413"/>
            <a:ext cx="8515350" cy="1150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buFontTx/>
              <a:buNone/>
            </a:pPr>
            <a:r>
              <a:rPr lang="zh-CN" altLang="en-US" sz="3600" b="1">
                <a:latin typeface="宋体" pitchFamily="2" charset="-122"/>
              </a:rPr>
              <a:t>标准相对不确定度定义：</a:t>
            </a:r>
            <a:r>
              <a:rPr lang="zh-CN" altLang="en-US" sz="3600">
                <a:ea typeface="黑体" pitchFamily="49" charset="-122"/>
              </a:rPr>
              <a:t> </a:t>
            </a:r>
            <a:endParaRPr lang="zh-CN" altLang="en-US" sz="3600">
              <a:solidFill>
                <a:srgbClr val="003300"/>
              </a:solidFill>
            </a:endParaRPr>
          </a:p>
        </p:txBody>
      </p:sp>
      <p:graphicFrame>
        <p:nvGraphicFramePr>
          <p:cNvPr id="521224" name="Object 8"/>
          <p:cNvGraphicFramePr>
            <a:graphicFrameLocks noChangeAspect="1"/>
          </p:cNvGraphicFramePr>
          <p:nvPr/>
        </p:nvGraphicFramePr>
        <p:xfrm>
          <a:off x="5076825" y="1916113"/>
          <a:ext cx="609600" cy="1295400"/>
        </p:xfrm>
        <a:graphic>
          <a:graphicData uri="http://schemas.openxmlformats.org/presentationml/2006/ole">
            <p:oleObj spid="_x0000_s60695" name="剪辑" r:id="rId5" imgW="2884680" imgH="4287600" progId="">
              <p:embed/>
            </p:oleObj>
          </a:graphicData>
        </a:graphic>
      </p:graphicFrame>
      <p:graphicFrame>
        <p:nvGraphicFramePr>
          <p:cNvPr id="521225" name="Object 9"/>
          <p:cNvGraphicFramePr>
            <a:graphicFrameLocks noChangeAspect="1"/>
          </p:cNvGraphicFramePr>
          <p:nvPr/>
        </p:nvGraphicFramePr>
        <p:xfrm>
          <a:off x="2411413" y="1989138"/>
          <a:ext cx="1955800" cy="1228725"/>
        </p:xfrm>
        <a:graphic>
          <a:graphicData uri="http://schemas.openxmlformats.org/presentationml/2006/ole">
            <p:oleObj spid="_x0000_s60696" r:id="rId6" imgW="418918" imgH="393529"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21225"/>
                                        </p:tgtEl>
                                        <p:attrNameLst>
                                          <p:attrName>style.visibility</p:attrName>
                                        </p:attrNameLst>
                                      </p:cBhvr>
                                      <p:to>
                                        <p:strVal val="visible"/>
                                      </p:to>
                                    </p:set>
                                    <p:animEffect transition="in" filter="box(in)">
                                      <p:cBhvr>
                                        <p:cTn id="7" dur="500"/>
                                        <p:tgtEl>
                                          <p:spTgt spid="521225"/>
                                        </p:tgtEl>
                                      </p:cBhvr>
                                    </p:animEffect>
                                  </p:childTnLst>
                                </p:cTn>
                              </p:par>
                              <p:par>
                                <p:cTn id="8" presetID="4" presetClass="entr" presetSubtype="16" fill="hold" nodeType="withEffect">
                                  <p:stCondLst>
                                    <p:cond delay="0"/>
                                  </p:stCondLst>
                                  <p:childTnLst>
                                    <p:set>
                                      <p:cBhvr>
                                        <p:cTn id="9" dur="1" fill="hold">
                                          <p:stCondLst>
                                            <p:cond delay="0"/>
                                          </p:stCondLst>
                                        </p:cTn>
                                        <p:tgtEl>
                                          <p:spTgt spid="521224"/>
                                        </p:tgtEl>
                                        <p:attrNameLst>
                                          <p:attrName>style.visibility</p:attrName>
                                        </p:attrNameLst>
                                      </p:cBhvr>
                                      <p:to>
                                        <p:strVal val="visible"/>
                                      </p:to>
                                    </p:set>
                                    <p:animEffect transition="in" filter="box(in)">
                                      <p:cBhvr>
                                        <p:cTn id="10" dur="500"/>
                                        <p:tgtEl>
                                          <p:spTgt spid="52122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21223"/>
                                        </p:tgtEl>
                                        <p:attrNameLst>
                                          <p:attrName>style.visibility</p:attrName>
                                        </p:attrNameLst>
                                      </p:cBhvr>
                                      <p:to>
                                        <p:strVal val="visible"/>
                                      </p:to>
                                    </p:set>
                                    <p:animEffect transition="in" filter="box(in)">
                                      <p:cBhvr>
                                        <p:cTn id="13" dur="500"/>
                                        <p:tgtEl>
                                          <p:spTgt spid="52122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21219">
                                            <p:txEl>
                                              <p:pRg st="0" end="0"/>
                                            </p:txEl>
                                          </p:spTgt>
                                        </p:tgtEl>
                                        <p:attrNameLst>
                                          <p:attrName>style.visibility</p:attrName>
                                        </p:attrNameLst>
                                      </p:cBhvr>
                                      <p:to>
                                        <p:strVal val="visible"/>
                                      </p:to>
                                    </p:set>
                                    <p:animEffect transition="in" filter="box(in)">
                                      <p:cBhvr>
                                        <p:cTn id="18" dur="500"/>
                                        <p:tgtEl>
                                          <p:spTgt spid="521219">
                                            <p:txEl>
                                              <p:pRg st="0" end="0"/>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521218"/>
                                        </p:tgtEl>
                                        <p:attrNameLst>
                                          <p:attrName>style.visibility</p:attrName>
                                        </p:attrNameLst>
                                      </p:cBhvr>
                                      <p:to>
                                        <p:strVal val="visible"/>
                                      </p:to>
                                    </p:set>
                                    <p:animEffect transition="in" filter="box(in)">
                                      <p:cBhvr>
                                        <p:cTn id="21" dur="500"/>
                                        <p:tgtEl>
                                          <p:spTgt spid="5212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521226"/>
                                        </p:tgtEl>
                                        <p:attrNameLst>
                                          <p:attrName>style.visibility</p:attrName>
                                        </p:attrNameLst>
                                      </p:cBhvr>
                                      <p:to>
                                        <p:strVal val="visible"/>
                                      </p:to>
                                    </p:set>
                                    <p:animEffect transition="in" filter="box(in)">
                                      <p:cBhvr>
                                        <p:cTn id="26" dur="500"/>
                                        <p:tgtEl>
                                          <p:spTgt spid="521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p:bldP spid="521219" grpId="0" build="p"/>
      <p:bldP spid="5212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xfrm>
            <a:off x="457200" y="6553200"/>
            <a:ext cx="2133600" cy="476250"/>
          </a:xfrm>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1CDD2FE-4BC3-4E46-A08A-B103DBFC660D}" type="datetime1">
              <a:rPr lang="zh-CN" altLang="en-US" sz="1400" smtClean="0"/>
              <a:pPr eaLnBrk="1" hangingPunct="1">
                <a:spcBef>
                  <a:spcPct val="0"/>
                </a:spcBef>
                <a:buFontTx/>
                <a:buNone/>
              </a:pPr>
              <a:t>2018/3/2</a:t>
            </a:fld>
            <a:endParaRPr lang="en-US" altLang="zh-CN" sz="1400" smtClean="0"/>
          </a:p>
        </p:txBody>
      </p:sp>
      <p:sp>
        <p:nvSpPr>
          <p:cNvPr id="53251"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770FDA4-E671-4241-8F56-E4F9952B5A0F}" type="slidenum">
              <a:rPr lang="en-US" altLang="zh-CN" sz="1400" smtClean="0"/>
              <a:pPr eaLnBrk="1" hangingPunct="1">
                <a:spcBef>
                  <a:spcPct val="0"/>
                </a:spcBef>
                <a:buFontTx/>
                <a:buNone/>
              </a:pPr>
              <a:t>65</a:t>
            </a:fld>
            <a:endParaRPr lang="en-US" altLang="zh-CN" sz="1400" smtClean="0"/>
          </a:p>
        </p:txBody>
      </p:sp>
      <p:sp>
        <p:nvSpPr>
          <p:cNvPr id="53252" name="矩形 5"/>
          <p:cNvSpPr>
            <a:spLocks noChangeArrowheads="1"/>
          </p:cNvSpPr>
          <p:nvPr/>
        </p:nvSpPr>
        <p:spPr bwMode="auto">
          <a:xfrm>
            <a:off x="430213" y="1124744"/>
            <a:ext cx="8713787" cy="477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200"/>
              </a:spcAft>
              <a:buFontTx/>
              <a:buNone/>
            </a:pPr>
            <a:r>
              <a:rPr lang="en-US" altLang="zh-CN" sz="2400" b="1" dirty="0" smtClean="0"/>
              <a:t>        </a:t>
            </a:r>
            <a:r>
              <a:rPr lang="zh-CN" altLang="zh-CN" sz="2400" b="1" dirty="0" smtClean="0"/>
              <a:t>用</a:t>
            </a:r>
            <a:r>
              <a:rPr lang="zh-CN" altLang="zh-CN" sz="2400" b="1" dirty="0"/>
              <a:t>同一秒表测量单摆周期，第一次测量了一个周期的时间，测量值为</a:t>
            </a:r>
            <a:r>
              <a:rPr lang="en-US" altLang="zh-CN" sz="2400" b="1" dirty="0"/>
              <a:t>T1</a:t>
            </a:r>
            <a:r>
              <a:rPr lang="zh-CN" altLang="zh-CN" sz="2400" b="1" dirty="0"/>
              <a:t>；第二次测量了连续</a:t>
            </a:r>
            <a:r>
              <a:rPr lang="en-US" altLang="zh-CN" sz="2400" b="1" dirty="0"/>
              <a:t>10</a:t>
            </a:r>
            <a:r>
              <a:rPr lang="zh-CN" altLang="zh-CN" sz="2400" b="1" dirty="0"/>
              <a:t>个周期的时间，测量值为</a:t>
            </a:r>
            <a:r>
              <a:rPr lang="en-US" altLang="zh-CN" sz="2400" b="1" dirty="0"/>
              <a:t>T2</a:t>
            </a:r>
            <a:r>
              <a:rPr lang="zh-CN" altLang="zh-CN" sz="2400" b="1" dirty="0"/>
              <a:t>；第三次测量了连续</a:t>
            </a:r>
            <a:r>
              <a:rPr lang="en-US" altLang="zh-CN" sz="2400" b="1" dirty="0"/>
              <a:t>100</a:t>
            </a:r>
            <a:r>
              <a:rPr lang="zh-CN" altLang="zh-CN" sz="2400" b="1" dirty="0"/>
              <a:t>个周期的时间，测量值为</a:t>
            </a:r>
            <a:r>
              <a:rPr lang="en-US" altLang="zh-CN" sz="2400" b="1" dirty="0"/>
              <a:t>T3</a:t>
            </a:r>
            <a:r>
              <a:rPr lang="zh-CN" altLang="zh-CN" sz="2400" b="1" dirty="0"/>
              <a:t>；下面的哪种判断正确？</a:t>
            </a:r>
          </a:p>
          <a:p>
            <a:pPr eaLnBrk="1" hangingPunct="1">
              <a:spcBef>
                <a:spcPct val="0"/>
              </a:spcBef>
              <a:spcAft>
                <a:spcPts val="1200"/>
              </a:spcAft>
              <a:buFontTx/>
              <a:buNone/>
            </a:pPr>
            <a:r>
              <a:rPr lang="en-US" altLang="zh-CN" sz="2400" b="1" dirty="0"/>
              <a:t>   A</a:t>
            </a:r>
            <a:r>
              <a:rPr lang="zh-CN" altLang="zh-CN" sz="2400" b="1" dirty="0"/>
              <a:t>．由于用的是同一块表，且每次的测量都是单次测量，因此三次测量结果的相对不确定度相同。</a:t>
            </a:r>
          </a:p>
          <a:p>
            <a:pPr eaLnBrk="1" hangingPunct="1">
              <a:spcBef>
                <a:spcPct val="0"/>
              </a:spcBef>
              <a:spcAft>
                <a:spcPts val="1200"/>
              </a:spcAft>
              <a:buFontTx/>
              <a:buNone/>
            </a:pPr>
            <a:r>
              <a:rPr lang="en-US" altLang="zh-CN" sz="2400" b="1" dirty="0"/>
              <a:t>   B</a:t>
            </a:r>
            <a:r>
              <a:rPr lang="zh-CN" altLang="zh-CN" sz="2400" b="1" dirty="0"/>
              <a:t>．第三次连续测量的周期数多，因此测量结果的相对不确定度大。</a:t>
            </a:r>
          </a:p>
          <a:p>
            <a:pPr eaLnBrk="1" hangingPunct="1">
              <a:spcBef>
                <a:spcPct val="0"/>
              </a:spcBef>
              <a:spcAft>
                <a:spcPts val="1200"/>
              </a:spcAft>
              <a:buFontTx/>
              <a:buNone/>
            </a:pPr>
            <a:r>
              <a:rPr lang="en-US" altLang="zh-CN" sz="2400" b="1" dirty="0"/>
              <a:t>   C</a:t>
            </a:r>
            <a:r>
              <a:rPr lang="zh-CN" altLang="zh-CN" sz="2400" b="1" dirty="0"/>
              <a:t>．第一次只是测量了一个周期，因此测量结果的相对不确定度小。</a:t>
            </a:r>
          </a:p>
          <a:p>
            <a:pPr eaLnBrk="1" hangingPunct="1">
              <a:spcBef>
                <a:spcPct val="0"/>
              </a:spcBef>
              <a:spcAft>
                <a:spcPts val="1200"/>
              </a:spcAft>
              <a:buFontTx/>
              <a:buNone/>
            </a:pPr>
            <a:r>
              <a:rPr lang="en-US" altLang="zh-CN" sz="2400" b="1" dirty="0"/>
              <a:t>   D</a:t>
            </a:r>
            <a:r>
              <a:rPr lang="zh-CN" altLang="zh-CN" sz="2400" b="1" dirty="0"/>
              <a:t>．以上的说法都不对。</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6F47A19-65D2-478D-BE65-84404D9408C1}" type="datetime1">
              <a:rPr lang="zh-CN" altLang="en-US" sz="1400" smtClean="0"/>
              <a:pPr eaLnBrk="1" hangingPunct="1">
                <a:spcBef>
                  <a:spcPct val="0"/>
                </a:spcBef>
                <a:buFontTx/>
                <a:buNone/>
              </a:pPr>
              <a:t>2018/3/2</a:t>
            </a:fld>
            <a:endParaRPr lang="en-US" altLang="zh-CN" sz="1400" smtClean="0"/>
          </a:p>
        </p:txBody>
      </p:sp>
      <p:sp>
        <p:nvSpPr>
          <p:cNvPr id="6144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60DF659-D4EB-47B1-9216-BF7047BD332D}" type="slidenum">
              <a:rPr lang="en-US" altLang="zh-CN" sz="1400" smtClean="0"/>
              <a:pPr eaLnBrk="1" hangingPunct="1">
                <a:spcBef>
                  <a:spcPct val="0"/>
                </a:spcBef>
                <a:buFontTx/>
                <a:buNone/>
              </a:pPr>
              <a:t>66</a:t>
            </a:fld>
            <a:endParaRPr lang="en-US" altLang="zh-CN" sz="1400" smtClean="0"/>
          </a:p>
        </p:txBody>
      </p:sp>
      <p:sp>
        <p:nvSpPr>
          <p:cNvPr id="95234" name="Rectangle 2"/>
          <p:cNvSpPr>
            <a:spLocks noGrp="1" noChangeArrowheads="1"/>
          </p:cNvSpPr>
          <p:nvPr>
            <p:ph type="title"/>
          </p:nvPr>
        </p:nvSpPr>
        <p:spPr>
          <a:xfrm>
            <a:off x="468313" y="765175"/>
            <a:ext cx="8229600" cy="1223963"/>
          </a:xfrm>
        </p:spPr>
        <p:txBody>
          <a:bodyPr/>
          <a:lstStyle/>
          <a:p>
            <a:pPr eaLnBrk="1" hangingPunct="1"/>
            <a:r>
              <a:rPr lang="zh-CN" altLang="en-US" sz="6000" smtClean="0">
                <a:solidFill>
                  <a:schemeClr val="tx1"/>
                </a:solidFill>
                <a:ea typeface="黑体" pitchFamily="49" charset="-122"/>
              </a:rPr>
              <a:t>第三部分</a:t>
            </a:r>
          </a:p>
        </p:txBody>
      </p:sp>
      <p:sp>
        <p:nvSpPr>
          <p:cNvPr id="95235" name="Rectangle 3"/>
          <p:cNvSpPr>
            <a:spLocks noGrp="1" noChangeArrowheads="1"/>
          </p:cNvSpPr>
          <p:nvPr>
            <p:ph type="body" idx="1"/>
          </p:nvPr>
        </p:nvSpPr>
        <p:spPr>
          <a:xfrm>
            <a:off x="468313" y="2636838"/>
            <a:ext cx="8229600" cy="3921125"/>
          </a:xfrm>
        </p:spPr>
        <p:txBody>
          <a:bodyPr/>
          <a:lstStyle/>
          <a:p>
            <a:pPr algn="ctr" eaLnBrk="1" hangingPunct="1">
              <a:spcBef>
                <a:spcPct val="50000"/>
              </a:spcBef>
              <a:buFontTx/>
              <a:buNone/>
            </a:pPr>
            <a:r>
              <a:rPr lang="zh-CN" altLang="en-US" sz="6000" smtClean="0">
                <a:latin typeface="黑体" pitchFamily="49" charset="-122"/>
                <a:ea typeface="黑体" pitchFamily="49" charset="-122"/>
              </a:rPr>
              <a:t>有效数字</a:t>
            </a:r>
          </a:p>
          <a:p>
            <a:pPr algn="ctr" eaLnBrk="1" hangingPunct="1">
              <a:spcBef>
                <a:spcPct val="50000"/>
              </a:spcBef>
              <a:buFontTx/>
              <a:buNone/>
            </a:pPr>
            <a:r>
              <a:rPr lang="zh-CN" altLang="en-US" sz="6000" smtClean="0">
                <a:latin typeface="黑体" pitchFamily="49" charset="-122"/>
                <a:ea typeface="黑体" pitchFamily="49" charset="-122"/>
              </a:rPr>
              <a:t>实验数据处理</a:t>
            </a:r>
          </a:p>
          <a:p>
            <a:pPr eaLnBrk="1" hangingPunct="1"/>
            <a:endParaRPr lang="en-US" altLang="zh-CN" sz="4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0-#ppt_w/2"/>
                                          </p:val>
                                        </p:tav>
                                        <p:tav tm="100000">
                                          <p:val>
                                            <p:strVal val="#ppt_x"/>
                                          </p:val>
                                        </p:tav>
                                      </p:tavLst>
                                    </p:anim>
                                    <p:anim calcmode="lin" valueType="num">
                                      <p:cBhvr additive="base">
                                        <p:cTn id="8" dur="500" fill="hold"/>
                                        <p:tgtEl>
                                          <p:spTgt spid="9523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5235"/>
                                        </p:tgtEl>
                                        <p:attrNameLst>
                                          <p:attrName>style.visibility</p:attrName>
                                        </p:attrNameLst>
                                      </p:cBhvr>
                                      <p:to>
                                        <p:strVal val="visible"/>
                                      </p:to>
                                    </p:set>
                                    <p:anim calcmode="lin" valueType="num">
                                      <p:cBhvr additive="base">
                                        <p:cTn id="11" dur="500" fill="hold"/>
                                        <p:tgtEl>
                                          <p:spTgt spid="95235"/>
                                        </p:tgtEl>
                                        <p:attrNameLst>
                                          <p:attrName>ppt_x</p:attrName>
                                        </p:attrNameLst>
                                      </p:cBhvr>
                                      <p:tavLst>
                                        <p:tav tm="0">
                                          <p:val>
                                            <p:strVal val="0-#ppt_w/2"/>
                                          </p:val>
                                        </p:tav>
                                        <p:tav tm="100000">
                                          <p:val>
                                            <p:strVal val="#ppt_x"/>
                                          </p:val>
                                        </p:tav>
                                      </p:tavLst>
                                    </p:anim>
                                    <p:anim calcmode="lin" valueType="num">
                                      <p:cBhvr additive="base">
                                        <p:cTn id="12" dur="500" fill="hold"/>
                                        <p:tgtEl>
                                          <p:spTgt spid="95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autoUpdateAnimBg="0"/>
      <p:bldP spid="95235"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C7F613C-07F1-4CC4-8799-C2059C0AB3AE}" type="datetime1">
              <a:rPr lang="zh-CN" altLang="en-US" sz="1400" smtClean="0"/>
              <a:pPr eaLnBrk="1" hangingPunct="1">
                <a:spcBef>
                  <a:spcPct val="0"/>
                </a:spcBef>
                <a:buFontTx/>
                <a:buNone/>
              </a:pPr>
              <a:t>2018/3/2</a:t>
            </a:fld>
            <a:endParaRPr lang="en-US" altLang="zh-CN" sz="1400" smtClean="0"/>
          </a:p>
        </p:txBody>
      </p:sp>
      <p:sp>
        <p:nvSpPr>
          <p:cNvPr id="6246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53710F1-CA63-41AF-A0D1-BE0703438E2D}" type="slidenum">
              <a:rPr lang="en-US" altLang="zh-CN" sz="1400" smtClean="0"/>
              <a:pPr eaLnBrk="1" hangingPunct="1">
                <a:spcBef>
                  <a:spcPct val="0"/>
                </a:spcBef>
                <a:buFontTx/>
                <a:buNone/>
              </a:pPr>
              <a:t>67</a:t>
            </a:fld>
            <a:endParaRPr lang="en-US" altLang="zh-CN" sz="1400" smtClean="0"/>
          </a:p>
        </p:txBody>
      </p:sp>
      <p:sp>
        <p:nvSpPr>
          <p:cNvPr id="235522" name="Rectangle 2"/>
          <p:cNvSpPr>
            <a:spLocks noGrp="1" noChangeArrowheads="1"/>
          </p:cNvSpPr>
          <p:nvPr>
            <p:ph type="title"/>
          </p:nvPr>
        </p:nvSpPr>
        <p:spPr>
          <a:xfrm>
            <a:off x="685800" y="304800"/>
            <a:ext cx="7772400" cy="914400"/>
          </a:xfrm>
        </p:spPr>
        <p:txBody>
          <a:bodyPr/>
          <a:lstStyle/>
          <a:p>
            <a:pPr algn="l" eaLnBrk="1" hangingPunct="1"/>
            <a:r>
              <a:rPr lang="zh-CN" altLang="en-US" sz="5400" b="1" smtClean="0">
                <a:solidFill>
                  <a:srgbClr val="00FFFF"/>
                </a:solidFill>
                <a:latin typeface="华文楷体" pitchFamily="2" charset="-122"/>
                <a:ea typeface="华文楷体" pitchFamily="2" charset="-122"/>
              </a:rPr>
              <a:t>一 有效数字</a:t>
            </a:r>
          </a:p>
        </p:txBody>
      </p:sp>
      <p:sp>
        <p:nvSpPr>
          <p:cNvPr id="235523" name="Rectangle 3"/>
          <p:cNvSpPr>
            <a:spLocks noGrp="1" noChangeArrowheads="1"/>
          </p:cNvSpPr>
          <p:nvPr>
            <p:ph type="body" idx="1"/>
          </p:nvPr>
        </p:nvSpPr>
        <p:spPr>
          <a:xfrm>
            <a:off x="323850" y="1524000"/>
            <a:ext cx="8569325" cy="5029200"/>
          </a:xfrm>
        </p:spPr>
        <p:txBody>
          <a:bodyPr/>
          <a:lstStyle/>
          <a:p>
            <a:pPr eaLnBrk="1" hangingPunct="1">
              <a:lnSpc>
                <a:spcPct val="90000"/>
              </a:lnSpc>
              <a:buFontTx/>
              <a:buNone/>
            </a:pPr>
            <a:r>
              <a:rPr lang="en-US" altLang="zh-CN" sz="3600" b="1" dirty="0" smtClean="0">
                <a:solidFill>
                  <a:schemeClr val="folHlink"/>
                </a:solidFill>
              </a:rPr>
              <a:t>1 </a:t>
            </a:r>
            <a:r>
              <a:rPr lang="zh-CN" altLang="en-US" sz="3600" b="1" dirty="0" smtClean="0">
                <a:solidFill>
                  <a:schemeClr val="folHlink"/>
                </a:solidFill>
              </a:rPr>
              <a:t>有效数字的定义</a:t>
            </a:r>
          </a:p>
          <a:p>
            <a:pPr eaLnBrk="1" hangingPunct="1">
              <a:lnSpc>
                <a:spcPct val="90000"/>
              </a:lnSpc>
              <a:buFontTx/>
              <a:buNone/>
            </a:pPr>
            <a:r>
              <a:rPr lang="zh-CN" altLang="en-US" sz="3600" dirty="0" smtClean="0">
                <a:solidFill>
                  <a:schemeClr val="folHlink"/>
                </a:solidFill>
              </a:rPr>
              <a:t>    </a:t>
            </a:r>
            <a:r>
              <a:rPr lang="zh-CN" altLang="en-US" sz="3600" b="1" dirty="0" smtClean="0"/>
              <a:t>有效数字是指可靠数字加上一位</a:t>
            </a:r>
          </a:p>
          <a:p>
            <a:pPr eaLnBrk="1" hangingPunct="1">
              <a:lnSpc>
                <a:spcPct val="90000"/>
              </a:lnSpc>
              <a:buFontTx/>
              <a:buNone/>
            </a:pPr>
            <a:r>
              <a:rPr lang="zh-CN" altLang="en-US" sz="3600" b="1" dirty="0" smtClean="0"/>
              <a:t>    可疑（存疑）数字的全体数字。</a:t>
            </a:r>
          </a:p>
          <a:p>
            <a:pPr eaLnBrk="1" hangingPunct="1">
              <a:lnSpc>
                <a:spcPct val="90000"/>
              </a:lnSpc>
              <a:buFontTx/>
              <a:buNone/>
            </a:pPr>
            <a:r>
              <a:rPr lang="zh-CN" altLang="en-US" sz="3600" b="1" dirty="0" smtClean="0"/>
              <a:t>    可靠数字：</a:t>
            </a:r>
          </a:p>
          <a:p>
            <a:pPr eaLnBrk="1" hangingPunct="1">
              <a:lnSpc>
                <a:spcPct val="90000"/>
              </a:lnSpc>
              <a:buFontTx/>
              <a:buNone/>
            </a:pPr>
            <a:r>
              <a:rPr lang="zh-CN" altLang="en-US" sz="3600" b="1" dirty="0" smtClean="0"/>
              <a:t>    在测量中能准确读出的数字</a:t>
            </a:r>
          </a:p>
          <a:p>
            <a:pPr eaLnBrk="1" hangingPunct="1">
              <a:lnSpc>
                <a:spcPct val="90000"/>
              </a:lnSpc>
              <a:buFontTx/>
              <a:buNone/>
            </a:pPr>
            <a:r>
              <a:rPr lang="zh-CN" altLang="en-US" sz="3600" b="1" dirty="0" smtClean="0"/>
              <a:t>    可疑数字：</a:t>
            </a:r>
          </a:p>
          <a:p>
            <a:pPr eaLnBrk="1" hangingPunct="1">
              <a:lnSpc>
                <a:spcPct val="90000"/>
              </a:lnSpc>
              <a:buFontTx/>
              <a:buNone/>
            </a:pPr>
            <a:r>
              <a:rPr lang="zh-CN" altLang="en-US" sz="3600" b="1" dirty="0" smtClean="0"/>
              <a:t>    在测量中估计读出的数字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 calcmode="lin" valueType="num">
                                      <p:cBhvr additive="base">
                                        <p:cTn id="7" dur="500" fill="hold"/>
                                        <p:tgtEl>
                                          <p:spTgt spid="235522"/>
                                        </p:tgtEl>
                                        <p:attrNameLst>
                                          <p:attrName>ppt_x</p:attrName>
                                        </p:attrNameLst>
                                      </p:cBhvr>
                                      <p:tavLst>
                                        <p:tav tm="0">
                                          <p:val>
                                            <p:strVal val="0-#ppt_w/2"/>
                                          </p:val>
                                        </p:tav>
                                        <p:tav tm="100000">
                                          <p:val>
                                            <p:strVal val="#ppt_x"/>
                                          </p:val>
                                        </p:tav>
                                      </p:tavLst>
                                    </p:anim>
                                    <p:anim calcmode="lin" valueType="num">
                                      <p:cBhvr additive="base">
                                        <p:cTn id="8" dur="500" fill="hold"/>
                                        <p:tgtEl>
                                          <p:spTgt spid="2355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235523">
                                            <p:txEl>
                                              <p:pRg st="0" end="0"/>
                                            </p:txEl>
                                          </p:spTgt>
                                        </p:tgtEl>
                                        <p:attrNameLst>
                                          <p:attrName>style.visibility</p:attrName>
                                        </p:attrNameLst>
                                      </p:cBhvr>
                                      <p:to>
                                        <p:strVal val="visible"/>
                                      </p:to>
                                    </p:set>
                                    <p:anim calcmode="lin" valueType="num">
                                      <p:cBhvr additive="base">
                                        <p:cTn id="12" dur="500" fill="hold"/>
                                        <p:tgtEl>
                                          <p:spTgt spid="23552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35523">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4000"/>
                            </p:stCondLst>
                            <p:childTnLst>
                              <p:par>
                                <p:cTn id="15" presetID="2" presetClass="entr" presetSubtype="8" fill="hold" grpId="0" nodeType="afterEffect">
                                  <p:stCondLst>
                                    <p:cond delay="3000"/>
                                  </p:stCondLst>
                                  <p:childTnLst>
                                    <p:set>
                                      <p:cBhvr>
                                        <p:cTn id="16" dur="1" fill="hold">
                                          <p:stCondLst>
                                            <p:cond delay="0"/>
                                          </p:stCondLst>
                                        </p:cTn>
                                        <p:tgtEl>
                                          <p:spTgt spid="235523">
                                            <p:txEl>
                                              <p:pRg st="1" end="1"/>
                                            </p:txEl>
                                          </p:spTgt>
                                        </p:tgtEl>
                                        <p:attrNameLst>
                                          <p:attrName>style.visibility</p:attrName>
                                        </p:attrNameLst>
                                      </p:cBhvr>
                                      <p:to>
                                        <p:strVal val="visible"/>
                                      </p:to>
                                    </p:set>
                                    <p:anim calcmode="lin" valueType="num">
                                      <p:cBhvr additive="base">
                                        <p:cTn id="17" dur="500" fill="hold"/>
                                        <p:tgtEl>
                                          <p:spTgt spid="23552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35523">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7500"/>
                            </p:stCondLst>
                            <p:childTnLst>
                              <p:par>
                                <p:cTn id="20" presetID="2" presetClass="entr" presetSubtype="8" fill="hold" grpId="0" nodeType="afterEffect">
                                  <p:stCondLst>
                                    <p:cond delay="3000"/>
                                  </p:stCondLst>
                                  <p:childTnLst>
                                    <p:set>
                                      <p:cBhvr>
                                        <p:cTn id="21" dur="1" fill="hold">
                                          <p:stCondLst>
                                            <p:cond delay="0"/>
                                          </p:stCondLst>
                                        </p:cTn>
                                        <p:tgtEl>
                                          <p:spTgt spid="235523">
                                            <p:txEl>
                                              <p:pRg st="2" end="2"/>
                                            </p:txEl>
                                          </p:spTgt>
                                        </p:tgtEl>
                                        <p:attrNameLst>
                                          <p:attrName>style.visibility</p:attrName>
                                        </p:attrNameLst>
                                      </p:cBhvr>
                                      <p:to>
                                        <p:strVal val="visible"/>
                                      </p:to>
                                    </p:set>
                                    <p:anim calcmode="lin" valueType="num">
                                      <p:cBhvr additive="base">
                                        <p:cTn id="22" dur="500" fill="hold"/>
                                        <p:tgtEl>
                                          <p:spTgt spid="235523">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35523">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1000"/>
                            </p:stCondLst>
                            <p:childTnLst>
                              <p:par>
                                <p:cTn id="25" presetID="2" presetClass="entr" presetSubtype="8" fill="hold" grpId="0" nodeType="afterEffect">
                                  <p:stCondLst>
                                    <p:cond delay="3000"/>
                                  </p:stCondLst>
                                  <p:childTnLst>
                                    <p:set>
                                      <p:cBhvr>
                                        <p:cTn id="26" dur="1" fill="hold">
                                          <p:stCondLst>
                                            <p:cond delay="0"/>
                                          </p:stCondLst>
                                        </p:cTn>
                                        <p:tgtEl>
                                          <p:spTgt spid="235523">
                                            <p:txEl>
                                              <p:pRg st="3" end="3"/>
                                            </p:txEl>
                                          </p:spTgt>
                                        </p:tgtEl>
                                        <p:attrNameLst>
                                          <p:attrName>style.visibility</p:attrName>
                                        </p:attrNameLst>
                                      </p:cBhvr>
                                      <p:to>
                                        <p:strVal val="visible"/>
                                      </p:to>
                                    </p:set>
                                    <p:anim calcmode="lin" valueType="num">
                                      <p:cBhvr additive="base">
                                        <p:cTn id="27" dur="500" fill="hold"/>
                                        <p:tgtEl>
                                          <p:spTgt spid="23552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35523">
                                            <p:txEl>
                                              <p:pRg st="3" end="3"/>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14500"/>
                            </p:stCondLst>
                            <p:childTnLst>
                              <p:par>
                                <p:cTn id="30" presetID="2" presetClass="entr" presetSubtype="8" fill="hold" grpId="0" nodeType="afterEffect">
                                  <p:stCondLst>
                                    <p:cond delay="3000"/>
                                  </p:stCondLst>
                                  <p:childTnLst>
                                    <p:set>
                                      <p:cBhvr>
                                        <p:cTn id="31" dur="1" fill="hold">
                                          <p:stCondLst>
                                            <p:cond delay="0"/>
                                          </p:stCondLst>
                                        </p:cTn>
                                        <p:tgtEl>
                                          <p:spTgt spid="235523">
                                            <p:txEl>
                                              <p:pRg st="4" end="4"/>
                                            </p:txEl>
                                          </p:spTgt>
                                        </p:tgtEl>
                                        <p:attrNameLst>
                                          <p:attrName>style.visibility</p:attrName>
                                        </p:attrNameLst>
                                      </p:cBhvr>
                                      <p:to>
                                        <p:strVal val="visible"/>
                                      </p:to>
                                    </p:set>
                                    <p:anim calcmode="lin" valueType="num">
                                      <p:cBhvr additive="base">
                                        <p:cTn id="32" dur="500" fill="hold"/>
                                        <p:tgtEl>
                                          <p:spTgt spid="235523">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35523">
                                            <p:txEl>
                                              <p:pRg st="4" end="4"/>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18000"/>
                            </p:stCondLst>
                            <p:childTnLst>
                              <p:par>
                                <p:cTn id="35" presetID="2" presetClass="entr" presetSubtype="8" fill="hold" grpId="0" nodeType="afterEffect">
                                  <p:stCondLst>
                                    <p:cond delay="3000"/>
                                  </p:stCondLst>
                                  <p:childTnLst>
                                    <p:set>
                                      <p:cBhvr>
                                        <p:cTn id="36" dur="1" fill="hold">
                                          <p:stCondLst>
                                            <p:cond delay="0"/>
                                          </p:stCondLst>
                                        </p:cTn>
                                        <p:tgtEl>
                                          <p:spTgt spid="235523">
                                            <p:txEl>
                                              <p:pRg st="5" end="5"/>
                                            </p:txEl>
                                          </p:spTgt>
                                        </p:tgtEl>
                                        <p:attrNameLst>
                                          <p:attrName>style.visibility</p:attrName>
                                        </p:attrNameLst>
                                      </p:cBhvr>
                                      <p:to>
                                        <p:strVal val="visible"/>
                                      </p:to>
                                    </p:set>
                                    <p:anim calcmode="lin" valueType="num">
                                      <p:cBhvr additive="base">
                                        <p:cTn id="37" dur="500" fill="hold"/>
                                        <p:tgtEl>
                                          <p:spTgt spid="2355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5523">
                                            <p:txEl>
                                              <p:pRg st="5" end="5"/>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1500"/>
                            </p:stCondLst>
                            <p:childTnLst>
                              <p:par>
                                <p:cTn id="40" presetID="2" presetClass="entr" presetSubtype="8" fill="hold" grpId="0" nodeType="afterEffect">
                                  <p:stCondLst>
                                    <p:cond delay="3000"/>
                                  </p:stCondLst>
                                  <p:childTnLst>
                                    <p:set>
                                      <p:cBhvr>
                                        <p:cTn id="41" dur="1" fill="hold">
                                          <p:stCondLst>
                                            <p:cond delay="0"/>
                                          </p:stCondLst>
                                        </p:cTn>
                                        <p:tgtEl>
                                          <p:spTgt spid="235523">
                                            <p:txEl>
                                              <p:pRg st="6" end="6"/>
                                            </p:txEl>
                                          </p:spTgt>
                                        </p:tgtEl>
                                        <p:attrNameLst>
                                          <p:attrName>style.visibility</p:attrName>
                                        </p:attrNameLst>
                                      </p:cBhvr>
                                      <p:to>
                                        <p:strVal val="visible"/>
                                      </p:to>
                                    </p:set>
                                    <p:anim calcmode="lin" valueType="num">
                                      <p:cBhvr additive="base">
                                        <p:cTn id="42" dur="500" fill="hold"/>
                                        <p:tgtEl>
                                          <p:spTgt spid="235523">
                                            <p:txEl>
                                              <p:pRg st="6" end="6"/>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23552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utoUpdateAnimBg="0"/>
      <p:bldP spid="235523" grpId="0" build="p" autoUpdateAnimBg="0" advAuto="300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6349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9629C17-5B40-4DA0-9F1E-F8FF206703E9}" type="datetime1">
              <a:rPr lang="zh-CN" altLang="en-US" sz="1400" smtClean="0"/>
              <a:pPr eaLnBrk="1" hangingPunct="1">
                <a:spcBef>
                  <a:spcPct val="0"/>
                </a:spcBef>
                <a:buFontTx/>
                <a:buNone/>
              </a:pPr>
              <a:t>2018/3/2</a:t>
            </a:fld>
            <a:endParaRPr lang="en-US" altLang="zh-CN" sz="1400" smtClean="0"/>
          </a:p>
        </p:txBody>
      </p:sp>
      <p:sp>
        <p:nvSpPr>
          <p:cNvPr id="63491"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84E42A2-19A8-4455-AFAF-AF246558666E}" type="slidenum">
              <a:rPr lang="en-US" altLang="zh-CN" sz="1400" smtClean="0"/>
              <a:pPr eaLnBrk="1" hangingPunct="1">
                <a:spcBef>
                  <a:spcPct val="0"/>
                </a:spcBef>
                <a:buFontTx/>
                <a:buNone/>
              </a:pPr>
              <a:t>68</a:t>
            </a:fld>
            <a:endParaRPr lang="en-US" altLang="zh-CN" sz="1400" smtClean="0"/>
          </a:p>
        </p:txBody>
      </p:sp>
      <p:pic>
        <p:nvPicPr>
          <p:cNvPr id="46086" name="Picture 6" descr="有效数字附图1"/>
          <p:cNvPicPr>
            <a:picLocks noGrp="1" noChangeAspect="1" noChangeArrowheads="1"/>
          </p:cNvPicPr>
          <p:nvPr>
            <p:ph type="clipArt" sz="half" idx="2"/>
          </p:nvPr>
        </p:nvPicPr>
        <p:blipFill>
          <a:blip r:embed="rId3" cstate="print">
            <a:extLst>
              <a:ext uri="{28A0092B-C50C-407E-A947-70E740481C1C}">
                <a14:useLocalDpi xmlns:a14="http://schemas.microsoft.com/office/drawing/2010/main" xmlns="" val="0"/>
              </a:ext>
            </a:extLst>
          </a:blip>
          <a:srcRect/>
          <a:stretch>
            <a:fillRect/>
          </a:stretch>
        </p:blipFill>
        <p:spPr>
          <a:xfrm>
            <a:off x="395536" y="709329"/>
            <a:ext cx="8640960" cy="3509963"/>
          </a:xfrm>
          <a:solidFill>
            <a:schemeClr val="folHlink"/>
          </a:solidFill>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6087" name="Text Box 7"/>
          <p:cNvSpPr txBox="1">
            <a:spLocks noChangeArrowheads="1"/>
          </p:cNvSpPr>
          <p:nvPr/>
        </p:nvSpPr>
        <p:spPr bwMode="auto">
          <a:xfrm>
            <a:off x="265113" y="-15875"/>
            <a:ext cx="3733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3600" b="1" dirty="0">
                <a:latin typeface="Times New Roman" pitchFamily="18" charset="0"/>
              </a:rPr>
              <a:t>用直尺测量长度</a:t>
            </a:r>
          </a:p>
        </p:txBody>
      </p:sp>
      <p:sp>
        <p:nvSpPr>
          <p:cNvPr id="46088" name="Text Box 8"/>
          <p:cNvSpPr txBox="1">
            <a:spLocks noChangeArrowheads="1"/>
          </p:cNvSpPr>
          <p:nvPr/>
        </p:nvSpPr>
        <p:spPr bwMode="auto">
          <a:xfrm>
            <a:off x="3651477" y="2820293"/>
            <a:ext cx="3733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zh-CN" altLang="en-US" sz="3600" dirty="0">
                <a:solidFill>
                  <a:schemeClr val="bg2"/>
                </a:solidFill>
                <a:latin typeface="黑体" pitchFamily="49" charset="-122"/>
                <a:ea typeface="黑体" pitchFamily="49" charset="-122"/>
              </a:rPr>
              <a:t>读数为</a:t>
            </a:r>
            <a:r>
              <a:rPr kumimoji="1" lang="en-US" altLang="zh-CN" sz="3600" dirty="0">
                <a:solidFill>
                  <a:schemeClr val="bg2"/>
                </a:solidFill>
                <a:latin typeface="黑体" pitchFamily="49" charset="-122"/>
                <a:ea typeface="黑体" pitchFamily="49" charset="-122"/>
              </a:rPr>
              <a:t>72.4 mm</a:t>
            </a:r>
          </a:p>
        </p:txBody>
      </p:sp>
      <p:sp>
        <p:nvSpPr>
          <p:cNvPr id="46089" name="Text Box 9"/>
          <p:cNvSpPr txBox="1">
            <a:spLocks noChangeArrowheads="1"/>
          </p:cNvSpPr>
          <p:nvPr/>
        </p:nvSpPr>
        <p:spPr bwMode="auto">
          <a:xfrm>
            <a:off x="577397" y="4473802"/>
            <a:ext cx="60198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800" b="1" dirty="0">
                <a:latin typeface="宋体" pitchFamily="2" charset="-122"/>
              </a:rPr>
              <a:t>72</a:t>
            </a:r>
            <a:r>
              <a:rPr kumimoji="1" lang="zh-CN" altLang="en-US" sz="2800" b="1" dirty="0">
                <a:latin typeface="宋体" pitchFamily="2" charset="-122"/>
              </a:rPr>
              <a:t>是准确读出的，称可靠数字</a:t>
            </a:r>
          </a:p>
          <a:p>
            <a:pPr eaLnBrk="1" hangingPunct="1">
              <a:spcBef>
                <a:spcPct val="50000"/>
              </a:spcBef>
              <a:buFontTx/>
              <a:buNone/>
            </a:pPr>
            <a:r>
              <a:rPr kumimoji="1" lang="en-US" altLang="zh-CN" sz="2800" b="1" dirty="0">
                <a:latin typeface="宋体" pitchFamily="2" charset="-122"/>
              </a:rPr>
              <a:t>0.4</a:t>
            </a:r>
            <a:r>
              <a:rPr kumimoji="1" lang="zh-CN" altLang="en-US" sz="2800" b="1" dirty="0">
                <a:latin typeface="宋体" pitchFamily="2" charset="-122"/>
              </a:rPr>
              <a:t>是估计出来的，称可疑数字</a:t>
            </a:r>
          </a:p>
        </p:txBody>
      </p:sp>
      <p:sp>
        <p:nvSpPr>
          <p:cNvPr id="46090" name="Text Box 10"/>
          <p:cNvSpPr txBox="1">
            <a:spLocks noChangeArrowheads="1"/>
          </p:cNvSpPr>
          <p:nvPr/>
        </p:nvSpPr>
        <p:spPr bwMode="auto">
          <a:xfrm>
            <a:off x="6204177" y="4737902"/>
            <a:ext cx="23622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3600" b="1" dirty="0">
                <a:solidFill>
                  <a:srgbClr val="FFFFCC"/>
                </a:solidFill>
                <a:latin typeface="Times New Roman" pitchFamily="18" charset="0"/>
                <a:ea typeface="黑体" pitchFamily="49" charset="-122"/>
              </a:rPr>
              <a:t> </a:t>
            </a:r>
            <a:r>
              <a:rPr kumimoji="1" lang="zh-CN" altLang="en-US" sz="3600" b="1" dirty="0">
                <a:solidFill>
                  <a:srgbClr val="FFFFCC"/>
                </a:solidFill>
                <a:latin typeface="Times New Roman" pitchFamily="18" charset="0"/>
                <a:ea typeface="黑体" pitchFamily="49" charset="-122"/>
              </a:rPr>
              <a:t>有效数字</a:t>
            </a:r>
          </a:p>
        </p:txBody>
      </p:sp>
      <p:sp>
        <p:nvSpPr>
          <p:cNvPr id="46091" name="Text Box 11"/>
          <p:cNvSpPr txBox="1">
            <a:spLocks noChangeArrowheads="1"/>
          </p:cNvSpPr>
          <p:nvPr/>
        </p:nvSpPr>
        <p:spPr bwMode="auto">
          <a:xfrm>
            <a:off x="1979613" y="4221163"/>
            <a:ext cx="152400"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400">
                <a:solidFill>
                  <a:schemeClr val="bg2"/>
                </a:solidFill>
                <a:latin typeface="Times New Roman" pitchFamily="18" charset="0"/>
              </a:rPr>
              <a:t>2</a:t>
            </a:r>
            <a:endParaRPr kumimoji="1" lang="en-US" altLang="zh-CN" sz="2400">
              <a:latin typeface="Times New Roman" pitchFamily="18" charset="0"/>
            </a:endParaRPr>
          </a:p>
        </p:txBody>
      </p:sp>
      <p:sp>
        <p:nvSpPr>
          <p:cNvPr id="46092" name="Text Box 12"/>
          <p:cNvSpPr txBox="1">
            <a:spLocks noChangeArrowheads="1"/>
          </p:cNvSpPr>
          <p:nvPr/>
        </p:nvSpPr>
        <p:spPr bwMode="auto">
          <a:xfrm>
            <a:off x="2411413" y="4221163"/>
            <a:ext cx="152400" cy="36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buFontTx/>
              <a:buNone/>
            </a:pPr>
            <a:r>
              <a:rPr kumimoji="1" lang="en-US" altLang="zh-CN" sz="2400">
                <a:solidFill>
                  <a:schemeClr val="bg2"/>
                </a:solidFill>
                <a:latin typeface="Times New Roman" pitchFamily="18" charset="0"/>
              </a:rPr>
              <a:t>3</a:t>
            </a:r>
          </a:p>
        </p:txBody>
      </p:sp>
      <p:sp>
        <p:nvSpPr>
          <p:cNvPr id="46093" name="Line 13"/>
          <p:cNvSpPr>
            <a:spLocks noChangeShapeType="1"/>
          </p:cNvSpPr>
          <p:nvPr/>
        </p:nvSpPr>
        <p:spPr bwMode="auto">
          <a:xfrm>
            <a:off x="5527222" y="4611462"/>
            <a:ext cx="533400" cy="304800"/>
          </a:xfrm>
          <a:prstGeom prst="line">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6094" name="Line 14"/>
          <p:cNvSpPr>
            <a:spLocks noChangeShapeType="1"/>
          </p:cNvSpPr>
          <p:nvPr/>
        </p:nvSpPr>
        <p:spPr bwMode="auto">
          <a:xfrm flipH="1">
            <a:off x="5656263" y="5058577"/>
            <a:ext cx="381000" cy="457200"/>
          </a:xfrm>
          <a:prstGeom prst="line">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5" name="Rectangle 3" descr="单个小人13"/>
          <p:cNvSpPr>
            <a:spLocks noGrp="1" noChangeAspect="1" noChangeArrowheads="1"/>
          </p:cNvSpPr>
          <p:nvPr isPhoto="1"/>
        </p:nvSpPr>
        <p:spPr bwMode="auto">
          <a:xfrm>
            <a:off x="7463205" y="5304693"/>
            <a:ext cx="1015511" cy="1354015"/>
          </a:xfrm>
          <a:prstGeom prst="rect">
            <a:avLst/>
          </a:prstGeom>
          <a:blipFill dpi="0" rotWithShape="1">
            <a:blip r:embed="rId4" cstate="print"/>
            <a:srcRect/>
            <a:stretch>
              <a:fillRect/>
            </a:stretch>
          </a:blipFill>
          <a:ln w="9525">
            <a:noFill/>
            <a:miter lim="800000"/>
            <a:headEnd/>
            <a:tailEnd/>
          </a:ln>
        </p:spPr>
        <p:txBody>
          <a:bodyPr/>
          <a:lstStyle/>
          <a:p>
            <a:endParaRPr lang="zh-CN" altLang="zh-CN">
              <a:latin typeface="Calibri" pitchFamily="34" charset="0"/>
            </a:endParaRPr>
          </a:p>
        </p:txBody>
      </p:sp>
      <p:sp>
        <p:nvSpPr>
          <p:cNvPr id="16" name="TextBox 15"/>
          <p:cNvSpPr txBox="1"/>
          <p:nvPr/>
        </p:nvSpPr>
        <p:spPr>
          <a:xfrm>
            <a:off x="497318" y="5842391"/>
            <a:ext cx="7234963" cy="369332"/>
          </a:xfrm>
          <a:prstGeom prst="rect">
            <a:avLst/>
          </a:prstGeom>
          <a:noFill/>
        </p:spPr>
        <p:txBody>
          <a:bodyPr wrap="square" rtlCol="0">
            <a:spAutoFit/>
          </a:bodyPr>
          <a:lstStyle/>
          <a:p>
            <a:r>
              <a:rPr lang="zh-CN" altLang="en-US" b="1" dirty="0" smtClean="0">
                <a:solidFill>
                  <a:srgbClr val="FF0000"/>
                </a:solidFill>
              </a:rPr>
              <a:t>问题：</a:t>
            </a:r>
            <a:r>
              <a:rPr lang="zh-CN" altLang="en-US" b="1" dirty="0" smtClean="0"/>
              <a:t>如果端点正好跟</a:t>
            </a:r>
            <a:r>
              <a:rPr lang="en-US" altLang="zh-CN" b="1" dirty="0" smtClean="0"/>
              <a:t>70mm</a:t>
            </a:r>
            <a:r>
              <a:rPr lang="zh-CN" altLang="en-US" b="1" dirty="0" smtClean="0"/>
              <a:t>这个数字对齐，那么读数写为</a:t>
            </a:r>
            <a:r>
              <a:rPr lang="en-US" altLang="zh-CN" b="1" dirty="0" smtClean="0"/>
              <a:t>70mm</a:t>
            </a:r>
            <a:endParaRPr lang="zh-CN" altLang="en-US" b="1" dirty="0"/>
          </a:p>
        </p:txBody>
      </p:sp>
      <p:grpSp>
        <p:nvGrpSpPr>
          <p:cNvPr id="17" name="组合 16"/>
          <p:cNvGrpSpPr/>
          <p:nvPr/>
        </p:nvGrpSpPr>
        <p:grpSpPr>
          <a:xfrm>
            <a:off x="4114800" y="6318738"/>
            <a:ext cx="2360335" cy="539262"/>
            <a:chOff x="4114800" y="6318738"/>
            <a:chExt cx="2360335" cy="539262"/>
          </a:xfrm>
        </p:grpSpPr>
        <p:sp>
          <p:nvSpPr>
            <p:cNvPr id="18" name="TextBox 17"/>
            <p:cNvSpPr txBox="1"/>
            <p:nvPr/>
          </p:nvSpPr>
          <p:spPr>
            <a:xfrm>
              <a:off x="4238625" y="6386878"/>
              <a:ext cx="2236510" cy="369332"/>
            </a:xfrm>
            <a:prstGeom prst="rect">
              <a:avLst/>
            </a:prstGeom>
            <a:noFill/>
          </p:spPr>
          <p:txBody>
            <a:bodyPr wrap="none" rtlCol="0">
              <a:spAutoFit/>
            </a:bodyPr>
            <a:lstStyle/>
            <a:p>
              <a:r>
                <a:rPr lang="zh-CN" altLang="en-US" b="1" dirty="0" smtClean="0"/>
                <a:t>写为</a:t>
              </a:r>
              <a:r>
                <a:rPr lang="en-US" altLang="zh-CN" b="1" dirty="0" smtClean="0"/>
                <a:t>70.</a:t>
              </a:r>
              <a:r>
                <a:rPr lang="en-US" altLang="zh-CN" b="1" dirty="0" smtClean="0">
                  <a:solidFill>
                    <a:srgbClr val="FF0000"/>
                  </a:solidFill>
                </a:rPr>
                <a:t>0</a:t>
              </a:r>
              <a:r>
                <a:rPr lang="en-US" altLang="zh-CN" b="1" dirty="0" smtClean="0"/>
                <a:t>mm</a:t>
              </a:r>
              <a:r>
                <a:rPr lang="zh-CN" altLang="en-US" b="1" dirty="0" smtClean="0"/>
                <a:t>，</a:t>
              </a:r>
              <a:r>
                <a:rPr lang="en-US" altLang="zh-CN" b="1" dirty="0" smtClean="0"/>
                <a:t>OK</a:t>
              </a:r>
              <a:r>
                <a:rPr lang="zh-CN" altLang="en-US" b="1" dirty="0" smtClean="0"/>
                <a:t>！</a:t>
              </a:r>
              <a:endParaRPr lang="zh-CN" altLang="en-US" b="1" dirty="0"/>
            </a:p>
          </p:txBody>
        </p:sp>
        <p:sp>
          <p:nvSpPr>
            <p:cNvPr id="19" name="云形标注 18"/>
            <p:cNvSpPr/>
            <p:nvPr/>
          </p:nvSpPr>
          <p:spPr>
            <a:xfrm>
              <a:off x="4114800" y="6318738"/>
              <a:ext cx="2344615" cy="539262"/>
            </a:xfrm>
            <a:prstGeom prst="cloudCallout">
              <a:avLst>
                <a:gd name="adj1" fmla="val 101167"/>
                <a:gd name="adj2" fmla="val -10271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087"/>
                                        </p:tgtEl>
                                        <p:attrNameLst>
                                          <p:attrName>style.visibility</p:attrName>
                                        </p:attrNameLst>
                                      </p:cBhvr>
                                      <p:to>
                                        <p:strVal val="visible"/>
                                      </p:to>
                                    </p:set>
                                    <p:anim calcmode="lin" valueType="num">
                                      <p:cBhvr additive="base">
                                        <p:cTn id="7" dur="500" fill="hold"/>
                                        <p:tgtEl>
                                          <p:spTgt spid="46087"/>
                                        </p:tgtEl>
                                        <p:attrNameLst>
                                          <p:attrName>ppt_x</p:attrName>
                                        </p:attrNameLst>
                                      </p:cBhvr>
                                      <p:tavLst>
                                        <p:tav tm="0">
                                          <p:val>
                                            <p:strVal val="0-#ppt_w/2"/>
                                          </p:val>
                                        </p:tav>
                                        <p:tav tm="100000">
                                          <p:val>
                                            <p:strVal val="#ppt_x"/>
                                          </p:val>
                                        </p:tav>
                                      </p:tavLst>
                                    </p:anim>
                                    <p:anim calcmode="lin" valueType="num">
                                      <p:cBhvr additive="base">
                                        <p:cTn id="8" dur="500" fill="hold"/>
                                        <p:tgtEl>
                                          <p:spTgt spid="46087"/>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46086"/>
                                        </p:tgtEl>
                                        <p:attrNameLst>
                                          <p:attrName>style.visibility</p:attrName>
                                        </p:attrNameLst>
                                      </p:cBhvr>
                                      <p:to>
                                        <p:strVal val="visible"/>
                                      </p:to>
                                    </p:set>
                                    <p:animEffect transition="in" filter="blinds(horizontal)">
                                      <p:cBhvr>
                                        <p:cTn id="11" dur="500"/>
                                        <p:tgtEl>
                                          <p:spTgt spid="4608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46091"/>
                                        </p:tgtEl>
                                        <p:attrNameLst>
                                          <p:attrName>style.visibility</p:attrName>
                                        </p:attrNameLst>
                                      </p:cBhvr>
                                      <p:to>
                                        <p:strVal val="visible"/>
                                      </p:to>
                                    </p:set>
                                    <p:anim calcmode="lin" valueType="num">
                                      <p:cBhvr additive="base">
                                        <p:cTn id="14" dur="500" fill="hold"/>
                                        <p:tgtEl>
                                          <p:spTgt spid="46091"/>
                                        </p:tgtEl>
                                        <p:attrNameLst>
                                          <p:attrName>ppt_x</p:attrName>
                                        </p:attrNameLst>
                                      </p:cBhvr>
                                      <p:tavLst>
                                        <p:tav tm="0">
                                          <p:val>
                                            <p:strVal val="0-#ppt_w/2"/>
                                          </p:val>
                                        </p:tav>
                                        <p:tav tm="100000">
                                          <p:val>
                                            <p:strVal val="#ppt_x"/>
                                          </p:val>
                                        </p:tav>
                                      </p:tavLst>
                                    </p:anim>
                                    <p:anim calcmode="lin" valueType="num">
                                      <p:cBhvr additive="base">
                                        <p:cTn id="15" dur="500" fill="hold"/>
                                        <p:tgtEl>
                                          <p:spTgt spid="46091"/>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500"/>
                            </p:stCondLst>
                            <p:childTnLst>
                              <p:par>
                                <p:cTn id="17" presetID="2" presetClass="entr" presetSubtype="8" fill="hold" grpId="0" nodeType="afterEffect">
                                  <p:stCondLst>
                                    <p:cond delay="2000"/>
                                  </p:stCondLst>
                                  <p:childTnLst>
                                    <p:set>
                                      <p:cBhvr>
                                        <p:cTn id="18" dur="1" fill="hold">
                                          <p:stCondLst>
                                            <p:cond delay="0"/>
                                          </p:stCondLst>
                                        </p:cTn>
                                        <p:tgtEl>
                                          <p:spTgt spid="46092"/>
                                        </p:tgtEl>
                                        <p:attrNameLst>
                                          <p:attrName>style.visibility</p:attrName>
                                        </p:attrNameLst>
                                      </p:cBhvr>
                                      <p:to>
                                        <p:strVal val="visible"/>
                                      </p:to>
                                    </p:set>
                                    <p:anim calcmode="lin" valueType="num">
                                      <p:cBhvr additive="base">
                                        <p:cTn id="19" dur="500" fill="hold"/>
                                        <p:tgtEl>
                                          <p:spTgt spid="46092"/>
                                        </p:tgtEl>
                                        <p:attrNameLst>
                                          <p:attrName>ppt_x</p:attrName>
                                        </p:attrNameLst>
                                      </p:cBhvr>
                                      <p:tavLst>
                                        <p:tav tm="0">
                                          <p:val>
                                            <p:strVal val="0-#ppt_w/2"/>
                                          </p:val>
                                        </p:tav>
                                        <p:tav tm="100000">
                                          <p:val>
                                            <p:strVal val="#ppt_x"/>
                                          </p:val>
                                        </p:tav>
                                      </p:tavLst>
                                    </p:anim>
                                    <p:anim calcmode="lin" valueType="num">
                                      <p:cBhvr additive="base">
                                        <p:cTn id="20" dur="500" fill="hold"/>
                                        <p:tgtEl>
                                          <p:spTgt spid="46092"/>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3000"/>
                            </p:stCondLst>
                            <p:childTnLst>
                              <p:par>
                                <p:cTn id="22" presetID="16" presetClass="entr" presetSubtype="42" fill="hold" grpId="0" nodeType="afterEffect">
                                  <p:stCondLst>
                                    <p:cond delay="3000"/>
                                  </p:stCondLst>
                                  <p:childTnLst>
                                    <p:set>
                                      <p:cBhvr>
                                        <p:cTn id="23" dur="1" fill="hold">
                                          <p:stCondLst>
                                            <p:cond delay="0"/>
                                          </p:stCondLst>
                                        </p:cTn>
                                        <p:tgtEl>
                                          <p:spTgt spid="46088"/>
                                        </p:tgtEl>
                                        <p:attrNameLst>
                                          <p:attrName>style.visibility</p:attrName>
                                        </p:attrNameLst>
                                      </p:cBhvr>
                                      <p:to>
                                        <p:strVal val="visible"/>
                                      </p:to>
                                    </p:set>
                                    <p:animEffect transition="in" filter="barn(outHorizontal)">
                                      <p:cBhvr>
                                        <p:cTn id="24" dur="500"/>
                                        <p:tgtEl>
                                          <p:spTgt spid="4608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grpId="0" nodeType="clickEffect">
                                  <p:stCondLst>
                                    <p:cond delay="0"/>
                                  </p:stCondLst>
                                  <p:childTnLst>
                                    <p:set>
                                      <p:cBhvr>
                                        <p:cTn id="28" dur="1" fill="hold">
                                          <p:stCondLst>
                                            <p:cond delay="0"/>
                                          </p:stCondLst>
                                        </p:cTn>
                                        <p:tgtEl>
                                          <p:spTgt spid="46089"/>
                                        </p:tgtEl>
                                        <p:attrNameLst>
                                          <p:attrName>style.visibility</p:attrName>
                                        </p:attrNameLst>
                                      </p:cBhvr>
                                      <p:to>
                                        <p:strVal val="visible"/>
                                      </p:to>
                                    </p:set>
                                    <p:animEffect transition="in" filter="barn(outHorizontal)">
                                      <p:cBhvr>
                                        <p:cTn id="29" dur="500"/>
                                        <p:tgtEl>
                                          <p:spTgt spid="46089"/>
                                        </p:tgtEl>
                                      </p:cBhvr>
                                    </p:animEffect>
                                  </p:childTnLst>
                                </p:cTn>
                              </p:par>
                              <p:par>
                                <p:cTn id="30" presetID="16" presetClass="entr" presetSubtype="42" fill="hold" grpId="0" nodeType="withEffect">
                                  <p:stCondLst>
                                    <p:cond delay="0"/>
                                  </p:stCondLst>
                                  <p:childTnLst>
                                    <p:set>
                                      <p:cBhvr>
                                        <p:cTn id="31" dur="1" fill="hold">
                                          <p:stCondLst>
                                            <p:cond delay="0"/>
                                          </p:stCondLst>
                                        </p:cTn>
                                        <p:tgtEl>
                                          <p:spTgt spid="46090"/>
                                        </p:tgtEl>
                                        <p:attrNameLst>
                                          <p:attrName>style.visibility</p:attrName>
                                        </p:attrNameLst>
                                      </p:cBhvr>
                                      <p:to>
                                        <p:strVal val="visible"/>
                                      </p:to>
                                    </p:set>
                                    <p:animEffect transition="in" filter="barn(outHorizontal)">
                                      <p:cBhvr>
                                        <p:cTn id="32" dur="500"/>
                                        <p:tgtEl>
                                          <p:spTgt spid="46090"/>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46093"/>
                                        </p:tgtEl>
                                        <p:attrNameLst>
                                          <p:attrName>style.visibility</p:attrName>
                                        </p:attrNameLst>
                                      </p:cBhvr>
                                      <p:to>
                                        <p:strVal val="visible"/>
                                      </p:to>
                                    </p:set>
                                    <p:anim calcmode="lin" valueType="num">
                                      <p:cBhvr additive="base">
                                        <p:cTn id="35" dur="500" fill="hold"/>
                                        <p:tgtEl>
                                          <p:spTgt spid="46093"/>
                                        </p:tgtEl>
                                        <p:attrNameLst>
                                          <p:attrName>ppt_x</p:attrName>
                                        </p:attrNameLst>
                                      </p:cBhvr>
                                      <p:tavLst>
                                        <p:tav tm="0">
                                          <p:val>
                                            <p:strVal val="#ppt_x"/>
                                          </p:val>
                                        </p:tav>
                                        <p:tav tm="100000">
                                          <p:val>
                                            <p:strVal val="#ppt_x"/>
                                          </p:val>
                                        </p:tav>
                                      </p:tavLst>
                                    </p:anim>
                                    <p:anim calcmode="lin" valueType="num">
                                      <p:cBhvr additive="base">
                                        <p:cTn id="36" dur="500" fill="hold"/>
                                        <p:tgtEl>
                                          <p:spTgt spid="4609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094"/>
                                        </p:tgtEl>
                                        <p:attrNameLst>
                                          <p:attrName>style.visibility</p:attrName>
                                        </p:attrNameLst>
                                      </p:cBhvr>
                                      <p:to>
                                        <p:strVal val="visible"/>
                                      </p:to>
                                    </p:set>
                                    <p:anim calcmode="lin" valueType="num">
                                      <p:cBhvr additive="base">
                                        <p:cTn id="39" dur="500" fill="hold"/>
                                        <p:tgtEl>
                                          <p:spTgt spid="46094"/>
                                        </p:tgtEl>
                                        <p:attrNameLst>
                                          <p:attrName>ppt_x</p:attrName>
                                        </p:attrNameLst>
                                      </p:cBhvr>
                                      <p:tavLst>
                                        <p:tav tm="0">
                                          <p:val>
                                            <p:strVal val="#ppt_x"/>
                                          </p:val>
                                        </p:tav>
                                        <p:tav tm="100000">
                                          <p:val>
                                            <p:strVal val="#ppt_x"/>
                                          </p:val>
                                        </p:tav>
                                      </p:tavLst>
                                    </p:anim>
                                    <p:anim calcmode="lin" valueType="num">
                                      <p:cBhvr additive="base">
                                        <p:cTn id="40" dur="500" fill="hold"/>
                                        <p:tgtEl>
                                          <p:spTgt spid="4609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par>
                          <p:cTn id="49" fill="hold">
                            <p:stCondLst>
                              <p:cond delay="0"/>
                            </p:stCondLst>
                            <p:childTnLst>
                              <p:par>
                                <p:cTn id="50" presetID="35" presetClass="emph" presetSubtype="0" fill="hold" grpId="1" nodeType="afterEffect">
                                  <p:stCondLst>
                                    <p:cond delay="0"/>
                                  </p:stCondLst>
                                  <p:childTnLst>
                                    <p:anim calcmode="discrete" valueType="str">
                                      <p:cBhvr>
                                        <p:cTn id="51" dur="1000" fill="hold"/>
                                        <p:tgtEl>
                                          <p:spTgt spid="15"/>
                                        </p:tgtEl>
                                        <p:attrNameLst>
                                          <p:attrName>style.visibility</p:attrName>
                                        </p:attrNameLst>
                                      </p:cBhvr>
                                      <p:tavLst>
                                        <p:tav tm="0">
                                          <p:val>
                                            <p:strVal val="hidden"/>
                                          </p:val>
                                        </p:tav>
                                        <p:tav tm="50000">
                                          <p:val>
                                            <p:strVal val="visible"/>
                                          </p:val>
                                        </p:tav>
                                      </p:tavLst>
                                    </p:anim>
                                  </p:childTnLst>
                                </p:cTn>
                              </p:par>
                            </p:childTnLst>
                          </p:cTn>
                        </p:par>
                        <p:par>
                          <p:cTn id="52" fill="hold">
                            <p:stCondLst>
                              <p:cond delay="1000"/>
                            </p:stCondLst>
                            <p:childTnLst>
                              <p:par>
                                <p:cTn id="53" presetID="35" presetClass="emph" presetSubtype="0" fill="hold" grpId="2" nodeType="afterEffect">
                                  <p:stCondLst>
                                    <p:cond delay="0"/>
                                  </p:stCondLst>
                                  <p:childTnLst>
                                    <p:anim calcmode="discrete" valueType="str">
                                      <p:cBhvr>
                                        <p:cTn id="54" dur="1000" fill="hold"/>
                                        <p:tgtEl>
                                          <p:spTgt spid="15"/>
                                        </p:tgtEl>
                                        <p:attrNameLst>
                                          <p:attrName>style.visibility</p:attrName>
                                        </p:attrNameLst>
                                      </p:cBhvr>
                                      <p:tavLst>
                                        <p:tav tm="0">
                                          <p:val>
                                            <p:strVal val="hidden"/>
                                          </p:val>
                                        </p:tav>
                                        <p:tav tm="50000">
                                          <p:val>
                                            <p:strVal val="visible"/>
                                          </p:val>
                                        </p:tav>
                                      </p:tavLst>
                                    </p:anim>
                                  </p:childTnLst>
                                </p:cTn>
                              </p:par>
                            </p:childTnLst>
                          </p:cTn>
                        </p:par>
                        <p:par>
                          <p:cTn id="55" fill="hold">
                            <p:stCondLst>
                              <p:cond delay="2000"/>
                            </p:stCondLst>
                            <p:childTnLst>
                              <p:par>
                                <p:cTn id="56" presetID="35" presetClass="emph" presetSubtype="0" fill="hold" grpId="3" nodeType="afterEffect">
                                  <p:stCondLst>
                                    <p:cond delay="0"/>
                                  </p:stCondLst>
                                  <p:childTnLst>
                                    <p:anim calcmode="discrete" valueType="str">
                                      <p:cBhvr>
                                        <p:cTn id="57" dur="1000" fill="hold"/>
                                        <p:tgtEl>
                                          <p:spTgt spid="15"/>
                                        </p:tgtEl>
                                        <p:attrNameLst>
                                          <p:attrName>style.visibility</p:attrName>
                                        </p:attrNameLst>
                                      </p:cBhvr>
                                      <p:tavLst>
                                        <p:tav tm="0">
                                          <p:val>
                                            <p:strVal val="hidden"/>
                                          </p:val>
                                        </p:tav>
                                        <p:tav tm="50000">
                                          <p:val>
                                            <p:strVal val="visible"/>
                                          </p:val>
                                        </p:tav>
                                      </p:tavLst>
                                    </p:anim>
                                  </p:childTnLst>
                                </p:cTn>
                              </p:par>
                            </p:childTnLst>
                          </p:cTn>
                        </p:par>
                        <p:par>
                          <p:cTn id="58" fill="hold">
                            <p:stCondLst>
                              <p:cond delay="3000"/>
                            </p:stCondLst>
                            <p:childTnLst>
                              <p:par>
                                <p:cTn id="59" presetID="35" presetClass="emph" presetSubtype="0" fill="hold" grpId="4" nodeType="afterEffect">
                                  <p:stCondLst>
                                    <p:cond delay="0"/>
                                  </p:stCondLst>
                                  <p:childTnLst>
                                    <p:anim calcmode="discrete" valueType="str">
                                      <p:cBhvr>
                                        <p:cTn id="60"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1000" fill="hold"/>
                                        <p:tgtEl>
                                          <p:spTgt spid="17"/>
                                        </p:tgtEl>
                                        <p:attrNameLst>
                                          <p:attrName>ppt_x</p:attrName>
                                        </p:attrNameLst>
                                      </p:cBhvr>
                                      <p:tavLst>
                                        <p:tav tm="0">
                                          <p:val>
                                            <p:strVal val="#ppt_x"/>
                                          </p:val>
                                        </p:tav>
                                        <p:tav tm="100000">
                                          <p:val>
                                            <p:strVal val="#ppt_x"/>
                                          </p:val>
                                        </p:tav>
                                      </p:tavLst>
                                    </p:anim>
                                    <p:anim calcmode="lin" valueType="num">
                                      <p:cBhvr additive="base">
                                        <p:cTn id="66" dur="10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1000"/>
                            </p:stCondLst>
                            <p:childTnLst>
                              <p:par>
                                <p:cTn id="68" presetID="35" presetClass="emph" presetSubtype="0" fill="hold" nodeType="afterEffect">
                                  <p:stCondLst>
                                    <p:cond delay="0"/>
                                  </p:stCondLst>
                                  <p:childTnLst>
                                    <p:anim calcmode="discrete" valueType="str">
                                      <p:cBhvr>
                                        <p:cTn id="69"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70" fill="hold">
                            <p:stCondLst>
                              <p:cond delay="2000"/>
                            </p:stCondLst>
                            <p:childTnLst>
                              <p:par>
                                <p:cTn id="71" presetID="35" presetClass="emph" presetSubtype="0" fill="hold" nodeType="afterEffect">
                                  <p:stCondLst>
                                    <p:cond delay="0"/>
                                  </p:stCondLst>
                                  <p:childTnLst>
                                    <p:anim calcmode="discrete" valueType="str">
                                      <p:cBhvr>
                                        <p:cTn id="72"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73" fill="hold">
                            <p:stCondLst>
                              <p:cond delay="3000"/>
                            </p:stCondLst>
                            <p:childTnLst>
                              <p:par>
                                <p:cTn id="74" presetID="35" presetClass="emph" presetSubtype="0" fill="hold" nodeType="afterEffect">
                                  <p:stCondLst>
                                    <p:cond delay="0"/>
                                  </p:stCondLst>
                                  <p:childTnLst>
                                    <p:anim calcmode="discrete" valueType="str">
                                      <p:cBhvr>
                                        <p:cTn id="75"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utoUpdateAnimBg="0"/>
      <p:bldP spid="46088" grpId="0" autoUpdateAnimBg="0"/>
      <p:bldP spid="46089" grpId="0" autoUpdateAnimBg="0"/>
      <p:bldP spid="46090" grpId="0" autoUpdateAnimBg="0"/>
      <p:bldP spid="46091" grpId="0" autoUpdateAnimBg="0"/>
      <p:bldP spid="46092" grpId="0" autoUpdateAnimBg="0"/>
      <p:bldP spid="46093" grpId="0" animBg="1"/>
      <p:bldP spid="46094" grpId="0" animBg="1"/>
      <p:bldP spid="15" grpId="0" animBg="1"/>
      <p:bldP spid="15" grpId="1" animBg="1"/>
      <p:bldP spid="15" grpId="2" animBg="1"/>
      <p:bldP spid="15" grpId="3" animBg="1"/>
      <p:bldP spid="15" grpId="4"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687F38A-DEA1-44B5-91EB-163E2BD8224B}" type="datetime1">
              <a:rPr lang="zh-CN" altLang="en-US" sz="1400" smtClean="0"/>
              <a:pPr eaLnBrk="1" hangingPunct="1">
                <a:spcBef>
                  <a:spcPct val="0"/>
                </a:spcBef>
                <a:buFontTx/>
                <a:buNone/>
              </a:pPr>
              <a:t>2018/3/2</a:t>
            </a:fld>
            <a:endParaRPr lang="en-US" altLang="zh-CN" sz="1400" smtClean="0"/>
          </a:p>
        </p:txBody>
      </p:sp>
      <p:sp>
        <p:nvSpPr>
          <p:cNvPr id="64515"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40C24A5-CF85-4B69-9D04-E938B992AC58}" type="slidenum">
              <a:rPr lang="en-US" altLang="zh-CN" sz="1400" smtClean="0"/>
              <a:pPr eaLnBrk="1" hangingPunct="1">
                <a:spcBef>
                  <a:spcPct val="0"/>
                </a:spcBef>
                <a:buFontTx/>
                <a:buNone/>
              </a:pPr>
              <a:t>69</a:t>
            </a:fld>
            <a:endParaRPr lang="en-US" altLang="zh-CN" sz="1400" smtClean="0"/>
          </a:p>
        </p:txBody>
      </p:sp>
      <p:sp>
        <p:nvSpPr>
          <p:cNvPr id="64516" name="Rectangle 2"/>
          <p:cNvSpPr>
            <a:spLocks noGrp="1" noChangeArrowheads="1"/>
          </p:cNvSpPr>
          <p:nvPr>
            <p:ph type="title"/>
          </p:nvPr>
        </p:nvSpPr>
        <p:spPr>
          <a:xfrm>
            <a:off x="685800" y="395288"/>
            <a:ext cx="7772400" cy="823912"/>
          </a:xfrm>
        </p:spPr>
        <p:txBody>
          <a:bodyPr/>
          <a:lstStyle/>
          <a:p>
            <a:pPr algn="l" eaLnBrk="1" hangingPunct="1"/>
            <a:r>
              <a:rPr lang="en-US" altLang="zh-CN" sz="4800" b="1" smtClean="0">
                <a:solidFill>
                  <a:schemeClr val="folHlink"/>
                </a:solidFill>
              </a:rPr>
              <a:t>2 </a:t>
            </a:r>
            <a:r>
              <a:rPr lang="zh-CN" altLang="en-US" sz="4800" b="1" smtClean="0">
                <a:solidFill>
                  <a:schemeClr val="folHlink"/>
                </a:solidFill>
              </a:rPr>
              <a:t>关于有效数字的几点说明</a:t>
            </a:r>
          </a:p>
        </p:txBody>
      </p:sp>
      <p:sp>
        <p:nvSpPr>
          <p:cNvPr id="64517" name="Rectangle 3"/>
          <p:cNvSpPr>
            <a:spLocks noGrp="1" noChangeArrowheads="1"/>
          </p:cNvSpPr>
          <p:nvPr>
            <p:ph type="body" idx="1"/>
          </p:nvPr>
        </p:nvSpPr>
        <p:spPr>
          <a:xfrm>
            <a:off x="381000" y="1295400"/>
            <a:ext cx="8305800" cy="4724400"/>
          </a:xfrm>
        </p:spPr>
        <p:txBody>
          <a:bodyPr/>
          <a:lstStyle/>
          <a:p>
            <a:pPr eaLnBrk="1" hangingPunct="1">
              <a:buFontTx/>
              <a:buNone/>
            </a:pPr>
            <a:r>
              <a:rPr lang="zh-CN" altLang="en-US" sz="4000" b="1" dirty="0" smtClean="0"/>
              <a:t>（</a:t>
            </a:r>
            <a:r>
              <a:rPr lang="en-US" altLang="zh-CN" sz="4000" b="1" dirty="0" smtClean="0"/>
              <a:t>1</a:t>
            </a:r>
            <a:r>
              <a:rPr lang="zh-CN" altLang="en-US" sz="4000" b="1" dirty="0" smtClean="0"/>
              <a:t>）常数的有效数字</a:t>
            </a:r>
          </a:p>
          <a:p>
            <a:pPr eaLnBrk="1" hangingPunct="1">
              <a:buFontTx/>
              <a:buNone/>
            </a:pPr>
            <a:r>
              <a:rPr lang="zh-CN" altLang="en-US" sz="4000" b="1" dirty="0" smtClean="0">
                <a:latin typeface="宋体" pitchFamily="2" charset="-122"/>
              </a:rPr>
              <a:t>     在进行有效数字运算时，经常遇到如</a:t>
            </a:r>
            <a:r>
              <a:rPr lang="zh-CN" altLang="en-US" sz="4000" b="1" dirty="0" smtClean="0"/>
              <a:t>“</a:t>
            </a:r>
            <a:r>
              <a:rPr lang="zh-CN" altLang="en-US" sz="4000" b="1" dirty="0" smtClean="0">
                <a:latin typeface="宋体" pitchFamily="2" charset="-122"/>
              </a:rPr>
              <a:t>        </a:t>
            </a:r>
            <a:r>
              <a:rPr lang="zh-CN" altLang="en-US" sz="4000" b="1" dirty="0" smtClean="0"/>
              <a:t>”</a:t>
            </a:r>
            <a:r>
              <a:rPr lang="zh-CN" altLang="en-US" sz="4000" b="1" dirty="0" smtClean="0">
                <a:latin typeface="宋体" pitchFamily="2" charset="-122"/>
              </a:rPr>
              <a:t>等这样的</a:t>
            </a:r>
            <a:r>
              <a:rPr lang="zh-CN" altLang="en-US" sz="4000" b="1" dirty="0" smtClean="0"/>
              <a:t>常数。</a:t>
            </a:r>
          </a:p>
          <a:p>
            <a:pPr eaLnBrk="1" hangingPunct="1">
              <a:buFontTx/>
              <a:buNone/>
            </a:pPr>
            <a:r>
              <a:rPr lang="zh-CN" altLang="en-US" sz="4000" b="1" dirty="0" smtClean="0"/>
              <a:t>          常数的有效数字是任意的，进行有效数字运算时可根据需要选取，但相比参与运算的其它数据的有效数字位数至少要多取</a:t>
            </a:r>
            <a:r>
              <a:rPr lang="en-US" altLang="zh-CN" sz="4000" b="1" dirty="0" smtClean="0"/>
              <a:t>1</a:t>
            </a:r>
            <a:r>
              <a:rPr lang="zh-CN" altLang="en-US" sz="4000" b="1" dirty="0" smtClean="0"/>
              <a:t>位。</a:t>
            </a:r>
          </a:p>
        </p:txBody>
      </p:sp>
      <p:graphicFrame>
        <p:nvGraphicFramePr>
          <p:cNvPr id="64518" name="Object 5"/>
          <p:cNvGraphicFramePr>
            <a:graphicFrameLocks noChangeAspect="1"/>
          </p:cNvGraphicFramePr>
          <p:nvPr/>
        </p:nvGraphicFramePr>
        <p:xfrm>
          <a:off x="2743200" y="2667000"/>
          <a:ext cx="1905000" cy="708025"/>
        </p:xfrm>
        <a:graphic>
          <a:graphicData uri="http://schemas.openxmlformats.org/presentationml/2006/ole">
            <p:oleObj spid="_x0000_s64585" r:id="rId3" imgW="559080" imgH="203040" progId="">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5"/>
          <p:cNvSpPr>
            <a:spLocks noChangeArrowheads="1"/>
          </p:cNvSpPr>
          <p:nvPr/>
        </p:nvSpPr>
        <p:spPr bwMode="auto">
          <a:xfrm>
            <a:off x="517525" y="1931988"/>
            <a:ext cx="8715375" cy="201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90000"/>
              </a:lnSpc>
              <a:buFont typeface="Arial" pitchFamily="34" charset="0"/>
              <a:buNone/>
            </a:pPr>
            <a:r>
              <a:rPr lang="zh-CN" altLang="en-US" sz="2800" b="1" dirty="0">
                <a:latin typeface="黑体" pitchFamily="49" charset="-122"/>
                <a:ea typeface="黑体" pitchFamily="49" charset="-122"/>
              </a:rPr>
              <a:t>理工科必修课       </a:t>
            </a:r>
            <a:endParaRPr lang="en-US" altLang="zh-CN" sz="2800" b="1" dirty="0">
              <a:latin typeface="黑体" pitchFamily="49" charset="-122"/>
              <a:ea typeface="黑体" pitchFamily="49" charset="-122"/>
            </a:endParaRPr>
          </a:p>
          <a:p>
            <a:pPr eaLnBrk="1" hangingPunct="1">
              <a:lnSpc>
                <a:spcPct val="90000"/>
              </a:lnSpc>
              <a:buFont typeface="Arial" pitchFamily="34" charset="0"/>
              <a:buNone/>
            </a:pPr>
            <a:endParaRPr lang="en-US" altLang="zh-CN" sz="2800" b="1" dirty="0">
              <a:latin typeface="黑体" pitchFamily="49" charset="-122"/>
              <a:ea typeface="黑体" pitchFamily="49" charset="-122"/>
            </a:endParaRPr>
          </a:p>
          <a:p>
            <a:pPr eaLnBrk="1" hangingPunct="1">
              <a:lnSpc>
                <a:spcPct val="90000"/>
              </a:lnSpc>
              <a:buFont typeface="Arial" pitchFamily="34" charset="0"/>
              <a:buNone/>
            </a:pPr>
            <a:r>
              <a:rPr lang="zh-CN" altLang="en-US" sz="2800" b="1" dirty="0">
                <a:latin typeface="黑体" pitchFamily="49" charset="-122"/>
                <a:ea typeface="黑体" pitchFamily="49" charset="-122"/>
              </a:rPr>
              <a:t>理工科  </a:t>
            </a:r>
            <a:r>
              <a:rPr lang="en-US" altLang="zh-CN" sz="2800" b="1" dirty="0">
                <a:latin typeface="黑体" pitchFamily="49" charset="-122"/>
                <a:ea typeface="黑体" pitchFamily="49" charset="-122"/>
              </a:rPr>
              <a:t>64</a:t>
            </a:r>
            <a:r>
              <a:rPr lang="zh-CN" altLang="en-US" sz="2800" b="1" dirty="0">
                <a:latin typeface="黑体" pitchFamily="49" charset="-122"/>
                <a:ea typeface="黑体" pitchFamily="49" charset="-122"/>
              </a:rPr>
              <a:t>学时   </a:t>
            </a:r>
            <a:r>
              <a:rPr lang="en-US" altLang="zh-CN" sz="2800" b="1" dirty="0">
                <a:latin typeface="黑体" pitchFamily="49" charset="-122"/>
                <a:ea typeface="黑体" pitchFamily="49" charset="-122"/>
              </a:rPr>
              <a:t>2</a:t>
            </a:r>
            <a:r>
              <a:rPr lang="zh-CN" altLang="en-US" sz="2800" b="1" dirty="0">
                <a:latin typeface="黑体" pitchFamily="49" charset="-122"/>
                <a:ea typeface="黑体" pitchFamily="49" charset="-122"/>
              </a:rPr>
              <a:t>学分        一学年完成</a:t>
            </a:r>
          </a:p>
          <a:p>
            <a:pPr eaLnBrk="1" hangingPunct="1">
              <a:lnSpc>
                <a:spcPct val="90000"/>
              </a:lnSpc>
              <a:buFont typeface="Arial" pitchFamily="34" charset="0"/>
              <a:buNone/>
            </a:pPr>
            <a:endParaRPr lang="en-US" altLang="zh-CN" sz="2800" b="1" dirty="0">
              <a:latin typeface="黑体" pitchFamily="49" charset="-122"/>
              <a:ea typeface="黑体" pitchFamily="49" charset="-122"/>
            </a:endParaRPr>
          </a:p>
          <a:p>
            <a:pPr eaLnBrk="1" hangingPunct="1">
              <a:lnSpc>
                <a:spcPct val="90000"/>
              </a:lnSpc>
              <a:buFont typeface="Arial" pitchFamily="34" charset="0"/>
              <a:buNone/>
            </a:pPr>
            <a:r>
              <a:rPr lang="zh-CN" altLang="en-US" sz="2800" b="1" dirty="0">
                <a:latin typeface="黑体" pitchFamily="49" charset="-122"/>
                <a:ea typeface="黑体" pitchFamily="49" charset="-122"/>
              </a:rPr>
              <a:t>物理    </a:t>
            </a:r>
            <a:r>
              <a:rPr lang="en-US" altLang="zh-CN" sz="2800" b="1" dirty="0">
                <a:latin typeface="黑体" pitchFamily="49" charset="-122"/>
                <a:ea typeface="黑体" pitchFamily="49" charset="-122"/>
              </a:rPr>
              <a:t>128</a:t>
            </a:r>
            <a:r>
              <a:rPr lang="zh-CN" altLang="en-US" sz="2800" b="1" dirty="0">
                <a:latin typeface="黑体" pitchFamily="49" charset="-122"/>
                <a:ea typeface="黑体" pitchFamily="49" charset="-122"/>
              </a:rPr>
              <a:t>学时  </a:t>
            </a:r>
            <a:r>
              <a:rPr lang="en-US" altLang="zh-CN" sz="2800" b="1" dirty="0">
                <a:latin typeface="黑体" pitchFamily="49" charset="-122"/>
                <a:ea typeface="黑体" pitchFamily="49" charset="-122"/>
              </a:rPr>
              <a:t>4</a:t>
            </a:r>
            <a:r>
              <a:rPr lang="zh-CN" altLang="en-US" sz="2800" b="1" dirty="0">
                <a:latin typeface="黑体" pitchFamily="49" charset="-122"/>
                <a:ea typeface="黑体" pitchFamily="49" charset="-122"/>
              </a:rPr>
              <a:t>学分       </a:t>
            </a:r>
            <a:r>
              <a:rPr lang="zh-CN" altLang="en-US" sz="2800" b="1" dirty="0" smtClean="0">
                <a:latin typeface="黑体" pitchFamily="49" charset="-122"/>
                <a:ea typeface="黑体" pitchFamily="49" charset="-122"/>
              </a:rPr>
              <a:t> 三</a:t>
            </a:r>
            <a:r>
              <a:rPr lang="zh-CN" altLang="en-US" sz="2800" b="1" dirty="0">
                <a:latin typeface="黑体" pitchFamily="49" charset="-122"/>
                <a:ea typeface="黑体" pitchFamily="49" charset="-122"/>
              </a:rPr>
              <a:t>学期完成</a:t>
            </a:r>
          </a:p>
        </p:txBody>
      </p:sp>
      <p:sp>
        <p:nvSpPr>
          <p:cNvPr id="6" name="Rectangle 2"/>
          <p:cNvSpPr txBox="1">
            <a:spLocks noChangeArrowheads="1"/>
          </p:cNvSpPr>
          <p:nvPr/>
        </p:nvSpPr>
        <p:spPr>
          <a:xfrm>
            <a:off x="517525" y="1025525"/>
            <a:ext cx="3638550" cy="525463"/>
          </a:xfrm>
          <a:prstGeom prst="rect">
            <a:avLst/>
          </a:prstGeom>
        </p:spPr>
        <p:txBody>
          <a:bodyPr/>
          <a:lstStyle/>
          <a:p>
            <a:pPr defTabSz="914400" eaLnBrk="1" hangingPunct="1">
              <a:lnSpc>
                <a:spcPct val="90000"/>
              </a:lnSpc>
              <a:defRPr/>
            </a:pPr>
            <a:r>
              <a:rPr lang="en-US" altLang="zh-CN" sz="3200" b="1" dirty="0">
                <a:solidFill>
                  <a:srgbClr val="FFFF00"/>
                </a:solidFill>
                <a:latin typeface="黑体" pitchFamily="49" charset="-122"/>
                <a:ea typeface="黑体" pitchFamily="49" charset="-122"/>
                <a:cs typeface="+mj-cs"/>
              </a:rPr>
              <a:t>2 </a:t>
            </a:r>
            <a:r>
              <a:rPr lang="zh-CN" altLang="en-US" sz="3200" b="1" dirty="0">
                <a:solidFill>
                  <a:srgbClr val="FFFF00"/>
                </a:solidFill>
                <a:latin typeface="黑体" pitchFamily="49" charset="-122"/>
                <a:ea typeface="黑体" pitchFamily="49" charset="-122"/>
                <a:cs typeface="+mj-cs"/>
              </a:rPr>
              <a:t>物理实验的内容</a:t>
            </a:r>
          </a:p>
        </p:txBody>
      </p:sp>
      <p:sp>
        <p:nvSpPr>
          <p:cNvPr id="3" name="文本框 2"/>
          <p:cNvSpPr txBox="1"/>
          <p:nvPr/>
        </p:nvSpPr>
        <p:spPr>
          <a:xfrm>
            <a:off x="5529263" y="1801813"/>
            <a:ext cx="2424112" cy="460375"/>
          </a:xfrm>
          <a:prstGeom prst="rect">
            <a:avLst/>
          </a:prstGeom>
          <a:noFill/>
          <a:ln w="31750">
            <a:solidFill>
              <a:schemeClr val="accent1"/>
            </a:solidFill>
          </a:ln>
        </p:spPr>
        <p:txBody>
          <a:bodyPr>
            <a:spAutoFit/>
          </a:bodyPr>
          <a:lstStyle/>
          <a:p>
            <a:pPr>
              <a:defRPr/>
            </a:pPr>
            <a:r>
              <a:rPr lang="en-US" altLang="zh-CN" sz="2400" b="1" dirty="0">
                <a:solidFill>
                  <a:srgbClr val="FFFF00"/>
                </a:solidFill>
                <a:effectLst>
                  <a:outerShdw blurRad="38100" dist="38100" dir="2700000" algn="tl">
                    <a:srgbClr val="000000">
                      <a:alpha val="43137"/>
                    </a:srgbClr>
                  </a:outerShdw>
                </a:effectLst>
              </a:rPr>
              <a:t>2016</a:t>
            </a:r>
            <a:r>
              <a:rPr lang="zh-CN" altLang="en-US" sz="2400" b="1" dirty="0">
                <a:solidFill>
                  <a:srgbClr val="FFFF00"/>
                </a:solidFill>
                <a:effectLst>
                  <a:outerShdw blurRad="38100" dist="38100" dir="2700000" algn="tl">
                    <a:srgbClr val="000000">
                      <a:alpha val="43137"/>
                    </a:srgbClr>
                  </a:outerShdw>
                </a:effectLst>
              </a:rPr>
              <a:t>版教学计划</a:t>
            </a:r>
          </a:p>
        </p:txBody>
      </p:sp>
      <p:sp>
        <p:nvSpPr>
          <p:cNvPr id="8" name="TextBox 7"/>
          <p:cNvSpPr txBox="1"/>
          <p:nvPr/>
        </p:nvSpPr>
        <p:spPr>
          <a:xfrm>
            <a:off x="683567" y="5157192"/>
            <a:ext cx="5806398" cy="1015663"/>
          </a:xfrm>
          <a:prstGeom prst="rect">
            <a:avLst/>
          </a:prstGeom>
          <a:noFill/>
          <a:ln>
            <a:noFill/>
          </a:ln>
        </p:spPr>
        <p:txBody>
          <a:bodyPr wrap="none">
            <a:spAutoFit/>
          </a:bodyPr>
          <a:lstStyle/>
          <a:p>
            <a:pPr defTabSz="912495" eaLnBrk="1" hangingPunct="1">
              <a:defRPr/>
            </a:pPr>
            <a:r>
              <a:rPr lang="en-US" altLang="zh-CN" sz="3000" b="1" dirty="0">
                <a:solidFill>
                  <a:schemeClr val="tx1">
                    <a:lumMod val="95000"/>
                  </a:schemeClr>
                </a:solidFill>
                <a:latin typeface="Arial" pitchFamily="34" charset="0"/>
              </a:rPr>
              <a:t>《</a:t>
            </a:r>
            <a:r>
              <a:rPr lang="zh-CN" altLang="en-US" sz="3000" b="1" dirty="0">
                <a:solidFill>
                  <a:schemeClr val="tx1">
                    <a:lumMod val="95000"/>
                  </a:schemeClr>
                </a:solidFill>
                <a:latin typeface="Arial" pitchFamily="34" charset="0"/>
              </a:rPr>
              <a:t>英汉大学物理实验</a:t>
            </a:r>
            <a:r>
              <a:rPr lang="en-US" altLang="zh-CN" sz="3000" b="1" dirty="0">
                <a:solidFill>
                  <a:schemeClr val="tx1">
                    <a:lumMod val="95000"/>
                  </a:schemeClr>
                </a:solidFill>
                <a:latin typeface="Arial" pitchFamily="34" charset="0"/>
              </a:rPr>
              <a:t>》</a:t>
            </a:r>
            <a:r>
              <a:rPr lang="zh-CN" altLang="en-US" sz="3000" b="1" dirty="0">
                <a:solidFill>
                  <a:schemeClr val="tx1">
                    <a:lumMod val="95000"/>
                  </a:schemeClr>
                </a:solidFill>
                <a:latin typeface="Arial" pitchFamily="34" charset="0"/>
              </a:rPr>
              <a:t>（第</a:t>
            </a:r>
            <a:r>
              <a:rPr lang="en-US" altLang="zh-CN" sz="3000" b="1" dirty="0">
                <a:solidFill>
                  <a:schemeClr val="tx1">
                    <a:lumMod val="95000"/>
                  </a:schemeClr>
                </a:solidFill>
                <a:latin typeface="Arial" pitchFamily="34" charset="0"/>
              </a:rPr>
              <a:t>2</a:t>
            </a:r>
            <a:r>
              <a:rPr lang="zh-CN" altLang="en-US" sz="3000" b="1" dirty="0">
                <a:solidFill>
                  <a:schemeClr val="tx1">
                    <a:lumMod val="95000"/>
                  </a:schemeClr>
                </a:solidFill>
                <a:latin typeface="Arial" pitchFamily="34" charset="0"/>
              </a:rPr>
              <a:t>版）</a:t>
            </a:r>
            <a:endParaRPr lang="en-US" altLang="zh-CN" sz="3000" b="1" dirty="0">
              <a:solidFill>
                <a:schemeClr val="tx1">
                  <a:lumMod val="95000"/>
                </a:schemeClr>
              </a:solidFill>
              <a:latin typeface="Arial" pitchFamily="34" charset="0"/>
            </a:endParaRPr>
          </a:p>
          <a:p>
            <a:pPr defTabSz="912495" eaLnBrk="1" hangingPunct="1">
              <a:defRPr/>
            </a:pPr>
            <a:r>
              <a:rPr lang="zh-CN" altLang="en-US" sz="3000" b="1" dirty="0" smtClean="0">
                <a:solidFill>
                  <a:schemeClr val="tx1">
                    <a:lumMod val="95000"/>
                  </a:schemeClr>
                </a:solidFill>
                <a:latin typeface="Arial" pitchFamily="34" charset="0"/>
              </a:rPr>
              <a:t>     </a:t>
            </a:r>
            <a:r>
              <a:rPr lang="zh-CN" altLang="en-US" sz="3000" b="1" dirty="0">
                <a:solidFill>
                  <a:schemeClr val="tx1">
                    <a:lumMod val="95000"/>
                  </a:schemeClr>
                </a:solidFill>
                <a:latin typeface="Arial" pitchFamily="34" charset="0"/>
              </a:rPr>
              <a:t>主编：史庆藩</a:t>
            </a:r>
          </a:p>
        </p:txBody>
      </p:sp>
      <p:sp>
        <p:nvSpPr>
          <p:cNvPr id="9" name="Rectangle 2"/>
          <p:cNvSpPr txBox="1">
            <a:spLocks noChangeArrowheads="1"/>
          </p:cNvSpPr>
          <p:nvPr/>
        </p:nvSpPr>
        <p:spPr>
          <a:xfrm>
            <a:off x="628097" y="4269920"/>
            <a:ext cx="3514725" cy="579438"/>
          </a:xfrm>
          <a:prstGeom prst="rect">
            <a:avLst/>
          </a:prstGeom>
        </p:spPr>
        <p:txBody>
          <a:bodyPr/>
          <a:lstStyle/>
          <a:p>
            <a:pPr marL="838200" indent="-838200" defTabSz="914400" eaLnBrk="1" hangingPunct="1">
              <a:lnSpc>
                <a:spcPct val="90000"/>
              </a:lnSpc>
              <a:defRPr/>
            </a:pPr>
            <a:r>
              <a:rPr lang="zh-CN" altLang="en-US" sz="2800" b="1" dirty="0">
                <a:solidFill>
                  <a:srgbClr val="FFFF00"/>
                </a:solidFill>
                <a:latin typeface="黑体" pitchFamily="49" charset="-122"/>
                <a:ea typeface="黑体" pitchFamily="49" charset="-122"/>
                <a:cs typeface="+mj-cs"/>
              </a:rPr>
              <a:t>物理实验教材</a:t>
            </a:r>
          </a:p>
        </p:txBody>
      </p:sp>
    </p:spTree>
    <p:extLst>
      <p:ext uri="{BB962C8B-B14F-4D97-AF65-F5344CB8AC3E}">
        <p14:creationId xmlns:p14="http://schemas.microsoft.com/office/powerpoint/2010/main" xmlns="" val="33148806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blinds(horizontal)">
                                      <p:cBhvr>
                                        <p:cTn id="7" dur="5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DBE6AE0-45C7-4B97-A03E-6E08E80E2DCD}" type="datetime1">
              <a:rPr lang="zh-CN" altLang="en-US" sz="1400" smtClean="0"/>
              <a:pPr eaLnBrk="1" hangingPunct="1">
                <a:spcBef>
                  <a:spcPct val="0"/>
                </a:spcBef>
                <a:buFontTx/>
                <a:buNone/>
              </a:pPr>
              <a:t>2018/3/2</a:t>
            </a:fld>
            <a:endParaRPr lang="en-US" altLang="zh-CN" sz="1400" smtClean="0"/>
          </a:p>
        </p:txBody>
      </p:sp>
      <p:sp>
        <p:nvSpPr>
          <p:cNvPr id="6553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C7D1AF0-C019-487E-BD6B-55DDD7BA23CC}" type="slidenum">
              <a:rPr lang="en-US" altLang="zh-CN" sz="1400" smtClean="0"/>
              <a:pPr eaLnBrk="1" hangingPunct="1">
                <a:spcBef>
                  <a:spcPct val="0"/>
                </a:spcBef>
                <a:buFontTx/>
                <a:buNone/>
              </a:pPr>
              <a:t>70</a:t>
            </a:fld>
            <a:endParaRPr lang="en-US" altLang="zh-CN" sz="1400" smtClean="0"/>
          </a:p>
        </p:txBody>
      </p:sp>
      <p:sp>
        <p:nvSpPr>
          <p:cNvPr id="238594" name="Rectangle 2"/>
          <p:cNvSpPr>
            <a:spLocks noGrp="1" noChangeArrowheads="1"/>
          </p:cNvSpPr>
          <p:nvPr>
            <p:ph type="title"/>
          </p:nvPr>
        </p:nvSpPr>
        <p:spPr>
          <a:xfrm>
            <a:off x="457200" y="765175"/>
            <a:ext cx="8382000" cy="987425"/>
          </a:xfrm>
        </p:spPr>
        <p:txBody>
          <a:bodyPr/>
          <a:lstStyle/>
          <a:p>
            <a:pPr algn="l" eaLnBrk="1" hangingPunct="1"/>
            <a:r>
              <a:rPr lang="zh-CN" altLang="en-US" b="1" smtClean="0">
                <a:solidFill>
                  <a:schemeClr val="tx1"/>
                </a:solidFill>
              </a:rPr>
              <a:t>（</a:t>
            </a:r>
            <a:r>
              <a:rPr lang="en-US" altLang="zh-CN" b="1" smtClean="0">
                <a:solidFill>
                  <a:schemeClr val="tx1"/>
                </a:solidFill>
              </a:rPr>
              <a:t>2</a:t>
            </a:r>
            <a:r>
              <a:rPr lang="zh-CN" altLang="en-US" b="1" smtClean="0">
                <a:solidFill>
                  <a:schemeClr val="tx1"/>
                </a:solidFill>
              </a:rPr>
              <a:t>）数据中的“</a:t>
            </a:r>
            <a:r>
              <a:rPr lang="en-US" altLang="zh-CN" b="1" smtClean="0">
                <a:solidFill>
                  <a:schemeClr val="tx1"/>
                </a:solidFill>
              </a:rPr>
              <a:t>0”</a:t>
            </a:r>
          </a:p>
        </p:txBody>
      </p:sp>
      <p:sp>
        <p:nvSpPr>
          <p:cNvPr id="238595" name="Rectangle 3"/>
          <p:cNvSpPr>
            <a:spLocks noGrp="1" noChangeArrowheads="1"/>
          </p:cNvSpPr>
          <p:nvPr>
            <p:ph type="body" idx="1"/>
          </p:nvPr>
        </p:nvSpPr>
        <p:spPr>
          <a:xfrm>
            <a:off x="468313" y="1981200"/>
            <a:ext cx="8370887" cy="4114800"/>
          </a:xfrm>
        </p:spPr>
        <p:txBody>
          <a:bodyPr/>
          <a:lstStyle/>
          <a:p>
            <a:pPr eaLnBrk="1" hangingPunct="1">
              <a:buFontTx/>
              <a:buNone/>
            </a:pPr>
            <a:r>
              <a:rPr lang="en-US" altLang="zh-CN" sz="4000" b="1" smtClean="0"/>
              <a:t>      </a:t>
            </a:r>
            <a:r>
              <a:rPr lang="zh-CN" altLang="en-US" sz="4000" b="1" smtClean="0"/>
              <a:t>测量数据中第一个非零数字左</a:t>
            </a:r>
          </a:p>
          <a:p>
            <a:pPr eaLnBrk="1" hangingPunct="1">
              <a:buFontTx/>
              <a:buNone/>
            </a:pPr>
            <a:r>
              <a:rPr lang="zh-CN" altLang="en-US" sz="4000" b="1" smtClean="0"/>
              <a:t>边的“</a:t>
            </a:r>
            <a:r>
              <a:rPr lang="en-US" altLang="zh-CN" sz="4000" b="1" smtClean="0"/>
              <a:t>0”</a:t>
            </a:r>
            <a:r>
              <a:rPr lang="zh-CN" altLang="en-US" sz="4000" b="1" smtClean="0"/>
              <a:t>不是有效数字，右边的“</a:t>
            </a:r>
            <a:r>
              <a:rPr lang="en-US" altLang="zh-CN" sz="4000" b="1" smtClean="0"/>
              <a:t>0”</a:t>
            </a:r>
          </a:p>
          <a:p>
            <a:pPr eaLnBrk="1" hangingPunct="1">
              <a:buFontTx/>
              <a:buNone/>
            </a:pPr>
            <a:r>
              <a:rPr lang="zh-CN" altLang="en-US" sz="4000" b="1" smtClean="0"/>
              <a:t>是有效数字。</a:t>
            </a:r>
          </a:p>
          <a:p>
            <a:pPr eaLnBrk="1" hangingPunct="1">
              <a:buFontTx/>
              <a:buNone/>
            </a:pPr>
            <a:r>
              <a:rPr lang="zh-CN" altLang="en-US" sz="4000" b="1" smtClean="0"/>
              <a:t>      作为有效数字的“</a:t>
            </a:r>
            <a:r>
              <a:rPr lang="en-US" altLang="zh-CN" sz="4000" b="1" smtClean="0"/>
              <a:t>0”</a:t>
            </a:r>
            <a:r>
              <a:rPr lang="zh-CN" altLang="en-US" sz="4000" b="1" smtClean="0"/>
              <a:t>不能随意添减     </a:t>
            </a:r>
            <a:r>
              <a:rPr lang="en-US" altLang="zh-CN" sz="4000" b="1" smtClean="0"/>
              <a:t>0.0406  </a:t>
            </a:r>
            <a:r>
              <a:rPr lang="zh-CN" altLang="en-US" sz="5400" b="1" smtClean="0">
                <a:solidFill>
                  <a:schemeClr val="folHlink"/>
                </a:solidFill>
              </a:rPr>
              <a:t>？</a:t>
            </a:r>
            <a:r>
              <a:rPr lang="en-US" altLang="zh-CN" sz="4000" b="1" smtClean="0"/>
              <a:t>0.04060</a:t>
            </a:r>
          </a:p>
        </p:txBody>
      </p:sp>
      <p:sp>
        <p:nvSpPr>
          <p:cNvPr id="238597" name="Line 5"/>
          <p:cNvSpPr>
            <a:spLocks noChangeShapeType="1"/>
          </p:cNvSpPr>
          <p:nvPr/>
        </p:nvSpPr>
        <p:spPr bwMode="auto">
          <a:xfrm flipV="1">
            <a:off x="3779838" y="5300663"/>
            <a:ext cx="762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38598" name="Line 6"/>
          <p:cNvSpPr>
            <a:spLocks noChangeShapeType="1"/>
          </p:cNvSpPr>
          <p:nvPr/>
        </p:nvSpPr>
        <p:spPr bwMode="auto">
          <a:xfrm flipV="1">
            <a:off x="3789363" y="5445125"/>
            <a:ext cx="762000" cy="0"/>
          </a:xfrm>
          <a:prstGeom prst="line">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8594"/>
                                        </p:tgtEl>
                                        <p:attrNameLst>
                                          <p:attrName>style.visibility</p:attrName>
                                        </p:attrNameLst>
                                      </p:cBhvr>
                                      <p:to>
                                        <p:strVal val="visible"/>
                                      </p:to>
                                    </p:set>
                                    <p:anim calcmode="lin" valueType="num">
                                      <p:cBhvr additive="base">
                                        <p:cTn id="7" dur="500" fill="hold"/>
                                        <p:tgtEl>
                                          <p:spTgt spid="238594"/>
                                        </p:tgtEl>
                                        <p:attrNameLst>
                                          <p:attrName>ppt_x</p:attrName>
                                        </p:attrNameLst>
                                      </p:cBhvr>
                                      <p:tavLst>
                                        <p:tav tm="0">
                                          <p:val>
                                            <p:strVal val="0-#ppt_w/2"/>
                                          </p:val>
                                        </p:tav>
                                        <p:tav tm="100000">
                                          <p:val>
                                            <p:strVal val="#ppt_x"/>
                                          </p:val>
                                        </p:tav>
                                      </p:tavLst>
                                    </p:anim>
                                    <p:anim calcmode="lin" valueType="num">
                                      <p:cBhvr additive="base">
                                        <p:cTn id="8" dur="500" fill="hold"/>
                                        <p:tgtEl>
                                          <p:spTgt spid="2385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8595">
                                            <p:txEl>
                                              <p:pRg st="0" end="0"/>
                                            </p:txEl>
                                          </p:spTgt>
                                        </p:tgtEl>
                                        <p:attrNameLst>
                                          <p:attrName>style.visibility</p:attrName>
                                        </p:attrNameLst>
                                      </p:cBhvr>
                                      <p:to>
                                        <p:strVal val="visible"/>
                                      </p:to>
                                    </p:set>
                                    <p:anim calcmode="lin" valueType="num">
                                      <p:cBhvr additive="base">
                                        <p:cTn id="13" dur="500" fill="hold"/>
                                        <p:tgtEl>
                                          <p:spTgt spid="23859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8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8595">
                                            <p:txEl>
                                              <p:pRg st="1" end="1"/>
                                            </p:txEl>
                                          </p:spTgt>
                                        </p:tgtEl>
                                        <p:attrNameLst>
                                          <p:attrName>style.visibility</p:attrName>
                                        </p:attrNameLst>
                                      </p:cBhvr>
                                      <p:to>
                                        <p:strVal val="visible"/>
                                      </p:to>
                                    </p:set>
                                    <p:anim calcmode="lin" valueType="num">
                                      <p:cBhvr additive="base">
                                        <p:cTn id="19" dur="500" fill="hold"/>
                                        <p:tgtEl>
                                          <p:spTgt spid="23859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8595">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38595">
                                            <p:txEl>
                                              <p:pRg st="2" end="2"/>
                                            </p:txEl>
                                          </p:spTgt>
                                        </p:tgtEl>
                                        <p:attrNameLst>
                                          <p:attrName>style.visibility</p:attrName>
                                        </p:attrNameLst>
                                      </p:cBhvr>
                                      <p:to>
                                        <p:strVal val="visible"/>
                                      </p:to>
                                    </p:set>
                                    <p:anim calcmode="lin" valueType="num">
                                      <p:cBhvr additive="base">
                                        <p:cTn id="23" dur="500" fill="hold"/>
                                        <p:tgtEl>
                                          <p:spTgt spid="23859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38595">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38595">
                                            <p:txEl>
                                              <p:pRg st="3" end="3"/>
                                            </p:txEl>
                                          </p:spTgt>
                                        </p:tgtEl>
                                        <p:attrNameLst>
                                          <p:attrName>style.visibility</p:attrName>
                                        </p:attrNameLst>
                                      </p:cBhvr>
                                      <p:to>
                                        <p:strVal val="visible"/>
                                      </p:to>
                                    </p:set>
                                    <p:anim calcmode="lin" valueType="num">
                                      <p:cBhvr additive="base">
                                        <p:cTn id="27" dur="500" fill="hold"/>
                                        <p:tgtEl>
                                          <p:spTgt spid="238595">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38595">
                                            <p:txEl>
                                              <p:pRg st="3" end="3"/>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 presetClass="entr" presetSubtype="8" fill="hold" grpId="0" nodeType="afterEffect">
                                  <p:stCondLst>
                                    <p:cond delay="2000"/>
                                  </p:stCondLst>
                                  <p:childTnLst>
                                    <p:set>
                                      <p:cBhvr>
                                        <p:cTn id="31" dur="1" fill="hold">
                                          <p:stCondLst>
                                            <p:cond delay="0"/>
                                          </p:stCondLst>
                                        </p:cTn>
                                        <p:tgtEl>
                                          <p:spTgt spid="238597"/>
                                        </p:tgtEl>
                                        <p:attrNameLst>
                                          <p:attrName>style.visibility</p:attrName>
                                        </p:attrNameLst>
                                      </p:cBhvr>
                                      <p:to>
                                        <p:strVal val="visible"/>
                                      </p:to>
                                    </p:set>
                                    <p:anim calcmode="lin" valueType="num">
                                      <p:cBhvr additive="base">
                                        <p:cTn id="32" dur="500" fill="hold"/>
                                        <p:tgtEl>
                                          <p:spTgt spid="238597"/>
                                        </p:tgtEl>
                                        <p:attrNameLst>
                                          <p:attrName>ppt_x</p:attrName>
                                        </p:attrNameLst>
                                      </p:cBhvr>
                                      <p:tavLst>
                                        <p:tav tm="0">
                                          <p:val>
                                            <p:strVal val="0-#ppt_w/2"/>
                                          </p:val>
                                        </p:tav>
                                        <p:tav tm="100000">
                                          <p:val>
                                            <p:strVal val="#ppt_x"/>
                                          </p:val>
                                        </p:tav>
                                      </p:tavLst>
                                    </p:anim>
                                    <p:anim calcmode="lin" valueType="num">
                                      <p:cBhvr additive="base">
                                        <p:cTn id="33" dur="500" fill="hold"/>
                                        <p:tgtEl>
                                          <p:spTgt spid="238597"/>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38598"/>
                                        </p:tgtEl>
                                        <p:attrNameLst>
                                          <p:attrName>style.visibility</p:attrName>
                                        </p:attrNameLst>
                                      </p:cBhvr>
                                      <p:to>
                                        <p:strVal val="visible"/>
                                      </p:to>
                                    </p:set>
                                    <p:anim calcmode="lin" valueType="num">
                                      <p:cBhvr additive="base">
                                        <p:cTn id="37" dur="500" fill="hold"/>
                                        <p:tgtEl>
                                          <p:spTgt spid="238598"/>
                                        </p:tgtEl>
                                        <p:attrNameLst>
                                          <p:attrName>ppt_x</p:attrName>
                                        </p:attrNameLst>
                                      </p:cBhvr>
                                      <p:tavLst>
                                        <p:tav tm="0">
                                          <p:val>
                                            <p:strVal val="1+#ppt_w/2"/>
                                          </p:val>
                                        </p:tav>
                                        <p:tav tm="100000">
                                          <p:val>
                                            <p:strVal val="#ppt_x"/>
                                          </p:val>
                                        </p:tav>
                                      </p:tavLst>
                                    </p:anim>
                                    <p:anim calcmode="lin" valueType="num">
                                      <p:cBhvr additive="base">
                                        <p:cTn id="38" dur="500" fill="hold"/>
                                        <p:tgtEl>
                                          <p:spTgt spid="2385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autoUpdateAnimBg="0"/>
      <p:bldP spid="238595" grpId="0" build="p" autoUpdateAnimBg="0"/>
      <p:bldP spid="238597" grpId="0" animBg="1"/>
      <p:bldP spid="23859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B01F24C-9EB9-4599-AC1E-57B31D85C94A}" type="datetime1">
              <a:rPr lang="zh-CN" altLang="en-US" sz="1400" smtClean="0"/>
              <a:pPr eaLnBrk="1" hangingPunct="1">
                <a:spcBef>
                  <a:spcPct val="0"/>
                </a:spcBef>
                <a:buFontTx/>
                <a:buNone/>
              </a:pPr>
              <a:t>2018/3/2</a:t>
            </a:fld>
            <a:endParaRPr lang="en-US" altLang="zh-CN" sz="1400" smtClean="0"/>
          </a:p>
        </p:txBody>
      </p:sp>
      <p:sp>
        <p:nvSpPr>
          <p:cNvPr id="6656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4D055D1-3461-4688-B739-2032644E5C43}" type="slidenum">
              <a:rPr lang="en-US" altLang="zh-CN" sz="1400" smtClean="0"/>
              <a:pPr eaLnBrk="1" hangingPunct="1">
                <a:spcBef>
                  <a:spcPct val="0"/>
                </a:spcBef>
                <a:buFontTx/>
                <a:buNone/>
              </a:pPr>
              <a:t>71</a:t>
            </a:fld>
            <a:endParaRPr lang="en-US" altLang="zh-CN" sz="1400" smtClean="0"/>
          </a:p>
        </p:txBody>
      </p:sp>
      <p:sp>
        <p:nvSpPr>
          <p:cNvPr id="239618" name="Rectangle 2"/>
          <p:cNvSpPr>
            <a:spLocks noGrp="1" noChangeArrowheads="1"/>
          </p:cNvSpPr>
          <p:nvPr>
            <p:ph type="title"/>
          </p:nvPr>
        </p:nvSpPr>
        <p:spPr>
          <a:xfrm>
            <a:off x="381000" y="517525"/>
            <a:ext cx="8077200" cy="701675"/>
          </a:xfrm>
        </p:spPr>
        <p:txBody>
          <a:bodyPr/>
          <a:lstStyle/>
          <a:p>
            <a:pPr algn="l" eaLnBrk="1" hangingPunct="1"/>
            <a:r>
              <a:rPr lang="zh-CN" altLang="en-US" sz="4000" b="1" smtClean="0">
                <a:solidFill>
                  <a:schemeClr val="tx1"/>
                </a:solidFill>
              </a:rPr>
              <a:t>（</a:t>
            </a:r>
            <a:r>
              <a:rPr lang="en-US" altLang="zh-CN" sz="4000" b="1" smtClean="0">
                <a:solidFill>
                  <a:schemeClr val="tx1"/>
                </a:solidFill>
              </a:rPr>
              <a:t>3</a:t>
            </a:r>
            <a:r>
              <a:rPr lang="zh-CN" altLang="en-US" sz="4000" b="1" smtClean="0">
                <a:solidFill>
                  <a:schemeClr val="tx1"/>
                </a:solidFill>
              </a:rPr>
              <a:t>）有效数字的位数与单位无关</a:t>
            </a:r>
          </a:p>
        </p:txBody>
      </p:sp>
      <p:sp>
        <p:nvSpPr>
          <p:cNvPr id="239619" name="Rectangle 3"/>
          <p:cNvSpPr>
            <a:spLocks noGrp="1" noChangeArrowheads="1"/>
          </p:cNvSpPr>
          <p:nvPr>
            <p:ph type="body" idx="1"/>
          </p:nvPr>
        </p:nvSpPr>
        <p:spPr>
          <a:xfrm>
            <a:off x="395288" y="1508125"/>
            <a:ext cx="8497887" cy="4800600"/>
          </a:xfrm>
        </p:spPr>
        <p:txBody>
          <a:bodyPr/>
          <a:lstStyle/>
          <a:p>
            <a:pPr eaLnBrk="1" hangingPunct="1">
              <a:buFontTx/>
              <a:buNone/>
            </a:pPr>
            <a:r>
              <a:rPr lang="en-US" altLang="zh-CN" sz="3600" b="1" dirty="0" smtClean="0"/>
              <a:t>   </a:t>
            </a:r>
            <a:r>
              <a:rPr lang="zh-CN" altLang="en-US" sz="3600" b="1" dirty="0" smtClean="0"/>
              <a:t>进行单位变换时，有效数字的位数不能改变。</a:t>
            </a:r>
            <a:endParaRPr lang="zh-CN" altLang="en-US" sz="3600" dirty="0" smtClean="0">
              <a:ea typeface="黑体" pitchFamily="49" charset="-122"/>
            </a:endParaRPr>
          </a:p>
          <a:p>
            <a:pPr eaLnBrk="1" hangingPunct="1">
              <a:buFontTx/>
              <a:buNone/>
            </a:pPr>
            <a:r>
              <a:rPr lang="zh-CN" altLang="en-US" sz="3600" dirty="0" smtClean="0"/>
              <a:t>  </a:t>
            </a:r>
          </a:p>
          <a:p>
            <a:pPr eaLnBrk="1" hangingPunct="1">
              <a:buFontTx/>
              <a:buNone/>
            </a:pPr>
            <a:r>
              <a:rPr lang="zh-CN" altLang="en-US" sz="3600" dirty="0" smtClean="0"/>
              <a:t>   例：</a:t>
            </a:r>
            <a:r>
              <a:rPr lang="en-US" altLang="zh-CN" sz="3600" dirty="0" smtClean="0"/>
              <a:t>235.4 mm=23.54 cm=0.2354 m</a:t>
            </a:r>
          </a:p>
          <a:p>
            <a:pPr eaLnBrk="1" hangingPunct="1">
              <a:buFontTx/>
              <a:buNone/>
            </a:pPr>
            <a:r>
              <a:rPr lang="en-US" altLang="zh-CN" sz="3600" dirty="0" smtClean="0">
                <a:solidFill>
                  <a:srgbClr val="FF3300"/>
                </a:solidFill>
                <a:ea typeface="黑体" pitchFamily="49" charset="-122"/>
              </a:rPr>
              <a:t>          </a:t>
            </a:r>
          </a:p>
          <a:p>
            <a:pPr eaLnBrk="1" hangingPunct="1">
              <a:buFontTx/>
              <a:buNone/>
            </a:pPr>
            <a:r>
              <a:rPr lang="en-US" altLang="zh-CN" sz="3600" dirty="0" smtClean="0">
                <a:solidFill>
                  <a:srgbClr val="FF3300"/>
                </a:solidFill>
                <a:ea typeface="黑体" pitchFamily="49" charset="-122"/>
              </a:rPr>
              <a:t>   </a:t>
            </a:r>
            <a:r>
              <a:rPr lang="zh-CN" altLang="en-US" sz="3600" b="1" dirty="0" smtClean="0">
                <a:solidFill>
                  <a:schemeClr val="folHlink"/>
                </a:solidFill>
                <a:ea typeface="黑体" pitchFamily="49" charset="-122"/>
              </a:rPr>
              <a:t>单位不同了，但都是四位有效数字。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618"/>
                                        </p:tgtEl>
                                        <p:attrNameLst>
                                          <p:attrName>style.visibility</p:attrName>
                                        </p:attrNameLst>
                                      </p:cBhvr>
                                      <p:to>
                                        <p:strVal val="visible"/>
                                      </p:to>
                                    </p:set>
                                    <p:anim calcmode="lin" valueType="num">
                                      <p:cBhvr additive="base">
                                        <p:cTn id="7" dur="500" fill="hold"/>
                                        <p:tgtEl>
                                          <p:spTgt spid="239618"/>
                                        </p:tgtEl>
                                        <p:attrNameLst>
                                          <p:attrName>ppt_x</p:attrName>
                                        </p:attrNameLst>
                                      </p:cBhvr>
                                      <p:tavLst>
                                        <p:tav tm="0">
                                          <p:val>
                                            <p:strVal val="0-#ppt_w/2"/>
                                          </p:val>
                                        </p:tav>
                                        <p:tav tm="100000">
                                          <p:val>
                                            <p:strVal val="#ppt_x"/>
                                          </p:val>
                                        </p:tav>
                                      </p:tavLst>
                                    </p:anim>
                                    <p:anim calcmode="lin" valueType="num">
                                      <p:cBhvr additive="base">
                                        <p:cTn id="8" dur="500" fill="hold"/>
                                        <p:tgtEl>
                                          <p:spTgt spid="2396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239619">
                                            <p:txEl>
                                              <p:pRg st="0" end="0"/>
                                            </p:txEl>
                                          </p:spTgt>
                                        </p:tgtEl>
                                        <p:attrNameLst>
                                          <p:attrName>style.visibility</p:attrName>
                                        </p:attrNameLst>
                                      </p:cBhvr>
                                      <p:to>
                                        <p:strVal val="visible"/>
                                      </p:to>
                                    </p:set>
                                    <p:anim calcmode="lin" valueType="num">
                                      <p:cBhvr additive="base">
                                        <p:cTn id="12" dur="500" fill="hold"/>
                                        <p:tgtEl>
                                          <p:spTgt spid="23961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39619">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4000"/>
                            </p:stCondLst>
                            <p:childTnLst>
                              <p:par>
                                <p:cTn id="15" presetID="2" presetClass="entr" presetSubtype="8" fill="hold" grpId="0" nodeType="afterEffect">
                                  <p:stCondLst>
                                    <p:cond delay="3000"/>
                                  </p:stCondLst>
                                  <p:childTnLst>
                                    <p:set>
                                      <p:cBhvr>
                                        <p:cTn id="16" dur="1" fill="hold">
                                          <p:stCondLst>
                                            <p:cond delay="0"/>
                                          </p:stCondLst>
                                        </p:cTn>
                                        <p:tgtEl>
                                          <p:spTgt spid="239619">
                                            <p:txEl>
                                              <p:pRg st="1" end="1"/>
                                            </p:txEl>
                                          </p:spTgt>
                                        </p:tgtEl>
                                        <p:attrNameLst>
                                          <p:attrName>style.visibility</p:attrName>
                                        </p:attrNameLst>
                                      </p:cBhvr>
                                      <p:to>
                                        <p:strVal val="visible"/>
                                      </p:to>
                                    </p:set>
                                    <p:anim calcmode="lin" valueType="num">
                                      <p:cBhvr additive="base">
                                        <p:cTn id="17" dur="500" fill="hold"/>
                                        <p:tgtEl>
                                          <p:spTgt spid="239619">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39619">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7500"/>
                            </p:stCondLst>
                            <p:childTnLst>
                              <p:par>
                                <p:cTn id="20" presetID="2" presetClass="entr" presetSubtype="8" fill="hold" grpId="0" nodeType="afterEffect">
                                  <p:stCondLst>
                                    <p:cond delay="3000"/>
                                  </p:stCondLst>
                                  <p:childTnLst>
                                    <p:set>
                                      <p:cBhvr>
                                        <p:cTn id="21" dur="1" fill="hold">
                                          <p:stCondLst>
                                            <p:cond delay="0"/>
                                          </p:stCondLst>
                                        </p:cTn>
                                        <p:tgtEl>
                                          <p:spTgt spid="239619">
                                            <p:txEl>
                                              <p:pRg st="2" end="2"/>
                                            </p:txEl>
                                          </p:spTgt>
                                        </p:tgtEl>
                                        <p:attrNameLst>
                                          <p:attrName>style.visibility</p:attrName>
                                        </p:attrNameLst>
                                      </p:cBhvr>
                                      <p:to>
                                        <p:strVal val="visible"/>
                                      </p:to>
                                    </p:set>
                                    <p:anim calcmode="lin" valueType="num">
                                      <p:cBhvr additive="base">
                                        <p:cTn id="22" dur="500" fill="hold"/>
                                        <p:tgtEl>
                                          <p:spTgt spid="239619">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39619">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11000"/>
                            </p:stCondLst>
                            <p:childTnLst>
                              <p:par>
                                <p:cTn id="25" presetID="2" presetClass="entr" presetSubtype="8" fill="hold" grpId="0" nodeType="afterEffect">
                                  <p:stCondLst>
                                    <p:cond delay="3000"/>
                                  </p:stCondLst>
                                  <p:childTnLst>
                                    <p:set>
                                      <p:cBhvr>
                                        <p:cTn id="26" dur="1" fill="hold">
                                          <p:stCondLst>
                                            <p:cond delay="0"/>
                                          </p:stCondLst>
                                        </p:cTn>
                                        <p:tgtEl>
                                          <p:spTgt spid="239619">
                                            <p:txEl>
                                              <p:pRg st="3" end="3"/>
                                            </p:txEl>
                                          </p:spTgt>
                                        </p:tgtEl>
                                        <p:attrNameLst>
                                          <p:attrName>style.visibility</p:attrName>
                                        </p:attrNameLst>
                                      </p:cBhvr>
                                      <p:to>
                                        <p:strVal val="visible"/>
                                      </p:to>
                                    </p:set>
                                    <p:anim calcmode="lin" valueType="num">
                                      <p:cBhvr additive="base">
                                        <p:cTn id="27" dur="500" fill="hold"/>
                                        <p:tgtEl>
                                          <p:spTgt spid="239619">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39619">
                                            <p:txEl>
                                              <p:pRg st="3" end="3"/>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14500"/>
                            </p:stCondLst>
                            <p:childTnLst>
                              <p:par>
                                <p:cTn id="30" presetID="2" presetClass="entr" presetSubtype="8" fill="hold" grpId="0" nodeType="afterEffect">
                                  <p:stCondLst>
                                    <p:cond delay="3000"/>
                                  </p:stCondLst>
                                  <p:childTnLst>
                                    <p:set>
                                      <p:cBhvr>
                                        <p:cTn id="31" dur="1" fill="hold">
                                          <p:stCondLst>
                                            <p:cond delay="0"/>
                                          </p:stCondLst>
                                        </p:cTn>
                                        <p:tgtEl>
                                          <p:spTgt spid="239619">
                                            <p:txEl>
                                              <p:pRg st="4" end="4"/>
                                            </p:txEl>
                                          </p:spTgt>
                                        </p:tgtEl>
                                        <p:attrNameLst>
                                          <p:attrName>style.visibility</p:attrName>
                                        </p:attrNameLst>
                                      </p:cBhvr>
                                      <p:to>
                                        <p:strVal val="visible"/>
                                      </p:to>
                                    </p:set>
                                    <p:anim calcmode="lin" valueType="num">
                                      <p:cBhvr additive="base">
                                        <p:cTn id="32" dur="500" fill="hold"/>
                                        <p:tgtEl>
                                          <p:spTgt spid="239619">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396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autoUpdateAnimBg="0"/>
      <p:bldP spid="239619" grpId="0" build="p" autoUpdateAnimBg="0" advAuto="300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246C8E5-C1D1-4F78-BB56-9160C53AB247}" type="datetime1">
              <a:rPr lang="zh-CN" altLang="en-US" sz="1400" smtClean="0"/>
              <a:pPr eaLnBrk="1" hangingPunct="1">
                <a:spcBef>
                  <a:spcPct val="0"/>
                </a:spcBef>
                <a:buFontTx/>
                <a:buNone/>
              </a:pPr>
              <a:t>2018/3/2</a:t>
            </a:fld>
            <a:endParaRPr lang="en-US" altLang="zh-CN" sz="1400" smtClean="0"/>
          </a:p>
        </p:txBody>
      </p:sp>
      <p:sp>
        <p:nvSpPr>
          <p:cNvPr id="6758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7A689577-91B3-4A53-A594-222960229EDA}" type="slidenum">
              <a:rPr lang="en-US" altLang="zh-CN" sz="1400" smtClean="0"/>
              <a:pPr eaLnBrk="1" hangingPunct="1">
                <a:spcBef>
                  <a:spcPct val="0"/>
                </a:spcBef>
                <a:buFontTx/>
                <a:buNone/>
              </a:pPr>
              <a:t>72</a:t>
            </a:fld>
            <a:endParaRPr lang="en-US" altLang="zh-CN" sz="1400" smtClean="0"/>
          </a:p>
        </p:txBody>
      </p:sp>
      <p:sp>
        <p:nvSpPr>
          <p:cNvPr id="246786" name="Rectangle 2"/>
          <p:cNvSpPr>
            <a:spLocks noGrp="1" noChangeArrowheads="1"/>
          </p:cNvSpPr>
          <p:nvPr>
            <p:ph type="title"/>
          </p:nvPr>
        </p:nvSpPr>
        <p:spPr>
          <a:xfrm>
            <a:off x="0" y="152400"/>
            <a:ext cx="8458200" cy="762000"/>
          </a:xfrm>
        </p:spPr>
        <p:txBody>
          <a:bodyPr/>
          <a:lstStyle/>
          <a:p>
            <a:pPr algn="l" eaLnBrk="1" hangingPunct="1"/>
            <a:r>
              <a:rPr lang="zh-CN" altLang="en-US" b="1" smtClean="0">
                <a:solidFill>
                  <a:schemeClr val="tx1"/>
                </a:solidFill>
              </a:rPr>
              <a:t>（</a:t>
            </a:r>
            <a:r>
              <a:rPr lang="en-US" altLang="zh-CN" b="1" smtClean="0">
                <a:solidFill>
                  <a:schemeClr val="tx1"/>
                </a:solidFill>
              </a:rPr>
              <a:t>4</a:t>
            </a:r>
            <a:r>
              <a:rPr lang="zh-CN" altLang="en-US" b="1" smtClean="0">
                <a:solidFill>
                  <a:schemeClr val="tx1"/>
                </a:solidFill>
              </a:rPr>
              <a:t>）有效数字的科学记数法</a:t>
            </a:r>
          </a:p>
        </p:txBody>
      </p:sp>
      <p:sp>
        <p:nvSpPr>
          <p:cNvPr id="246787" name="Rectangle 3"/>
          <p:cNvSpPr>
            <a:spLocks noGrp="1" noChangeArrowheads="1"/>
          </p:cNvSpPr>
          <p:nvPr>
            <p:ph type="body" idx="1"/>
          </p:nvPr>
        </p:nvSpPr>
        <p:spPr>
          <a:xfrm>
            <a:off x="323528" y="1196752"/>
            <a:ext cx="8610600" cy="5562600"/>
          </a:xfrm>
        </p:spPr>
        <p:txBody>
          <a:bodyPr/>
          <a:lstStyle/>
          <a:p>
            <a:pPr eaLnBrk="1" hangingPunct="1">
              <a:lnSpc>
                <a:spcPct val="90000"/>
              </a:lnSpc>
              <a:buFontTx/>
              <a:buNone/>
            </a:pPr>
            <a:r>
              <a:rPr lang="zh-CN" altLang="en-US" b="1" dirty="0" smtClean="0">
                <a:solidFill>
                  <a:srgbClr val="FFFFCC"/>
                </a:solidFill>
                <a:ea typeface="黑体" pitchFamily="49" charset="-122"/>
              </a:rPr>
              <a:t>地球质量：   </a:t>
            </a:r>
            <a:r>
              <a:rPr lang="zh-CN" altLang="en-US" b="1" dirty="0" smtClean="0">
                <a:solidFill>
                  <a:srgbClr val="00FFFF"/>
                </a:solidFill>
                <a:ea typeface="黑体" pitchFamily="49" charset="-122"/>
              </a:rPr>
              <a:t>太大了！</a:t>
            </a:r>
            <a:r>
              <a:rPr lang="zh-CN" altLang="en-US" b="1" dirty="0" smtClean="0">
                <a:solidFill>
                  <a:srgbClr val="FFFFCC"/>
                </a:solidFill>
                <a:ea typeface="黑体" pitchFamily="49" charset="-122"/>
              </a:rPr>
              <a:t> </a:t>
            </a:r>
            <a:r>
              <a:rPr lang="zh-CN" altLang="en-US" b="1" dirty="0" smtClean="0"/>
              <a:t/>
            </a:r>
            <a:br>
              <a:rPr lang="zh-CN" altLang="en-US" b="1" dirty="0" smtClean="0"/>
            </a:br>
            <a:r>
              <a:rPr lang="zh-CN" altLang="en-US" dirty="0" smtClean="0"/>
              <a:t>  </a:t>
            </a:r>
            <a:r>
              <a:rPr lang="en-US" altLang="zh-CN" b="1" dirty="0" smtClean="0">
                <a:ea typeface="黑体" pitchFamily="49" charset="-122"/>
              </a:rPr>
              <a:t>m=5980000000000000000000</a:t>
            </a:r>
            <a:r>
              <a:rPr lang="zh-CN" altLang="en-US" b="1" dirty="0" smtClean="0">
                <a:ea typeface="黑体" pitchFamily="49" charset="-122"/>
              </a:rPr>
              <a:t>吨</a:t>
            </a:r>
          </a:p>
          <a:p>
            <a:pPr eaLnBrk="1" hangingPunct="1">
              <a:lnSpc>
                <a:spcPct val="90000"/>
              </a:lnSpc>
              <a:buFontTx/>
              <a:buNone/>
            </a:pPr>
            <a:r>
              <a:rPr lang="zh-CN" altLang="en-US" b="1" dirty="0" smtClean="0">
                <a:solidFill>
                  <a:srgbClr val="FFFFCC"/>
                </a:solidFill>
                <a:ea typeface="黑体" pitchFamily="49" charset="-122"/>
              </a:rPr>
              <a:t>电子电荷量：</a:t>
            </a:r>
            <a:r>
              <a:rPr lang="zh-CN" altLang="en-US" b="1" dirty="0" smtClean="0">
                <a:solidFill>
                  <a:srgbClr val="00FFFF"/>
                </a:solidFill>
                <a:ea typeface="黑体" pitchFamily="49" charset="-122"/>
              </a:rPr>
              <a:t>太小了！</a:t>
            </a:r>
          </a:p>
          <a:p>
            <a:pPr eaLnBrk="1" hangingPunct="1">
              <a:lnSpc>
                <a:spcPct val="90000"/>
              </a:lnSpc>
              <a:buFontTx/>
              <a:buNone/>
            </a:pPr>
            <a:r>
              <a:rPr lang="zh-CN" altLang="en-US" dirty="0" smtClean="0">
                <a:ea typeface="黑体" pitchFamily="49" charset="-122"/>
              </a:rPr>
              <a:t>          </a:t>
            </a:r>
            <a:r>
              <a:rPr lang="en-US" altLang="zh-CN" b="1" dirty="0" smtClean="0">
                <a:ea typeface="黑体" pitchFamily="49" charset="-122"/>
              </a:rPr>
              <a:t>e=0.0000000000000000001602 C</a:t>
            </a:r>
            <a:r>
              <a:rPr lang="en-US" altLang="zh-CN" b="1" dirty="0" smtClean="0"/>
              <a:t> </a:t>
            </a:r>
          </a:p>
          <a:p>
            <a:pPr eaLnBrk="1" hangingPunct="1">
              <a:lnSpc>
                <a:spcPct val="90000"/>
              </a:lnSpc>
              <a:buFontTx/>
              <a:buNone/>
            </a:pPr>
            <a:r>
              <a:rPr lang="zh-CN" altLang="en-US" b="1" dirty="0" smtClean="0">
                <a:solidFill>
                  <a:srgbClr val="FFFFCC"/>
                </a:solidFill>
                <a:latin typeface="黑体" pitchFamily="49" charset="-122"/>
                <a:ea typeface="黑体" pitchFamily="49" charset="-122"/>
              </a:rPr>
              <a:t>有效数字的科学记数法：</a:t>
            </a:r>
          </a:p>
          <a:p>
            <a:pPr eaLnBrk="1" hangingPunct="1">
              <a:lnSpc>
                <a:spcPct val="90000"/>
              </a:lnSpc>
              <a:buFontTx/>
              <a:buNone/>
            </a:pPr>
            <a:r>
              <a:rPr lang="zh-CN" altLang="en-US" b="1" dirty="0" smtClean="0">
                <a:latin typeface="宋体" pitchFamily="2" charset="-122"/>
              </a:rPr>
              <a:t>用</a:t>
            </a:r>
            <a:r>
              <a:rPr lang="en-US" altLang="zh-CN" b="1" dirty="0" smtClean="0"/>
              <a:t>10</a:t>
            </a:r>
            <a:r>
              <a:rPr lang="zh-CN" altLang="en-US" b="1" dirty="0" smtClean="0">
                <a:latin typeface="宋体" pitchFamily="2" charset="-122"/>
              </a:rPr>
              <a:t>的指数的形式记录测量数据</a:t>
            </a:r>
            <a:endParaRPr lang="zh-CN" altLang="en-US" b="1" dirty="0" smtClean="0">
              <a:ea typeface="黑体" pitchFamily="49" charset="-122"/>
            </a:endParaRPr>
          </a:p>
          <a:p>
            <a:pPr eaLnBrk="1" hangingPunct="1">
              <a:lnSpc>
                <a:spcPct val="90000"/>
              </a:lnSpc>
              <a:buFontTx/>
              <a:buNone/>
            </a:pPr>
            <a:r>
              <a:rPr lang="zh-CN" altLang="en-US" b="1" dirty="0" smtClean="0">
                <a:latin typeface="宋体" pitchFamily="2" charset="-122"/>
              </a:rPr>
              <a:t>指数的系数部分是有效数字，小数点一般</a:t>
            </a:r>
          </a:p>
          <a:p>
            <a:pPr eaLnBrk="1" hangingPunct="1">
              <a:lnSpc>
                <a:spcPct val="90000"/>
              </a:lnSpc>
              <a:buFontTx/>
              <a:buNone/>
            </a:pPr>
            <a:r>
              <a:rPr lang="zh-CN" altLang="en-US" b="1" dirty="0" smtClean="0">
                <a:latin typeface="宋体" pitchFamily="2" charset="-122"/>
              </a:rPr>
              <a:t>放在第一位数字的后面，也就是说只取</a:t>
            </a:r>
            <a:r>
              <a:rPr lang="zh-CN" altLang="en-US" b="1" dirty="0" smtClean="0"/>
              <a:t> 一</a:t>
            </a:r>
          </a:p>
          <a:p>
            <a:pPr eaLnBrk="1" hangingPunct="1">
              <a:lnSpc>
                <a:spcPct val="90000"/>
              </a:lnSpc>
              <a:buFontTx/>
              <a:buNone/>
            </a:pPr>
            <a:r>
              <a:rPr lang="zh-CN" altLang="en-US" b="1" dirty="0" smtClean="0"/>
              <a:t>位整数。例如：电子电量</a:t>
            </a:r>
          </a:p>
          <a:p>
            <a:pPr eaLnBrk="1" hangingPunct="1">
              <a:lnSpc>
                <a:spcPct val="90000"/>
              </a:lnSpc>
              <a:buFontTx/>
              <a:buNone/>
            </a:pPr>
            <a:endParaRPr lang="en-US" altLang="zh-CN" b="1" dirty="0" smtClean="0"/>
          </a:p>
        </p:txBody>
      </p:sp>
      <p:graphicFrame>
        <p:nvGraphicFramePr>
          <p:cNvPr id="246788" name="Object 4"/>
          <p:cNvGraphicFramePr>
            <a:graphicFrameLocks noChangeAspect="1"/>
          </p:cNvGraphicFramePr>
          <p:nvPr/>
        </p:nvGraphicFramePr>
        <p:xfrm>
          <a:off x="5486400" y="5715000"/>
          <a:ext cx="3352800" cy="609600"/>
        </p:xfrm>
        <a:graphic>
          <a:graphicData uri="http://schemas.openxmlformats.org/presentationml/2006/ole">
            <p:oleObj spid="_x0000_s67657" r:id="rId3" imgW="1410480" imgH="1522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0-#ppt_w/2"/>
                                          </p:val>
                                        </p:tav>
                                        <p:tav tm="100000">
                                          <p:val>
                                            <p:strVal val="#ppt_x"/>
                                          </p:val>
                                        </p:tav>
                                      </p:tavLst>
                                    </p:anim>
                                    <p:anim calcmode="lin" valueType="num">
                                      <p:cBhvr additive="base">
                                        <p:cTn id="8" dur="500" fill="hold"/>
                                        <p:tgtEl>
                                          <p:spTgt spid="2467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6787">
                                            <p:txEl>
                                              <p:pRg st="0" end="0"/>
                                            </p:txEl>
                                          </p:spTgt>
                                        </p:tgtEl>
                                        <p:attrNameLst>
                                          <p:attrName>style.visibility</p:attrName>
                                        </p:attrNameLst>
                                      </p:cBhvr>
                                      <p:to>
                                        <p:strVal val="visible"/>
                                      </p:to>
                                    </p:set>
                                    <p:anim calcmode="lin" valueType="num">
                                      <p:cBhvr additive="base">
                                        <p:cTn id="13" dur="500" fill="hold"/>
                                        <p:tgtEl>
                                          <p:spTgt spid="24678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678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6787">
                                            <p:txEl>
                                              <p:pRg st="1" end="1"/>
                                            </p:txEl>
                                          </p:spTgt>
                                        </p:tgtEl>
                                        <p:attrNameLst>
                                          <p:attrName>style.visibility</p:attrName>
                                        </p:attrNameLst>
                                      </p:cBhvr>
                                      <p:to>
                                        <p:strVal val="visible"/>
                                      </p:to>
                                    </p:set>
                                    <p:anim calcmode="lin" valueType="num">
                                      <p:cBhvr additive="base">
                                        <p:cTn id="17" dur="500" fill="hold"/>
                                        <p:tgtEl>
                                          <p:spTgt spid="24678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6787">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6787">
                                            <p:txEl>
                                              <p:pRg st="2" end="2"/>
                                            </p:txEl>
                                          </p:spTgt>
                                        </p:tgtEl>
                                        <p:attrNameLst>
                                          <p:attrName>style.visibility</p:attrName>
                                        </p:attrNameLst>
                                      </p:cBhvr>
                                      <p:to>
                                        <p:strVal val="visible"/>
                                      </p:to>
                                    </p:set>
                                    <p:anim calcmode="lin" valueType="num">
                                      <p:cBhvr additive="base">
                                        <p:cTn id="21" dur="500" fill="hold"/>
                                        <p:tgtEl>
                                          <p:spTgt spid="246787">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6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46787">
                                            <p:txEl>
                                              <p:pRg st="3" end="3"/>
                                            </p:txEl>
                                          </p:spTgt>
                                        </p:tgtEl>
                                        <p:attrNameLst>
                                          <p:attrName>style.visibility</p:attrName>
                                        </p:attrNameLst>
                                      </p:cBhvr>
                                      <p:to>
                                        <p:strVal val="visible"/>
                                      </p:to>
                                    </p:set>
                                    <p:anim calcmode="lin" valueType="num">
                                      <p:cBhvr additive="base">
                                        <p:cTn id="27" dur="500" fill="hold"/>
                                        <p:tgtEl>
                                          <p:spTgt spid="24678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6787">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6787">
                                            <p:txEl>
                                              <p:pRg st="4" end="4"/>
                                            </p:txEl>
                                          </p:spTgt>
                                        </p:tgtEl>
                                        <p:attrNameLst>
                                          <p:attrName>style.visibility</p:attrName>
                                        </p:attrNameLst>
                                      </p:cBhvr>
                                      <p:to>
                                        <p:strVal val="visible"/>
                                      </p:to>
                                    </p:set>
                                    <p:anim calcmode="lin" valueType="num">
                                      <p:cBhvr additive="base">
                                        <p:cTn id="31" dur="500" fill="hold"/>
                                        <p:tgtEl>
                                          <p:spTgt spid="24678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6787">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6787">
                                            <p:txEl>
                                              <p:pRg st="5" end="5"/>
                                            </p:txEl>
                                          </p:spTgt>
                                        </p:tgtEl>
                                        <p:attrNameLst>
                                          <p:attrName>style.visibility</p:attrName>
                                        </p:attrNameLst>
                                      </p:cBhvr>
                                      <p:to>
                                        <p:strVal val="visible"/>
                                      </p:to>
                                    </p:set>
                                    <p:anim calcmode="lin" valueType="num">
                                      <p:cBhvr additive="base">
                                        <p:cTn id="35" dur="500" fill="hold"/>
                                        <p:tgtEl>
                                          <p:spTgt spid="246787">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46787">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46787">
                                            <p:txEl>
                                              <p:pRg st="6" end="6"/>
                                            </p:txEl>
                                          </p:spTgt>
                                        </p:tgtEl>
                                        <p:attrNameLst>
                                          <p:attrName>style.visibility</p:attrName>
                                        </p:attrNameLst>
                                      </p:cBhvr>
                                      <p:to>
                                        <p:strVal val="visible"/>
                                      </p:to>
                                    </p:set>
                                    <p:anim calcmode="lin" valueType="num">
                                      <p:cBhvr additive="base">
                                        <p:cTn id="39" dur="500" fill="hold"/>
                                        <p:tgtEl>
                                          <p:spTgt spid="246787">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46787">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6787">
                                            <p:txEl>
                                              <p:pRg st="7" end="7"/>
                                            </p:txEl>
                                          </p:spTgt>
                                        </p:tgtEl>
                                        <p:attrNameLst>
                                          <p:attrName>style.visibility</p:attrName>
                                        </p:attrNameLst>
                                      </p:cBhvr>
                                      <p:to>
                                        <p:strVal val="visible"/>
                                      </p:to>
                                    </p:set>
                                    <p:anim calcmode="lin" valueType="num">
                                      <p:cBhvr additive="base">
                                        <p:cTn id="43" dur="500" fill="hold"/>
                                        <p:tgtEl>
                                          <p:spTgt spid="246787">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6787">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46788"/>
                                        </p:tgtEl>
                                        <p:attrNameLst>
                                          <p:attrName>style.visibility</p:attrName>
                                        </p:attrNameLst>
                                      </p:cBhvr>
                                      <p:to>
                                        <p:strVal val="visible"/>
                                      </p:to>
                                    </p:set>
                                    <p:anim calcmode="lin" valueType="num">
                                      <p:cBhvr additive="base">
                                        <p:cTn id="47" dur="500" fill="hold"/>
                                        <p:tgtEl>
                                          <p:spTgt spid="246788"/>
                                        </p:tgtEl>
                                        <p:attrNameLst>
                                          <p:attrName>ppt_x</p:attrName>
                                        </p:attrNameLst>
                                      </p:cBhvr>
                                      <p:tavLst>
                                        <p:tav tm="0">
                                          <p:val>
                                            <p:strVal val="0-#ppt_w/2"/>
                                          </p:val>
                                        </p:tav>
                                        <p:tav tm="100000">
                                          <p:val>
                                            <p:strVal val="#ppt_x"/>
                                          </p:val>
                                        </p:tav>
                                      </p:tavLst>
                                    </p:anim>
                                    <p:anim calcmode="lin" valueType="num">
                                      <p:cBhvr additive="base">
                                        <p:cTn id="48" dur="500" fill="hold"/>
                                        <p:tgtEl>
                                          <p:spTgt spid="2467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utoUpdateAnimBg="0"/>
      <p:bldP spid="246787"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2"/>
          <p:cNvSpPr>
            <a:spLocks noChangeArrowheads="1"/>
          </p:cNvSpPr>
          <p:nvPr/>
        </p:nvSpPr>
        <p:spPr bwMode="auto">
          <a:xfrm>
            <a:off x="3191385" y="3717032"/>
            <a:ext cx="2667000" cy="914400"/>
          </a:xfrm>
          <a:prstGeom prst="ellipse">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15" name="矩形 14"/>
          <p:cNvSpPr/>
          <p:nvPr/>
        </p:nvSpPr>
        <p:spPr>
          <a:xfrm>
            <a:off x="179512" y="307410"/>
            <a:ext cx="7536037" cy="584775"/>
          </a:xfrm>
          <a:prstGeom prst="rect">
            <a:avLst/>
          </a:prstGeom>
          <a:noFill/>
        </p:spPr>
        <p:txBody>
          <a:bodyPr wrap="none">
            <a:spAutoFit/>
          </a:bodyPr>
          <a:lstStyle/>
          <a:p>
            <a:r>
              <a:rPr lang="zh-CN" altLang="en-US" sz="3200" b="1" dirty="0" smtClean="0">
                <a:solidFill>
                  <a:srgbClr val="FFFF00"/>
                </a:solidFill>
                <a:latin typeface="微软雅黑" pitchFamily="34" charset="-122"/>
                <a:ea typeface="微软雅黑" pitchFamily="34" charset="-122"/>
              </a:rPr>
              <a:t>（</a:t>
            </a:r>
            <a:r>
              <a:rPr lang="en-US" altLang="zh-CN" sz="3200" b="1" dirty="0" smtClean="0">
                <a:solidFill>
                  <a:srgbClr val="FFFF00"/>
                </a:solidFill>
                <a:latin typeface="微软雅黑" pitchFamily="34" charset="-122"/>
                <a:ea typeface="微软雅黑" pitchFamily="34" charset="-122"/>
              </a:rPr>
              <a:t>5</a:t>
            </a:r>
            <a:r>
              <a:rPr lang="zh-CN" altLang="en-US" sz="3200" b="1" dirty="0" smtClean="0">
                <a:solidFill>
                  <a:srgbClr val="FFFF00"/>
                </a:solidFill>
                <a:latin typeface="微软雅黑" pitchFamily="34" charset="-122"/>
                <a:ea typeface="微软雅黑" pitchFamily="34" charset="-122"/>
              </a:rPr>
              <a:t>）</a:t>
            </a:r>
            <a:r>
              <a:rPr lang="en-US" altLang="zh-CN" sz="3200" b="1" dirty="0" smtClean="0">
                <a:solidFill>
                  <a:srgbClr val="FFFF00"/>
                </a:solidFill>
                <a:latin typeface="微软雅黑" pitchFamily="34" charset="-122"/>
                <a:ea typeface="微软雅黑" pitchFamily="34" charset="-122"/>
              </a:rPr>
              <a:t> </a:t>
            </a:r>
            <a:r>
              <a:rPr lang="zh-CN" altLang="en-US" sz="3200" b="1" dirty="0" smtClean="0">
                <a:solidFill>
                  <a:srgbClr val="FFFF00"/>
                </a:solidFill>
                <a:latin typeface="微软雅黑" pitchFamily="34" charset="-122"/>
                <a:ea typeface="微软雅黑" pitchFamily="34" charset="-122"/>
              </a:rPr>
              <a:t>有效数字尾数的截取（舍入）规则</a:t>
            </a:r>
            <a:endParaRPr lang="zh-CN" altLang="en-US" sz="3200" b="1" dirty="0">
              <a:solidFill>
                <a:srgbClr val="FFFF00"/>
              </a:solidFill>
              <a:latin typeface="微软雅黑" pitchFamily="34" charset="-122"/>
              <a:ea typeface="微软雅黑" pitchFamily="34" charset="-122"/>
            </a:endParaRPr>
          </a:p>
        </p:txBody>
      </p:sp>
      <p:sp>
        <p:nvSpPr>
          <p:cNvPr id="20" name="矩形 19"/>
          <p:cNvSpPr/>
          <p:nvPr/>
        </p:nvSpPr>
        <p:spPr>
          <a:xfrm>
            <a:off x="2355080" y="6866220"/>
            <a:ext cx="1079496" cy="523220"/>
          </a:xfrm>
          <a:prstGeom prst="rect">
            <a:avLst/>
          </a:prstGeom>
        </p:spPr>
        <p:txBody>
          <a:bodyPr wrap="square">
            <a:spAutoFit/>
          </a:bodyPr>
          <a:lstStyle/>
          <a:p>
            <a:r>
              <a:rPr lang="zh-CN" altLang="en-US" sz="2800" dirty="0" smtClean="0">
                <a:solidFill>
                  <a:prstClr val="black"/>
                </a:solidFill>
                <a:ea typeface="黑体" pitchFamily="49" charset="-122"/>
              </a:rPr>
              <a:t> </a:t>
            </a:r>
            <a:endParaRPr lang="zh-CN" altLang="en-US" dirty="0"/>
          </a:p>
        </p:txBody>
      </p:sp>
      <p:sp>
        <p:nvSpPr>
          <p:cNvPr id="9" name="矩形 8"/>
          <p:cNvSpPr/>
          <p:nvPr/>
        </p:nvSpPr>
        <p:spPr>
          <a:xfrm>
            <a:off x="395536" y="1023412"/>
            <a:ext cx="8415304" cy="2677656"/>
          </a:xfrm>
          <a:prstGeom prst="rect">
            <a:avLst/>
          </a:prstGeom>
          <a:ln>
            <a:solidFill>
              <a:srgbClr val="00B0F0"/>
            </a:solidFill>
          </a:ln>
        </p:spPr>
        <p:txBody>
          <a:bodyPr wrap="square">
            <a:spAutoFit/>
          </a:bodyPr>
          <a:lstStyle/>
          <a:p>
            <a:pPr>
              <a:lnSpc>
                <a:spcPct val="150000"/>
              </a:lnSpc>
            </a:pPr>
            <a:r>
              <a:rPr kumimoji="1" lang="zh-CN" altLang="en-US" sz="2800" b="1" dirty="0" smtClean="0">
                <a:latin typeface="Arial" charset="0"/>
                <a:ea typeface="黑体" pitchFamily="2" charset="-122"/>
                <a:cs typeface="Arial" charset="0"/>
              </a:rPr>
              <a:t>       </a:t>
            </a:r>
            <a:r>
              <a:rPr lang="zh-CN" altLang="en-US" sz="2800" b="1" dirty="0" smtClean="0">
                <a:latin typeface="黑体" pitchFamily="49" charset="-122"/>
                <a:ea typeface="黑体" pitchFamily="49" charset="-122"/>
              </a:rPr>
              <a:t>在进行具体的数值运算前，按照一定的规则舍去原数值的最后若干位数字，</a:t>
            </a:r>
            <a:r>
              <a:rPr lang="zh-CN" altLang="en-US" sz="2800" b="1" dirty="0" smtClean="0">
                <a:solidFill>
                  <a:srgbClr val="FFFF00"/>
                </a:solidFill>
                <a:latin typeface="黑体" pitchFamily="49" charset="-122"/>
                <a:ea typeface="黑体" pitchFamily="49" charset="-122"/>
              </a:rPr>
              <a:t>调整保留的末位数字</a:t>
            </a:r>
            <a:r>
              <a:rPr lang="zh-CN" altLang="en-US" sz="2800" b="1" dirty="0" smtClean="0">
                <a:latin typeface="黑体" pitchFamily="49" charset="-122"/>
                <a:ea typeface="黑体" pitchFamily="49" charset="-122"/>
              </a:rPr>
              <a:t>，使最后所得到的值最接近原数值的过程被称为数值修约。</a:t>
            </a:r>
            <a:endParaRPr lang="en-US" altLang="zh-CN" sz="2800" b="1" dirty="0" smtClean="0">
              <a:latin typeface="黑体" pitchFamily="49" charset="-122"/>
              <a:ea typeface="黑体" pitchFamily="49" charset="-122"/>
            </a:endParaRPr>
          </a:p>
          <a:p>
            <a:pPr>
              <a:lnSpc>
                <a:spcPct val="150000"/>
              </a:lnSpc>
            </a:pPr>
            <a:r>
              <a:rPr lang="en-US" altLang="zh-CN" sz="2800" b="1" dirty="0" smtClean="0">
                <a:latin typeface="黑体" pitchFamily="49" charset="-122"/>
                <a:ea typeface="黑体" pitchFamily="49" charset="-122"/>
              </a:rPr>
              <a:t>    </a:t>
            </a:r>
            <a:r>
              <a:rPr lang="zh-CN" altLang="en-US" sz="2800" b="1" dirty="0" smtClean="0">
                <a:latin typeface="黑体" pitchFamily="49" charset="-122"/>
                <a:ea typeface="黑体" pitchFamily="49" charset="-122"/>
              </a:rPr>
              <a:t>指导数值修约的具体规则被称为数值修约规则</a:t>
            </a:r>
            <a:r>
              <a:rPr lang="zh-CN" altLang="en-US" sz="2800" b="1" dirty="0" smtClean="0">
                <a:solidFill>
                  <a:srgbClr val="0070C0"/>
                </a:solidFill>
                <a:latin typeface="黑体" pitchFamily="49" charset="-122"/>
                <a:ea typeface="黑体" pitchFamily="49" charset="-122"/>
              </a:rPr>
              <a:t>。</a:t>
            </a:r>
          </a:p>
        </p:txBody>
      </p:sp>
      <p:sp>
        <p:nvSpPr>
          <p:cNvPr id="16" name="Rectangle 5"/>
          <p:cNvSpPr>
            <a:spLocks noGrp="1" noChangeArrowheads="1"/>
          </p:cNvSpPr>
          <p:nvPr>
            <p:ph sz="half" idx="4294967295"/>
          </p:nvPr>
        </p:nvSpPr>
        <p:spPr>
          <a:xfrm>
            <a:off x="390199" y="3638505"/>
            <a:ext cx="8229600" cy="3489325"/>
          </a:xfrm>
          <a:prstGeom prst="rect">
            <a:avLst/>
          </a:prstGeom>
        </p:spPr>
        <p:txBody>
          <a:bodyPr/>
          <a:lstStyle/>
          <a:p>
            <a:pPr eaLnBrk="1" hangingPunct="1">
              <a:buFontTx/>
              <a:buNone/>
            </a:pPr>
            <a:r>
              <a:rPr lang="en-US" altLang="zh-CN" sz="6000" b="1" dirty="0" smtClean="0">
                <a:solidFill>
                  <a:schemeClr val="hlink"/>
                </a:solidFill>
                <a:ea typeface="华文新魏" pitchFamily="2" charset="-122"/>
              </a:rPr>
              <a:t>               </a:t>
            </a:r>
            <a:r>
              <a:rPr lang="zh-CN" altLang="en-US" sz="4800" b="1" dirty="0" smtClean="0">
                <a:solidFill>
                  <a:srgbClr val="FF3300"/>
                </a:solidFill>
                <a:ea typeface="华文新魏" pitchFamily="2" charset="-122"/>
              </a:rPr>
              <a:t>约定</a:t>
            </a:r>
            <a:r>
              <a:rPr lang="en-US" altLang="zh-CN" sz="4800" b="1" dirty="0" smtClean="0">
                <a:solidFill>
                  <a:srgbClr val="FF3300"/>
                </a:solidFill>
                <a:latin typeface="华文新魏" pitchFamily="2" charset="-122"/>
                <a:ea typeface="华文新魏" pitchFamily="2" charset="-122"/>
              </a:rPr>
              <a:t>4</a:t>
            </a:r>
          </a:p>
          <a:p>
            <a:pPr eaLnBrk="1" hangingPunct="1">
              <a:lnSpc>
                <a:spcPct val="120000"/>
              </a:lnSpc>
              <a:buFontTx/>
              <a:buNone/>
            </a:pPr>
            <a:r>
              <a:rPr lang="en-US" altLang="zh-CN" sz="3600" dirty="0" smtClean="0">
                <a:solidFill>
                  <a:schemeClr val="accent1"/>
                </a:solidFill>
                <a:ea typeface="黑体" pitchFamily="49" charset="-122"/>
              </a:rPr>
              <a:t>   </a:t>
            </a:r>
            <a:r>
              <a:rPr lang="zh-CN" altLang="en-US" sz="2800" b="1" dirty="0" smtClean="0">
                <a:solidFill>
                  <a:schemeClr val="hlink"/>
                </a:solidFill>
                <a:latin typeface="宋体" pitchFamily="2" charset="-122"/>
              </a:rPr>
              <a:t>我们在物理实验中用</a:t>
            </a:r>
            <a:br>
              <a:rPr lang="zh-CN" altLang="en-US" sz="2800" b="1" dirty="0" smtClean="0">
                <a:solidFill>
                  <a:schemeClr val="hlink"/>
                </a:solidFill>
                <a:latin typeface="宋体" pitchFamily="2" charset="-122"/>
              </a:rPr>
            </a:br>
            <a:r>
              <a:rPr lang="zh-CN" altLang="en-US" sz="2800" b="1" dirty="0" smtClean="0">
                <a:solidFill>
                  <a:schemeClr val="accent2"/>
                </a:solidFill>
                <a:latin typeface="宋体" pitchFamily="2" charset="-122"/>
              </a:rPr>
              <a:t>    </a:t>
            </a:r>
            <a:r>
              <a:rPr lang="zh-CN" altLang="en-US" sz="2800" b="1" dirty="0" smtClean="0">
                <a:solidFill>
                  <a:srgbClr val="FFFF00"/>
                </a:solidFill>
              </a:rPr>
              <a:t>“</a:t>
            </a:r>
            <a:r>
              <a:rPr lang="zh-CN" altLang="en-US" sz="2800" b="1" dirty="0" smtClean="0">
                <a:solidFill>
                  <a:srgbClr val="FFFF00"/>
                </a:solidFill>
                <a:latin typeface="宋体" pitchFamily="2" charset="-122"/>
              </a:rPr>
              <a:t>四舍六入五凑偶</a:t>
            </a:r>
            <a:r>
              <a:rPr lang="zh-CN" altLang="en-US" sz="2800" b="1" dirty="0" smtClean="0">
                <a:solidFill>
                  <a:srgbClr val="FFFF00"/>
                </a:solidFill>
              </a:rPr>
              <a:t>”</a:t>
            </a:r>
            <a:r>
              <a:rPr lang="zh-CN" altLang="en-US" sz="2800" b="1" dirty="0" smtClean="0">
                <a:solidFill>
                  <a:srgbClr val="FFFF00"/>
                </a:solidFill>
                <a:latin typeface="宋体" pitchFamily="2" charset="-122"/>
              </a:rPr>
              <a:t>的法则</a:t>
            </a:r>
          </a:p>
          <a:p>
            <a:pPr eaLnBrk="1" hangingPunct="1">
              <a:lnSpc>
                <a:spcPct val="120000"/>
              </a:lnSpc>
              <a:buFontTx/>
              <a:buNone/>
            </a:pPr>
            <a:r>
              <a:rPr lang="zh-CN" altLang="en-US" sz="2800" b="1" dirty="0" smtClean="0">
                <a:latin typeface="宋体" pitchFamily="2" charset="-122"/>
              </a:rPr>
              <a:t>           </a:t>
            </a:r>
            <a:r>
              <a:rPr lang="zh-CN" altLang="en-US" sz="2800" b="1" dirty="0" smtClean="0">
                <a:solidFill>
                  <a:schemeClr val="hlink"/>
                </a:solidFill>
                <a:latin typeface="宋体" pitchFamily="2" charset="-122"/>
              </a:rPr>
              <a:t>截取有效数字的尾数。</a:t>
            </a:r>
          </a:p>
        </p:txBody>
      </p:sp>
    </p:spTree>
    <p:extLst>
      <p:ext uri="{BB962C8B-B14F-4D97-AF65-F5344CB8AC3E}">
        <p14:creationId xmlns:p14="http://schemas.microsoft.com/office/powerpoint/2010/main" xmlns="" val="1182512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355080" y="4334908"/>
            <a:ext cx="1079496" cy="523220"/>
          </a:xfrm>
          <a:prstGeom prst="rect">
            <a:avLst/>
          </a:prstGeom>
        </p:spPr>
        <p:txBody>
          <a:bodyPr wrap="square">
            <a:spAutoFit/>
          </a:bodyPr>
          <a:lstStyle/>
          <a:p>
            <a:r>
              <a:rPr lang="zh-CN" altLang="en-US" sz="2800" dirty="0" smtClean="0">
                <a:solidFill>
                  <a:prstClr val="black"/>
                </a:solidFill>
                <a:ea typeface="黑体" pitchFamily="49" charset="-122"/>
              </a:rPr>
              <a:t> </a:t>
            </a:r>
            <a:endParaRPr lang="zh-CN" altLang="en-US" dirty="0"/>
          </a:p>
        </p:txBody>
      </p:sp>
      <p:sp>
        <p:nvSpPr>
          <p:cNvPr id="10" name="矩形 9"/>
          <p:cNvSpPr/>
          <p:nvPr/>
        </p:nvSpPr>
        <p:spPr>
          <a:xfrm>
            <a:off x="179512" y="478518"/>
            <a:ext cx="8637301" cy="584775"/>
          </a:xfrm>
          <a:prstGeom prst="rect">
            <a:avLst/>
          </a:prstGeom>
        </p:spPr>
        <p:txBody>
          <a:bodyPr wrap="none">
            <a:spAutoFit/>
          </a:bodyPr>
          <a:lstStyle/>
          <a:p>
            <a:pPr lvl="0" eaLnBrk="0" fontAlgn="base" hangingPunct="0">
              <a:spcBef>
                <a:spcPct val="0"/>
              </a:spcBef>
              <a:spcAft>
                <a:spcPct val="0"/>
              </a:spcAft>
            </a:pPr>
            <a:r>
              <a:rPr kumimoji="1" lang="zh-CN" altLang="en-US" sz="3200" b="1" dirty="0" smtClean="0">
                <a:solidFill>
                  <a:srgbClr val="FFFF00"/>
                </a:solidFill>
                <a:effectLst>
                  <a:outerShdw blurRad="38100" dist="38100" dir="2700000" algn="tl">
                    <a:srgbClr val="000000">
                      <a:alpha val="43137"/>
                    </a:srgbClr>
                  </a:outerShdw>
                </a:effectLst>
                <a:latin typeface="黑体" pitchFamily="49" charset="-122"/>
                <a:ea typeface="黑体" pitchFamily="49" charset="-122"/>
              </a:rPr>
              <a:t>数值修约规则（按国家标准文件：</a:t>
            </a:r>
            <a:r>
              <a:rPr kumimoji="1" lang="en-US" altLang="zh-CN" sz="3200" b="1" dirty="0" smtClean="0">
                <a:solidFill>
                  <a:srgbClr val="FFFF00"/>
                </a:solidFill>
                <a:effectLst>
                  <a:outerShdw blurRad="38100" dist="38100" dir="2700000" algn="tl">
                    <a:srgbClr val="000000">
                      <a:alpha val="43137"/>
                    </a:srgbClr>
                  </a:outerShdw>
                </a:effectLst>
                <a:latin typeface="黑体" pitchFamily="49" charset="-122"/>
                <a:ea typeface="黑体" pitchFamily="49" charset="-122"/>
              </a:rPr>
              <a:t>GB8170-87</a:t>
            </a:r>
            <a:r>
              <a:rPr kumimoji="1" lang="zh-CN" altLang="en-US" sz="3200" b="1" dirty="0" smtClean="0">
                <a:solidFill>
                  <a:srgbClr val="FFFF00"/>
                </a:solidFill>
                <a:effectLst>
                  <a:outerShdw blurRad="38100" dist="38100" dir="2700000" algn="tl">
                    <a:srgbClr val="000000">
                      <a:alpha val="43137"/>
                    </a:srgbClr>
                  </a:outerShdw>
                </a:effectLst>
                <a:latin typeface="黑体" pitchFamily="49" charset="-122"/>
                <a:ea typeface="黑体" pitchFamily="49" charset="-122"/>
              </a:rPr>
              <a:t>）</a:t>
            </a:r>
            <a:endParaRPr kumimoji="1" lang="zh-CN" altLang="en-US" sz="3200" b="1" dirty="0" smtClean="0">
              <a:solidFill>
                <a:srgbClr val="FFFF00"/>
              </a:solidFill>
              <a:effectLst>
                <a:outerShdw blurRad="38100" dist="38100" dir="2700000" algn="tl">
                  <a:srgbClr val="000000">
                    <a:alpha val="43137"/>
                  </a:srgbClr>
                </a:outerShdw>
              </a:effectLst>
              <a:latin typeface="黑体" pitchFamily="49" charset="-122"/>
              <a:ea typeface="黑体" pitchFamily="49" charset="-122"/>
              <a:cs typeface="Arial" charset="0"/>
            </a:endParaRPr>
          </a:p>
        </p:txBody>
      </p:sp>
      <p:pic>
        <p:nvPicPr>
          <p:cNvPr id="12" name="图片 11" descr="卡通小人"/>
          <p:cNvPicPr/>
          <p:nvPr/>
        </p:nvPicPr>
        <p:blipFill>
          <a:blip r:embed="rId2" cstate="print"/>
          <a:srcRect l="5060" t="21262" r="38559" b="3860"/>
          <a:stretch>
            <a:fillRect/>
          </a:stretch>
        </p:blipFill>
        <p:spPr bwMode="auto">
          <a:xfrm>
            <a:off x="403665" y="2660397"/>
            <a:ext cx="1729047" cy="2182396"/>
          </a:xfrm>
          <a:prstGeom prst="rect">
            <a:avLst/>
          </a:prstGeom>
          <a:noFill/>
        </p:spPr>
      </p:pic>
      <p:grpSp>
        <p:nvGrpSpPr>
          <p:cNvPr id="14" name="组合 13"/>
          <p:cNvGrpSpPr/>
          <p:nvPr/>
        </p:nvGrpSpPr>
        <p:grpSpPr>
          <a:xfrm>
            <a:off x="2019085" y="2402460"/>
            <a:ext cx="6144678" cy="1862253"/>
            <a:chOff x="2062976" y="4348976"/>
            <a:chExt cx="5653668" cy="1862253"/>
          </a:xfrm>
        </p:grpSpPr>
        <p:sp>
          <p:nvSpPr>
            <p:cNvPr id="11" name="Rectangle 23"/>
            <p:cNvSpPr>
              <a:spLocks noChangeArrowheads="1"/>
            </p:cNvSpPr>
            <p:nvPr/>
          </p:nvSpPr>
          <p:spPr bwMode="auto">
            <a:xfrm>
              <a:off x="2336685" y="4847109"/>
              <a:ext cx="5366220" cy="710067"/>
            </a:xfrm>
            <a:prstGeom prst="rect">
              <a:avLst/>
            </a:prstGeom>
            <a:noFill/>
            <a:ln w="9525" algn="ctr">
              <a:noFill/>
              <a:miter lim="800000"/>
              <a:headEnd/>
              <a:tailEnd/>
            </a:ln>
          </p:spPr>
          <p:txBody>
            <a:bodyPr wrap="square" tIns="46800" bIns="46800" anchor="ctr">
              <a:spAutoFit/>
            </a:bodyPr>
            <a:lstStyle/>
            <a:p>
              <a:pPr algn="ctr"/>
              <a:r>
                <a:rPr lang="zh-CN" altLang="en-US" sz="2000" b="1" dirty="0" smtClean="0">
                  <a:solidFill>
                    <a:srgbClr val="FF0000"/>
                  </a:solidFill>
                  <a:latin typeface="黑体" pitchFamily="49" charset="-122"/>
                  <a:ea typeface="黑体" pitchFamily="49" charset="-122"/>
                </a:rPr>
                <a:t>口诀</a:t>
              </a:r>
              <a:r>
                <a:rPr lang="zh-CN" altLang="en-US" sz="2000" b="1" dirty="0" smtClean="0">
                  <a:solidFill>
                    <a:srgbClr val="FFFF00"/>
                  </a:solidFill>
                  <a:latin typeface="黑体" pitchFamily="49" charset="-122"/>
                  <a:ea typeface="黑体" pitchFamily="49" charset="-122"/>
                </a:rPr>
                <a:t>：</a:t>
              </a:r>
              <a:r>
                <a:rPr lang="en-US" altLang="zh-CN" sz="2000" b="1" dirty="0" smtClean="0">
                  <a:solidFill>
                    <a:srgbClr val="FFFF00"/>
                  </a:solidFill>
                  <a:latin typeface="黑体" pitchFamily="49" charset="-122"/>
                  <a:ea typeface="黑体" pitchFamily="49" charset="-122"/>
                </a:rPr>
                <a:t>4</a:t>
              </a:r>
              <a:r>
                <a:rPr lang="zh-CN" altLang="en-US" sz="2000" b="1" dirty="0">
                  <a:solidFill>
                    <a:srgbClr val="FFFF00"/>
                  </a:solidFill>
                  <a:latin typeface="黑体" pitchFamily="49" charset="-122"/>
                  <a:ea typeface="黑体" pitchFamily="49" charset="-122"/>
                </a:rPr>
                <a:t>舍</a:t>
              </a:r>
              <a:r>
                <a:rPr lang="en-US" altLang="zh-CN" sz="2000" b="1" dirty="0">
                  <a:solidFill>
                    <a:srgbClr val="FFFF00"/>
                  </a:solidFill>
                  <a:latin typeface="黑体" pitchFamily="49" charset="-122"/>
                  <a:ea typeface="黑体" pitchFamily="49" charset="-122"/>
                </a:rPr>
                <a:t>6</a:t>
              </a:r>
              <a:r>
                <a:rPr lang="zh-CN" altLang="en-US" sz="2000" b="1" dirty="0">
                  <a:solidFill>
                    <a:srgbClr val="FFFF00"/>
                  </a:solidFill>
                  <a:latin typeface="黑体" pitchFamily="49" charset="-122"/>
                  <a:ea typeface="黑体" pitchFamily="49" charset="-122"/>
                </a:rPr>
                <a:t>入</a:t>
              </a:r>
              <a:r>
                <a:rPr lang="en-US" altLang="zh-CN" sz="2000" b="1" dirty="0">
                  <a:solidFill>
                    <a:srgbClr val="FFFF00"/>
                  </a:solidFill>
                  <a:latin typeface="黑体" pitchFamily="49" charset="-122"/>
                  <a:ea typeface="黑体" pitchFamily="49" charset="-122"/>
                </a:rPr>
                <a:t>5</a:t>
              </a:r>
              <a:r>
                <a:rPr lang="zh-CN" altLang="en-US" sz="2000" b="1" dirty="0">
                  <a:solidFill>
                    <a:srgbClr val="FFFF00"/>
                  </a:solidFill>
                  <a:latin typeface="黑体" pitchFamily="49" charset="-122"/>
                  <a:ea typeface="黑体" pitchFamily="49" charset="-122"/>
                </a:rPr>
                <a:t>看右，</a:t>
              </a:r>
              <a:r>
                <a:rPr lang="en-US" altLang="zh-CN" sz="2000" b="1" dirty="0">
                  <a:solidFill>
                    <a:srgbClr val="FFFF00"/>
                  </a:solidFill>
                  <a:latin typeface="黑体" pitchFamily="49" charset="-122"/>
                  <a:ea typeface="黑体" pitchFamily="49" charset="-122"/>
                </a:rPr>
                <a:t>5</a:t>
              </a:r>
              <a:r>
                <a:rPr lang="zh-CN" altLang="en-US" sz="2000" b="1" dirty="0">
                  <a:solidFill>
                    <a:srgbClr val="FFFF00"/>
                  </a:solidFill>
                  <a:latin typeface="黑体" pitchFamily="49" charset="-122"/>
                  <a:ea typeface="黑体" pitchFamily="49" charset="-122"/>
                </a:rPr>
                <a:t>后有数进上去</a:t>
              </a:r>
              <a:r>
                <a:rPr lang="zh-CN" altLang="en-US" sz="2000" b="1" dirty="0" smtClean="0">
                  <a:solidFill>
                    <a:srgbClr val="FFFF00"/>
                  </a:solidFill>
                  <a:latin typeface="黑体" pitchFamily="49" charset="-122"/>
                  <a:ea typeface="黑体" pitchFamily="49" charset="-122"/>
                </a:rPr>
                <a:t>，</a:t>
              </a:r>
              <a:endParaRPr lang="en-US" altLang="zh-CN" sz="2000" b="1" dirty="0" smtClean="0">
                <a:solidFill>
                  <a:srgbClr val="FFFF00"/>
                </a:solidFill>
                <a:latin typeface="黑体" pitchFamily="49" charset="-122"/>
                <a:ea typeface="黑体" pitchFamily="49" charset="-122"/>
              </a:endParaRPr>
            </a:p>
            <a:p>
              <a:pPr algn="ctr"/>
              <a:r>
                <a:rPr lang="en-US" altLang="zh-CN" sz="2000" b="1" dirty="0" smtClean="0">
                  <a:solidFill>
                    <a:srgbClr val="FFFF00"/>
                  </a:solidFill>
                  <a:latin typeface="黑体" pitchFamily="49" charset="-122"/>
                  <a:ea typeface="黑体" pitchFamily="49" charset="-122"/>
                </a:rPr>
                <a:t>        5</a:t>
              </a:r>
              <a:r>
                <a:rPr lang="zh-CN" altLang="en-US" sz="2000" b="1" dirty="0" smtClean="0">
                  <a:solidFill>
                    <a:srgbClr val="FFFF00"/>
                  </a:solidFill>
                  <a:latin typeface="黑体" pitchFamily="49" charset="-122"/>
                  <a:ea typeface="黑体" pitchFamily="49" charset="-122"/>
                </a:rPr>
                <a:t>后为</a:t>
              </a:r>
              <a:r>
                <a:rPr lang="en-US" altLang="zh-CN" sz="2000" b="1" dirty="0">
                  <a:solidFill>
                    <a:srgbClr val="FFFF00"/>
                  </a:solidFill>
                  <a:latin typeface="黑体" pitchFamily="49" charset="-122"/>
                  <a:ea typeface="黑体" pitchFamily="49" charset="-122"/>
                </a:rPr>
                <a:t>0</a:t>
              </a:r>
              <a:r>
                <a:rPr lang="zh-CN" altLang="en-US" sz="2000" b="1" dirty="0">
                  <a:solidFill>
                    <a:srgbClr val="FFFF00"/>
                  </a:solidFill>
                  <a:latin typeface="黑体" pitchFamily="49" charset="-122"/>
                  <a:ea typeface="黑体" pitchFamily="49" charset="-122"/>
                </a:rPr>
                <a:t>向左看，左数奇进偶舍弃。 </a:t>
              </a:r>
              <a:r>
                <a:rPr lang="zh-CN" altLang="en-US" sz="2000" b="1" dirty="0" smtClean="0">
                  <a:solidFill>
                    <a:srgbClr val="FFFF00"/>
                  </a:solidFill>
                  <a:latin typeface="黑体" pitchFamily="49" charset="-122"/>
                  <a:ea typeface="黑体" pitchFamily="49" charset="-122"/>
                </a:rPr>
                <a:t> </a:t>
              </a:r>
              <a:endParaRPr lang="zh-CN" altLang="en-US" sz="2000" b="1" dirty="0">
                <a:solidFill>
                  <a:srgbClr val="FFFF00"/>
                </a:solidFill>
                <a:latin typeface="黑体" pitchFamily="49" charset="-122"/>
                <a:ea typeface="黑体" pitchFamily="49" charset="-122"/>
              </a:endParaRPr>
            </a:p>
          </p:txBody>
        </p:sp>
        <p:sp>
          <p:nvSpPr>
            <p:cNvPr id="13" name="云形 12"/>
            <p:cNvSpPr/>
            <p:nvPr/>
          </p:nvSpPr>
          <p:spPr>
            <a:xfrm>
              <a:off x="2062976" y="4348976"/>
              <a:ext cx="5653668" cy="186225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419334792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1+#ppt_w/2"/>
                                          </p:val>
                                        </p:tav>
                                        <p:tav tm="100000">
                                          <p:val>
                                            <p:strVal val="#ppt_x"/>
                                          </p:val>
                                        </p:tav>
                                      </p:tavLst>
                                    </p:anim>
                                    <p:anim calcmode="lin" valueType="num">
                                      <p:cBhvr additive="base">
                                        <p:cTn id="17"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28672" y="307410"/>
            <a:ext cx="5585183" cy="492443"/>
          </a:xfrm>
          <a:prstGeom prst="rect">
            <a:avLst/>
          </a:prstGeom>
          <a:noFill/>
        </p:spPr>
        <p:txBody>
          <a:bodyPr wrap="none">
            <a:spAutoFit/>
          </a:bodyPr>
          <a:lstStyle/>
          <a:p>
            <a:r>
              <a:rPr lang="en-US" altLang="zh-CN" sz="2600" b="1" dirty="0" smtClean="0">
                <a:solidFill>
                  <a:srgbClr val="FFC000"/>
                </a:solidFill>
                <a:latin typeface="微软雅黑" pitchFamily="34" charset="-122"/>
                <a:ea typeface="微软雅黑" pitchFamily="34" charset="-122"/>
              </a:rPr>
              <a:t>3. </a:t>
            </a:r>
            <a:r>
              <a:rPr lang="zh-CN" altLang="en-US" sz="2600" b="1" dirty="0" smtClean="0">
                <a:solidFill>
                  <a:srgbClr val="FFC000"/>
                </a:solidFill>
                <a:latin typeface="微软雅黑" pitchFamily="34" charset="-122"/>
                <a:ea typeface="微软雅黑" pitchFamily="34" charset="-122"/>
              </a:rPr>
              <a:t>有效数字尾数的截取（舍入）规则</a:t>
            </a:r>
          </a:p>
        </p:txBody>
      </p:sp>
      <p:grpSp>
        <p:nvGrpSpPr>
          <p:cNvPr id="11" name="组合 10"/>
          <p:cNvGrpSpPr/>
          <p:nvPr/>
        </p:nvGrpSpPr>
        <p:grpSpPr>
          <a:xfrm>
            <a:off x="1997694" y="1150380"/>
            <a:ext cx="5408341" cy="1221671"/>
            <a:chOff x="2281250" y="1225195"/>
            <a:chExt cx="5408341" cy="1221671"/>
          </a:xfrm>
        </p:grpSpPr>
        <p:sp>
          <p:nvSpPr>
            <p:cNvPr id="9" name="上箭头标注 8"/>
            <p:cNvSpPr/>
            <p:nvPr/>
          </p:nvSpPr>
          <p:spPr>
            <a:xfrm flipV="1">
              <a:off x="2281250" y="1286932"/>
              <a:ext cx="5408341" cy="1159934"/>
            </a:xfrm>
            <a:prstGeom prst="upArrowCallout">
              <a:avLst>
                <a:gd name="adj1" fmla="val 54197"/>
                <a:gd name="adj2" fmla="val 38580"/>
                <a:gd name="adj3" fmla="val 25000"/>
                <a:gd name="adj4" fmla="val 649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3"/>
            <p:cNvSpPr>
              <a:spLocks noChangeArrowheads="1"/>
            </p:cNvSpPr>
            <p:nvPr/>
          </p:nvSpPr>
          <p:spPr bwMode="auto">
            <a:xfrm>
              <a:off x="2543767" y="1225195"/>
              <a:ext cx="5067766" cy="860020"/>
            </a:xfrm>
            <a:prstGeom prst="rect">
              <a:avLst/>
            </a:prstGeom>
            <a:noFill/>
            <a:ln w="9525" algn="ctr">
              <a:noFill/>
              <a:miter lim="800000"/>
              <a:headEnd/>
              <a:tailEnd/>
            </a:ln>
          </p:spPr>
          <p:txBody>
            <a:bodyPr wrap="square" tIns="46800" bIns="46800" anchor="ctr">
              <a:spAutoFit/>
            </a:bodyPr>
            <a:lstStyle/>
            <a:p>
              <a:pPr algn="ctr"/>
              <a:r>
                <a:rPr lang="en-US" altLang="zh-CN" sz="2400" dirty="0" smtClean="0">
                  <a:solidFill>
                    <a:srgbClr val="FFFF00"/>
                  </a:solidFill>
                  <a:latin typeface="黑体" pitchFamily="49" charset="-122"/>
                  <a:ea typeface="黑体" pitchFamily="49" charset="-122"/>
                </a:rPr>
                <a:t>4</a:t>
              </a:r>
              <a:r>
                <a:rPr lang="zh-CN" altLang="en-US" sz="2400" dirty="0">
                  <a:solidFill>
                    <a:srgbClr val="FFFF00"/>
                  </a:solidFill>
                  <a:latin typeface="黑体" pitchFamily="49" charset="-122"/>
                  <a:ea typeface="黑体" pitchFamily="49" charset="-122"/>
                </a:rPr>
                <a:t>舍</a:t>
              </a:r>
              <a:r>
                <a:rPr lang="en-US" altLang="zh-CN" sz="2400" dirty="0">
                  <a:solidFill>
                    <a:srgbClr val="FFFF00"/>
                  </a:solidFill>
                  <a:latin typeface="黑体" pitchFamily="49" charset="-122"/>
                  <a:ea typeface="黑体" pitchFamily="49" charset="-122"/>
                </a:rPr>
                <a:t>6</a:t>
              </a:r>
              <a:r>
                <a:rPr lang="zh-CN" altLang="en-US" sz="2400" dirty="0">
                  <a:solidFill>
                    <a:srgbClr val="FFFF00"/>
                  </a:solidFill>
                  <a:latin typeface="黑体" pitchFamily="49" charset="-122"/>
                  <a:ea typeface="黑体" pitchFamily="49" charset="-122"/>
                </a:rPr>
                <a:t>入</a:t>
              </a:r>
              <a:r>
                <a:rPr lang="en-US" altLang="zh-CN" sz="2400" dirty="0">
                  <a:solidFill>
                    <a:srgbClr val="FFFF00"/>
                  </a:solidFill>
                  <a:latin typeface="黑体" pitchFamily="49" charset="-122"/>
                  <a:ea typeface="黑体" pitchFamily="49" charset="-122"/>
                </a:rPr>
                <a:t>5</a:t>
              </a:r>
              <a:r>
                <a:rPr lang="zh-CN" altLang="en-US" sz="2400" dirty="0">
                  <a:solidFill>
                    <a:srgbClr val="FFFF00"/>
                  </a:solidFill>
                  <a:latin typeface="黑体" pitchFamily="49" charset="-122"/>
                  <a:ea typeface="黑体" pitchFamily="49" charset="-122"/>
                </a:rPr>
                <a:t>看右，</a:t>
              </a:r>
              <a:r>
                <a:rPr lang="en-US" altLang="zh-CN" sz="2400" dirty="0">
                  <a:solidFill>
                    <a:srgbClr val="FFFF00"/>
                  </a:solidFill>
                  <a:latin typeface="黑体" pitchFamily="49" charset="-122"/>
                  <a:ea typeface="黑体" pitchFamily="49" charset="-122"/>
                </a:rPr>
                <a:t>5</a:t>
              </a:r>
              <a:r>
                <a:rPr lang="zh-CN" altLang="en-US" sz="2400" dirty="0">
                  <a:solidFill>
                    <a:srgbClr val="FFFF00"/>
                  </a:solidFill>
                  <a:latin typeface="黑体" pitchFamily="49" charset="-122"/>
                  <a:ea typeface="黑体" pitchFamily="49" charset="-122"/>
                </a:rPr>
                <a:t>后有数进上去</a:t>
              </a:r>
              <a:r>
                <a:rPr lang="zh-CN" altLang="en-US" sz="2400" dirty="0" smtClean="0">
                  <a:solidFill>
                    <a:srgbClr val="FFFF00"/>
                  </a:solidFill>
                  <a:latin typeface="黑体" pitchFamily="49" charset="-122"/>
                  <a:ea typeface="黑体" pitchFamily="49" charset="-122"/>
                </a:rPr>
                <a:t>，</a:t>
              </a:r>
              <a:endParaRPr lang="en-US" altLang="zh-CN" sz="2400" dirty="0" smtClean="0">
                <a:solidFill>
                  <a:srgbClr val="FFFF00"/>
                </a:solidFill>
                <a:latin typeface="黑体" pitchFamily="49" charset="-122"/>
                <a:ea typeface="黑体" pitchFamily="49" charset="-122"/>
              </a:endParaRPr>
            </a:p>
            <a:p>
              <a:pPr algn="ctr"/>
              <a:r>
                <a:rPr lang="en-US" altLang="zh-CN" sz="2400" dirty="0" smtClean="0">
                  <a:solidFill>
                    <a:srgbClr val="FFFF00"/>
                  </a:solidFill>
                  <a:latin typeface="黑体" pitchFamily="49" charset="-122"/>
                  <a:ea typeface="黑体" pitchFamily="49" charset="-122"/>
                </a:rPr>
                <a:t>  5</a:t>
              </a:r>
              <a:r>
                <a:rPr lang="zh-CN" altLang="en-US" sz="2400" dirty="0" smtClean="0">
                  <a:solidFill>
                    <a:srgbClr val="FFFF00"/>
                  </a:solidFill>
                  <a:latin typeface="黑体" pitchFamily="49" charset="-122"/>
                  <a:ea typeface="黑体" pitchFamily="49" charset="-122"/>
                </a:rPr>
                <a:t>后为</a:t>
              </a:r>
              <a:r>
                <a:rPr lang="en-US" altLang="zh-CN" sz="2400" dirty="0">
                  <a:solidFill>
                    <a:srgbClr val="FFFF00"/>
                  </a:solidFill>
                  <a:latin typeface="黑体" pitchFamily="49" charset="-122"/>
                  <a:ea typeface="黑体" pitchFamily="49" charset="-122"/>
                </a:rPr>
                <a:t>0</a:t>
              </a:r>
              <a:r>
                <a:rPr lang="zh-CN" altLang="en-US" sz="2400" dirty="0">
                  <a:solidFill>
                    <a:srgbClr val="FFFF00"/>
                  </a:solidFill>
                  <a:latin typeface="黑体" pitchFamily="49" charset="-122"/>
                  <a:ea typeface="黑体" pitchFamily="49" charset="-122"/>
                </a:rPr>
                <a:t>向左看，左数奇进偶舍弃</a:t>
              </a:r>
              <a:r>
                <a:rPr lang="zh-CN" altLang="en-US" sz="2400" dirty="0">
                  <a:solidFill>
                    <a:schemeClr val="bg1"/>
                  </a:solidFill>
                  <a:latin typeface="黑体" pitchFamily="49" charset="-122"/>
                  <a:ea typeface="黑体" pitchFamily="49" charset="-122"/>
                </a:rPr>
                <a:t>。</a:t>
              </a:r>
              <a:r>
                <a:rPr lang="zh-CN" altLang="en-US" sz="2400" dirty="0">
                  <a:solidFill>
                    <a:schemeClr val="bg1"/>
                  </a:solidFill>
                </a:rPr>
                <a:t> </a:t>
              </a:r>
            </a:p>
          </p:txBody>
        </p:sp>
      </p:grpSp>
      <p:sp>
        <p:nvSpPr>
          <p:cNvPr id="7" name="矩形 6"/>
          <p:cNvSpPr/>
          <p:nvPr/>
        </p:nvSpPr>
        <p:spPr>
          <a:xfrm>
            <a:off x="1621546" y="2407337"/>
            <a:ext cx="6475142" cy="646331"/>
          </a:xfrm>
          <a:prstGeom prst="rect">
            <a:avLst/>
          </a:prstGeom>
        </p:spPr>
        <p:txBody>
          <a:bodyPr wrap="square">
            <a:spAutoFit/>
          </a:bodyPr>
          <a:lstStyle/>
          <a:p>
            <a:pPr>
              <a:lnSpc>
                <a:spcPct val="150000"/>
              </a:lnSpc>
            </a:pPr>
            <a:r>
              <a:rPr lang="zh-CN" altLang="en-US" sz="2400" b="1" dirty="0" smtClean="0">
                <a:solidFill>
                  <a:srgbClr val="FFFF00"/>
                </a:solidFill>
              </a:rPr>
              <a:t>例：</a:t>
            </a:r>
            <a:r>
              <a:rPr lang="zh-CN" altLang="en-US" sz="2400" b="1" dirty="0" smtClean="0"/>
              <a:t>将下列数字全部修约为四位有效数字</a:t>
            </a:r>
            <a:endParaRPr lang="zh-CN" altLang="en-US" sz="2400" b="1" dirty="0"/>
          </a:p>
        </p:txBody>
      </p:sp>
      <p:sp>
        <p:nvSpPr>
          <p:cNvPr id="13" name="矩形 12"/>
          <p:cNvSpPr/>
          <p:nvPr/>
        </p:nvSpPr>
        <p:spPr>
          <a:xfrm>
            <a:off x="1788960" y="4101073"/>
            <a:ext cx="3215945" cy="451406"/>
          </a:xfrm>
          <a:prstGeom prst="rect">
            <a:avLst/>
          </a:prstGeom>
        </p:spPr>
        <p:txBody>
          <a:bodyPr wrap="none">
            <a:spAutoFit/>
          </a:bodyPr>
          <a:lstStyle/>
          <a:p>
            <a:pPr marL="742950" lvl="1" indent="-285750" eaLnBrk="0" hangingPunct="0">
              <a:lnSpc>
                <a:spcPts val="2800"/>
              </a:lnSpc>
              <a:spcBef>
                <a:spcPct val="20000"/>
              </a:spcBef>
              <a:buClr>
                <a:schemeClr val="tx1"/>
              </a:buClr>
              <a:buSzPct val="90000"/>
              <a:defRPr/>
            </a:pPr>
            <a:r>
              <a:rPr lang="en-US" altLang="zh-CN" sz="2400" b="1" kern="0" dirty="0" smtClean="0"/>
              <a:t>3</a:t>
            </a:r>
            <a:r>
              <a:rPr lang="zh-CN" altLang="en-US" sz="2400" b="1" kern="0" dirty="0" smtClean="0"/>
              <a:t>）尾数＝</a:t>
            </a:r>
            <a:r>
              <a:rPr lang="en-US" altLang="zh-CN" sz="2400" b="1" kern="0" dirty="0" smtClean="0">
                <a:solidFill>
                  <a:srgbClr val="FFFF00"/>
                </a:solidFill>
              </a:rPr>
              <a:t>5</a:t>
            </a:r>
            <a:r>
              <a:rPr lang="zh-CN" altLang="en-US" sz="2400" b="1" kern="0" dirty="0" smtClean="0"/>
              <a:t>，        </a:t>
            </a:r>
            <a:endParaRPr lang="zh-CN" altLang="en-US" sz="2400" b="1" kern="0" dirty="0"/>
          </a:p>
        </p:txBody>
      </p:sp>
      <p:grpSp>
        <p:nvGrpSpPr>
          <p:cNvPr id="15" name="组合 14"/>
          <p:cNvGrpSpPr/>
          <p:nvPr/>
        </p:nvGrpSpPr>
        <p:grpSpPr>
          <a:xfrm>
            <a:off x="1783700" y="2954215"/>
            <a:ext cx="5283200" cy="644770"/>
            <a:chOff x="1783700" y="2954215"/>
            <a:chExt cx="5283200" cy="644770"/>
          </a:xfrm>
        </p:grpSpPr>
        <p:sp>
          <p:nvSpPr>
            <p:cNvPr id="8" name="矩形 7"/>
            <p:cNvSpPr/>
            <p:nvPr/>
          </p:nvSpPr>
          <p:spPr>
            <a:xfrm>
              <a:off x="1783700" y="3085492"/>
              <a:ext cx="5283200" cy="451406"/>
            </a:xfrm>
            <a:prstGeom prst="rect">
              <a:avLst/>
            </a:prstGeom>
          </p:spPr>
          <p:txBody>
            <a:bodyPr wrap="square">
              <a:spAutoFit/>
            </a:bodyPr>
            <a:lstStyle/>
            <a:p>
              <a:pPr marL="742950" lvl="1" indent="-285750" eaLnBrk="0" hangingPunct="0">
                <a:lnSpc>
                  <a:spcPts val="2800"/>
                </a:lnSpc>
                <a:spcBef>
                  <a:spcPct val="20000"/>
                </a:spcBef>
                <a:buClr>
                  <a:schemeClr val="tx1"/>
                </a:buClr>
                <a:buSzPct val="90000"/>
                <a:defRPr/>
              </a:pPr>
              <a:r>
                <a:rPr lang="en-US" altLang="zh-CN" sz="2400" b="1" kern="0" dirty="0" smtClean="0"/>
                <a:t>1</a:t>
              </a:r>
              <a:r>
                <a:rPr lang="zh-CN" altLang="en-US" sz="2400" b="1" kern="0" dirty="0" smtClean="0"/>
                <a:t>）尾数≤</a:t>
              </a:r>
              <a:r>
                <a:rPr lang="en-US" altLang="zh-CN" sz="2400" b="1" kern="0" dirty="0" smtClean="0">
                  <a:solidFill>
                    <a:srgbClr val="FFFF00"/>
                  </a:solidFill>
                </a:rPr>
                <a:t>4</a:t>
              </a:r>
              <a:r>
                <a:rPr lang="zh-CN" altLang="en-US" sz="2400" b="1" kern="0" dirty="0" smtClean="0"/>
                <a:t>，</a:t>
              </a:r>
              <a:r>
                <a:rPr lang="en-US" altLang="zh-CN" sz="2400" b="1" kern="0" dirty="0" smtClean="0"/>
                <a:t>1.11</a:t>
              </a:r>
              <a:r>
                <a:rPr lang="en-US" altLang="zh-CN" sz="2400" b="1" kern="0" dirty="0" smtClean="0">
                  <a:solidFill>
                    <a:srgbClr val="FFFF00"/>
                  </a:solidFill>
                </a:rPr>
                <a:t>840000</a:t>
              </a:r>
              <a:r>
                <a:rPr lang="en-US" altLang="zh-CN" sz="2400" b="1" kern="0" dirty="0" smtClean="0"/>
                <a:t>→1.11</a:t>
              </a:r>
              <a:r>
                <a:rPr lang="en-US" altLang="zh-CN" sz="2400" b="1" kern="0" dirty="0" smtClean="0">
                  <a:solidFill>
                    <a:srgbClr val="FFFF00"/>
                  </a:solidFill>
                </a:rPr>
                <a:t>8</a:t>
              </a:r>
              <a:endParaRPr lang="en-US" altLang="zh-CN" sz="2400" b="1" kern="0" dirty="0">
                <a:solidFill>
                  <a:srgbClr val="FFFF00"/>
                </a:solidFill>
              </a:endParaRPr>
            </a:p>
          </p:txBody>
        </p:sp>
        <p:sp>
          <p:nvSpPr>
            <p:cNvPr id="14" name="椭圆 13"/>
            <p:cNvSpPr/>
            <p:nvPr/>
          </p:nvSpPr>
          <p:spPr>
            <a:xfrm>
              <a:off x="4700309" y="2954215"/>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783852" y="3516594"/>
            <a:ext cx="6002867" cy="644770"/>
            <a:chOff x="1783852" y="3516594"/>
            <a:chExt cx="6002867" cy="644770"/>
          </a:xfrm>
        </p:grpSpPr>
        <p:sp>
          <p:nvSpPr>
            <p:cNvPr id="12" name="矩形 11"/>
            <p:cNvSpPr/>
            <p:nvPr/>
          </p:nvSpPr>
          <p:spPr>
            <a:xfrm>
              <a:off x="1783852" y="3601803"/>
              <a:ext cx="6002867" cy="451406"/>
            </a:xfrm>
            <a:prstGeom prst="rect">
              <a:avLst/>
            </a:prstGeom>
          </p:spPr>
          <p:txBody>
            <a:bodyPr wrap="square">
              <a:spAutoFit/>
            </a:bodyPr>
            <a:lstStyle/>
            <a:p>
              <a:pPr marL="742950" lvl="1" indent="-285750" eaLnBrk="0" hangingPunct="0">
                <a:lnSpc>
                  <a:spcPts val="2800"/>
                </a:lnSpc>
                <a:spcBef>
                  <a:spcPct val="20000"/>
                </a:spcBef>
                <a:buClr>
                  <a:schemeClr val="tx1"/>
                </a:buClr>
                <a:buSzPct val="90000"/>
                <a:defRPr/>
              </a:pPr>
              <a:r>
                <a:rPr lang="en-US" altLang="zh-CN" sz="2400" b="1" kern="0" dirty="0" smtClean="0"/>
                <a:t>2</a:t>
              </a:r>
              <a:r>
                <a:rPr lang="zh-CN" altLang="en-US" sz="2400" b="1" kern="0" dirty="0" smtClean="0"/>
                <a:t>）尾数≥</a:t>
              </a:r>
              <a:r>
                <a:rPr lang="en-US" altLang="zh-CN" sz="2400" b="1" kern="0" dirty="0" smtClean="0">
                  <a:solidFill>
                    <a:srgbClr val="FFFF00"/>
                  </a:solidFill>
                </a:rPr>
                <a:t>6</a:t>
              </a:r>
              <a:r>
                <a:rPr lang="zh-CN" altLang="en-US" sz="2400" b="1" kern="0" dirty="0" smtClean="0"/>
                <a:t>，</a:t>
              </a:r>
              <a:r>
                <a:rPr lang="en-US" altLang="zh-CN" sz="2400" b="1" kern="0" dirty="0" smtClean="0"/>
                <a:t>1.11</a:t>
              </a:r>
              <a:r>
                <a:rPr lang="en-US" altLang="zh-CN" sz="2400" b="1" kern="0" dirty="0" smtClean="0">
                  <a:solidFill>
                    <a:srgbClr val="FFFF00"/>
                  </a:solidFill>
                </a:rPr>
                <a:t>860000</a:t>
              </a:r>
              <a:r>
                <a:rPr lang="en-US" altLang="zh-CN" sz="2400" b="1" kern="0" dirty="0" smtClean="0"/>
                <a:t>→1.11</a:t>
              </a:r>
              <a:r>
                <a:rPr lang="en-US" altLang="zh-CN" sz="2400" b="1" kern="0" dirty="0" smtClean="0">
                  <a:solidFill>
                    <a:srgbClr val="FFFF00"/>
                  </a:solidFill>
                </a:rPr>
                <a:t>9</a:t>
              </a:r>
              <a:r>
                <a:rPr lang="en-US" altLang="zh-CN" sz="2400" b="1" kern="0" dirty="0" smtClean="0">
                  <a:solidFill>
                    <a:srgbClr val="FF0000"/>
                  </a:solidFill>
                </a:rPr>
                <a:t>      </a:t>
              </a:r>
              <a:endParaRPr lang="en-US" altLang="zh-CN" sz="2400" b="1" kern="0" dirty="0">
                <a:solidFill>
                  <a:srgbClr val="FF0000"/>
                </a:solidFill>
              </a:endParaRPr>
            </a:p>
          </p:txBody>
        </p:sp>
        <p:sp>
          <p:nvSpPr>
            <p:cNvPr id="16" name="椭圆 15"/>
            <p:cNvSpPr/>
            <p:nvPr/>
          </p:nvSpPr>
          <p:spPr>
            <a:xfrm>
              <a:off x="4677507" y="3516594"/>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331904" y="4738248"/>
            <a:ext cx="7487902" cy="1861844"/>
            <a:chOff x="1331904" y="4738248"/>
            <a:chExt cx="7487902" cy="1861844"/>
          </a:xfrm>
        </p:grpSpPr>
        <p:sp>
          <p:nvSpPr>
            <p:cNvPr id="5" name="Rectangle 7"/>
            <p:cNvSpPr txBox="1">
              <a:spLocks noChangeArrowheads="1"/>
            </p:cNvSpPr>
            <p:nvPr/>
          </p:nvSpPr>
          <p:spPr bwMode="auto">
            <a:xfrm>
              <a:off x="1331904" y="4738248"/>
              <a:ext cx="7487902" cy="1704117"/>
            </a:xfrm>
            <a:prstGeom prst="rect">
              <a:avLst/>
            </a:prstGeom>
            <a:noFill/>
            <a:ln w="9525">
              <a:noFill/>
              <a:miter lim="800000"/>
              <a:headEnd/>
              <a:tailEnd/>
            </a:ln>
          </p:spPr>
          <p:txBody>
            <a:bodyPr/>
            <a:lstStyle/>
            <a:p>
              <a:pPr marL="742950" lvl="1" indent="-285750" eaLnBrk="0" hangingPunct="0">
                <a:lnSpc>
                  <a:spcPts val="2800"/>
                </a:lnSpc>
                <a:spcBef>
                  <a:spcPct val="20000"/>
                </a:spcBef>
                <a:buClr>
                  <a:schemeClr val="tx1"/>
                </a:buClr>
                <a:buSzPct val="90000"/>
                <a:defRPr/>
              </a:pPr>
              <a:r>
                <a:rPr lang="en-US" altLang="zh-CN" sz="2400" b="1" kern="0" dirty="0" err="1" smtClean="0">
                  <a:latin typeface="+mn-lt"/>
                  <a:ea typeface="+mn-ea"/>
                </a:rPr>
                <a:t>i</a:t>
              </a:r>
              <a:r>
                <a:rPr lang="zh-CN" altLang="en-US" sz="2400" b="1" kern="0" dirty="0" smtClean="0">
                  <a:latin typeface="+mn-lt"/>
                  <a:ea typeface="+mn-ea"/>
                </a:rPr>
                <a:t>）</a:t>
              </a:r>
              <a:r>
                <a:rPr lang="en-US" altLang="zh-CN" sz="2400" b="1" kern="0" dirty="0">
                  <a:latin typeface="+mn-lt"/>
                  <a:ea typeface="+mn-ea"/>
                </a:rPr>
                <a:t>5</a:t>
              </a:r>
              <a:r>
                <a:rPr lang="zh-CN" altLang="en-US" sz="2400" b="1" kern="0" dirty="0">
                  <a:latin typeface="+mn-lt"/>
                  <a:ea typeface="+mn-ea"/>
                </a:rPr>
                <a:t>右面还有</a:t>
              </a:r>
              <a:r>
                <a:rPr lang="zh-CN" altLang="en-US" sz="2400" b="1" kern="0" dirty="0">
                  <a:solidFill>
                    <a:srgbClr val="FFFF00"/>
                  </a:solidFill>
                  <a:latin typeface="+mn-lt"/>
                  <a:ea typeface="+mn-ea"/>
                </a:rPr>
                <a:t>不为</a:t>
              </a:r>
              <a:r>
                <a:rPr lang="en-US" altLang="zh-CN" sz="2400" b="1" kern="0" dirty="0">
                  <a:solidFill>
                    <a:srgbClr val="FFFF00"/>
                  </a:solidFill>
                  <a:latin typeface="+mn-lt"/>
                  <a:ea typeface="+mn-ea"/>
                </a:rPr>
                <a:t>0</a:t>
              </a:r>
              <a:r>
                <a:rPr lang="zh-CN" altLang="en-US" sz="2400" b="1" kern="0" dirty="0">
                  <a:latin typeface="+mn-lt"/>
                  <a:ea typeface="+mn-ea"/>
                </a:rPr>
                <a:t>的数</a:t>
              </a:r>
            </a:p>
            <a:p>
              <a:pPr marL="742950" lvl="1" indent="-285750" eaLnBrk="0" hangingPunct="0">
                <a:lnSpc>
                  <a:spcPts val="2800"/>
                </a:lnSpc>
                <a:spcBef>
                  <a:spcPct val="20000"/>
                </a:spcBef>
                <a:buClr>
                  <a:schemeClr val="tx1"/>
                </a:buClr>
                <a:buSzPct val="90000"/>
                <a:defRPr/>
              </a:pPr>
              <a:r>
                <a:rPr lang="zh-CN" altLang="en-US" sz="2400" b="1" kern="0" dirty="0">
                  <a:latin typeface="+mn-lt"/>
                  <a:ea typeface="+mn-ea"/>
                </a:rPr>
                <a:t>		</a:t>
              </a:r>
              <a:r>
                <a:rPr lang="zh-CN" altLang="en-US" sz="2400" b="1" kern="0" dirty="0">
                  <a:solidFill>
                    <a:srgbClr val="0070C0"/>
                  </a:solidFill>
                  <a:latin typeface="+mn-lt"/>
                  <a:ea typeface="+mn-ea"/>
                </a:rPr>
                <a:t> </a:t>
              </a:r>
              <a:r>
                <a:rPr lang="zh-CN" altLang="en-US" sz="2400" b="1" kern="0" dirty="0" smtClean="0">
                  <a:solidFill>
                    <a:srgbClr val="0070C0"/>
                  </a:solidFill>
                  <a:latin typeface="+mn-lt"/>
                  <a:ea typeface="+mn-ea"/>
                </a:rPr>
                <a:t>   </a:t>
              </a:r>
              <a:r>
                <a:rPr lang="en-US" altLang="zh-CN" sz="2400" b="1" kern="0" dirty="0" smtClean="0">
                  <a:latin typeface="+mn-lt"/>
                  <a:ea typeface="+mn-ea"/>
                </a:rPr>
                <a:t>1.11</a:t>
              </a:r>
              <a:r>
                <a:rPr lang="en-US" altLang="zh-CN" sz="2400" b="1" kern="0" dirty="0" smtClean="0">
                  <a:solidFill>
                    <a:srgbClr val="FFFF00"/>
                  </a:solidFill>
                  <a:latin typeface="+mn-lt"/>
                  <a:ea typeface="+mn-ea"/>
                </a:rPr>
                <a:t>859999</a:t>
              </a:r>
              <a:r>
                <a:rPr lang="en-US" altLang="zh-CN" sz="2400" b="1" kern="0" dirty="0">
                  <a:latin typeface="+mn-lt"/>
                  <a:ea typeface="+mn-ea"/>
                </a:rPr>
                <a:t>→1.11</a:t>
              </a:r>
              <a:r>
                <a:rPr lang="en-US" altLang="zh-CN" sz="2400" b="1" kern="0" dirty="0">
                  <a:solidFill>
                    <a:srgbClr val="FFFF00"/>
                  </a:solidFill>
                  <a:latin typeface="+mn-lt"/>
                  <a:ea typeface="+mn-ea"/>
                </a:rPr>
                <a:t>9</a:t>
              </a:r>
              <a:r>
                <a:rPr lang="en-US" altLang="zh-CN" sz="2400" b="1" kern="0" dirty="0">
                  <a:latin typeface="+mn-lt"/>
                  <a:ea typeface="+mn-ea"/>
                </a:rPr>
                <a:t>     1.11</a:t>
              </a:r>
              <a:r>
                <a:rPr lang="en-US" altLang="zh-CN" sz="2400" b="1" kern="0" dirty="0">
                  <a:solidFill>
                    <a:srgbClr val="FFFF00"/>
                  </a:solidFill>
                  <a:latin typeface="+mn-lt"/>
                  <a:ea typeface="+mn-ea"/>
                </a:rPr>
                <a:t>850001</a:t>
              </a:r>
              <a:r>
                <a:rPr lang="en-US" altLang="zh-CN" sz="2400" b="1" kern="0" dirty="0">
                  <a:latin typeface="+mn-lt"/>
                  <a:ea typeface="+mn-ea"/>
                </a:rPr>
                <a:t>→1.11</a:t>
              </a:r>
              <a:r>
                <a:rPr lang="en-US" altLang="zh-CN" sz="2400" b="1" kern="0" dirty="0">
                  <a:solidFill>
                    <a:srgbClr val="FFFF00"/>
                  </a:solidFill>
                  <a:latin typeface="+mn-lt"/>
                  <a:ea typeface="+mn-ea"/>
                </a:rPr>
                <a:t>9</a:t>
              </a:r>
              <a:r>
                <a:rPr lang="en-US" altLang="zh-CN" sz="2400" b="1" kern="0" dirty="0">
                  <a:solidFill>
                    <a:srgbClr val="FFC000"/>
                  </a:solidFill>
                  <a:latin typeface="+mn-lt"/>
                  <a:ea typeface="+mn-ea"/>
                </a:rPr>
                <a:t> </a:t>
              </a:r>
              <a:endParaRPr lang="en-US" altLang="zh-CN" sz="2400" b="1" kern="0" dirty="0" smtClean="0">
                <a:solidFill>
                  <a:srgbClr val="FFC000"/>
                </a:solidFill>
                <a:latin typeface="+mn-lt"/>
                <a:ea typeface="+mn-ea"/>
              </a:endParaRPr>
            </a:p>
            <a:p>
              <a:pPr marL="742950" lvl="1" indent="-285750" eaLnBrk="0" hangingPunct="0">
                <a:lnSpc>
                  <a:spcPts val="2800"/>
                </a:lnSpc>
                <a:spcBef>
                  <a:spcPct val="20000"/>
                </a:spcBef>
                <a:buClr>
                  <a:schemeClr val="tx1"/>
                </a:buClr>
                <a:buSzPct val="90000"/>
                <a:defRPr/>
              </a:pPr>
              <a:r>
                <a:rPr lang="en-US" altLang="zh-CN" sz="2400" b="1" kern="0" dirty="0" smtClean="0"/>
                <a:t>ii</a:t>
              </a:r>
              <a:r>
                <a:rPr lang="zh-CN" altLang="en-US" sz="2400" b="1" kern="0" dirty="0" smtClean="0"/>
                <a:t>）</a:t>
              </a:r>
              <a:r>
                <a:rPr lang="en-US" altLang="zh-CN" sz="2400" b="1" kern="0" dirty="0" smtClean="0">
                  <a:latin typeface="+mn-lt"/>
                  <a:ea typeface="+mn-ea"/>
                </a:rPr>
                <a:t>5</a:t>
              </a:r>
              <a:r>
                <a:rPr lang="zh-CN" altLang="en-US" sz="2400" b="1" kern="0" dirty="0">
                  <a:latin typeface="+mn-lt"/>
                  <a:ea typeface="+mn-ea"/>
                </a:rPr>
                <a:t>右面</a:t>
              </a:r>
              <a:r>
                <a:rPr lang="zh-CN" altLang="en-US" sz="2400" b="1" kern="0" dirty="0">
                  <a:solidFill>
                    <a:srgbClr val="FFFF00"/>
                  </a:solidFill>
                  <a:latin typeface="+mn-lt"/>
                  <a:ea typeface="+mn-ea"/>
                </a:rPr>
                <a:t>尾数为</a:t>
              </a:r>
              <a:r>
                <a:rPr lang="en-US" altLang="zh-CN" sz="2400" b="1" kern="0" dirty="0">
                  <a:solidFill>
                    <a:srgbClr val="FFFF00"/>
                  </a:solidFill>
                  <a:latin typeface="+mn-lt"/>
                  <a:ea typeface="+mn-ea"/>
                </a:rPr>
                <a:t>0</a:t>
              </a:r>
              <a:r>
                <a:rPr lang="zh-CN" altLang="en-US" sz="2400" b="1" kern="0" dirty="0">
                  <a:latin typeface="+mn-lt"/>
                  <a:ea typeface="+mn-ea"/>
                </a:rPr>
                <a:t>（或</a:t>
              </a:r>
              <a:r>
                <a:rPr lang="zh-CN" altLang="en-US" sz="2400" b="1" kern="0" dirty="0">
                  <a:solidFill>
                    <a:srgbClr val="FFFF00"/>
                  </a:solidFill>
                  <a:latin typeface="+mn-lt"/>
                  <a:ea typeface="+mn-ea"/>
                </a:rPr>
                <a:t>没有尾数</a:t>
              </a:r>
              <a:r>
                <a:rPr lang="zh-CN" altLang="en-US" sz="2400" b="1" kern="0" dirty="0">
                  <a:latin typeface="+mn-lt"/>
                  <a:ea typeface="+mn-ea"/>
                </a:rPr>
                <a:t>）则凑偶</a:t>
              </a:r>
            </a:p>
            <a:p>
              <a:pPr marL="742950" lvl="1" indent="-285750" eaLnBrk="0" hangingPunct="0">
                <a:lnSpc>
                  <a:spcPts val="2800"/>
                </a:lnSpc>
                <a:spcBef>
                  <a:spcPct val="20000"/>
                </a:spcBef>
                <a:buClr>
                  <a:schemeClr val="tx1"/>
                </a:buClr>
                <a:buSzPct val="90000"/>
                <a:defRPr/>
              </a:pPr>
              <a:r>
                <a:rPr lang="zh-CN" altLang="en-US" sz="2400" b="1" kern="0" dirty="0">
                  <a:latin typeface="+mn-lt"/>
                  <a:ea typeface="+mn-ea"/>
                </a:rPr>
                <a:t>		</a:t>
              </a:r>
              <a:r>
                <a:rPr lang="zh-CN" altLang="en-US" sz="2400" b="1" kern="0" dirty="0" smtClean="0">
                  <a:latin typeface="+mn-lt"/>
                  <a:ea typeface="+mn-ea"/>
                </a:rPr>
                <a:t>    </a:t>
              </a:r>
              <a:r>
                <a:rPr lang="en-US" altLang="zh-CN" sz="2400" b="1" kern="0" dirty="0" smtClean="0">
                  <a:latin typeface="+mn-lt"/>
                  <a:ea typeface="+mn-ea"/>
                </a:rPr>
                <a:t>1.11</a:t>
              </a:r>
              <a:r>
                <a:rPr lang="en-US" altLang="zh-CN" sz="2400" b="1" kern="0" dirty="0" smtClean="0">
                  <a:solidFill>
                    <a:srgbClr val="FFFF00"/>
                  </a:solidFill>
                  <a:latin typeface="+mn-lt"/>
                  <a:ea typeface="+mn-ea"/>
                </a:rPr>
                <a:t>750000</a:t>
              </a:r>
              <a:r>
                <a:rPr lang="en-US" altLang="zh-CN" sz="2400" b="1" kern="0" dirty="0">
                  <a:latin typeface="+mn-lt"/>
                  <a:ea typeface="+mn-ea"/>
                </a:rPr>
                <a:t>→1.11</a:t>
              </a:r>
              <a:r>
                <a:rPr lang="en-US" altLang="zh-CN" sz="2400" b="1" kern="0" dirty="0">
                  <a:solidFill>
                    <a:srgbClr val="FFFF00"/>
                  </a:solidFill>
                  <a:latin typeface="+mn-lt"/>
                  <a:ea typeface="+mn-ea"/>
                </a:rPr>
                <a:t>8</a:t>
              </a:r>
              <a:r>
                <a:rPr lang="en-US" altLang="zh-CN" sz="2400" b="1" kern="0" dirty="0">
                  <a:latin typeface="+mn-lt"/>
                  <a:ea typeface="+mn-ea"/>
                </a:rPr>
                <a:t>     1.11</a:t>
              </a:r>
              <a:r>
                <a:rPr lang="en-US" altLang="zh-CN" sz="2400" b="1" kern="0" dirty="0">
                  <a:solidFill>
                    <a:srgbClr val="FFFF00"/>
                  </a:solidFill>
                  <a:latin typeface="+mn-lt"/>
                  <a:ea typeface="+mn-ea"/>
                </a:rPr>
                <a:t>850000</a:t>
              </a:r>
              <a:r>
                <a:rPr lang="en-US" altLang="zh-CN" sz="2400" b="1" kern="0" dirty="0">
                  <a:latin typeface="+mn-lt"/>
                  <a:ea typeface="+mn-ea"/>
                </a:rPr>
                <a:t>→1.11</a:t>
              </a:r>
              <a:r>
                <a:rPr lang="en-US" altLang="zh-CN" sz="2400" b="1" kern="0" dirty="0">
                  <a:solidFill>
                    <a:srgbClr val="FFFF00"/>
                  </a:solidFill>
                  <a:latin typeface="+mn-lt"/>
                  <a:ea typeface="+mn-ea"/>
                </a:rPr>
                <a:t>8</a:t>
              </a:r>
            </a:p>
          </p:txBody>
        </p:sp>
        <p:sp>
          <p:nvSpPr>
            <p:cNvPr id="18" name="椭圆 17"/>
            <p:cNvSpPr/>
            <p:nvPr/>
          </p:nvSpPr>
          <p:spPr>
            <a:xfrm>
              <a:off x="3275856" y="5085184"/>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400655" y="5064368"/>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304311" y="5955322"/>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400655" y="5949280"/>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6024115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83754" y="1133062"/>
            <a:ext cx="7680960" cy="784830"/>
          </a:xfrm>
          <a:prstGeom prst="rect">
            <a:avLst/>
          </a:prstGeom>
        </p:spPr>
        <p:txBody>
          <a:bodyPr wrap="square">
            <a:spAutoFit/>
          </a:bodyPr>
          <a:lstStyle/>
          <a:p>
            <a:pPr>
              <a:lnSpc>
                <a:spcPts val="2700"/>
              </a:lnSpc>
            </a:pPr>
            <a:r>
              <a:rPr lang="zh-CN" altLang="en-US" sz="2200" b="1" dirty="0" smtClean="0">
                <a:solidFill>
                  <a:srgbClr val="FFFF00"/>
                </a:solidFill>
                <a:latin typeface="黑体" pitchFamily="49" charset="-122"/>
                <a:ea typeface="黑体" pitchFamily="49" charset="-122"/>
              </a:rPr>
              <a:t>注意</a:t>
            </a:r>
            <a:r>
              <a:rPr lang="zh-CN" altLang="en-US" sz="2200" b="1" dirty="0" smtClean="0">
                <a:latin typeface="黑体" pitchFamily="49" charset="-122"/>
                <a:ea typeface="黑体" pitchFamily="49" charset="-122"/>
              </a:rPr>
              <a:t>：</a:t>
            </a:r>
            <a:r>
              <a:rPr lang="en-US" altLang="zh-CN" sz="2200" b="1" dirty="0" smtClean="0">
                <a:latin typeface="黑体" pitchFamily="49" charset="-122"/>
                <a:ea typeface="黑体" pitchFamily="49" charset="-122"/>
              </a:rPr>
              <a:t> </a:t>
            </a:r>
            <a:r>
              <a:rPr lang="zh-CN" altLang="en-US" sz="2200" b="1" dirty="0" smtClean="0">
                <a:latin typeface="黑体" pitchFamily="49" charset="-122"/>
                <a:ea typeface="黑体" pitchFamily="49" charset="-122"/>
              </a:rPr>
              <a:t>一次性修约到指定的位数，不可以进行数次修约，</a:t>
            </a:r>
            <a:endParaRPr lang="en-US" altLang="zh-CN" sz="2200" b="1" dirty="0" smtClean="0">
              <a:latin typeface="黑体" pitchFamily="49" charset="-122"/>
              <a:ea typeface="黑体" pitchFamily="49" charset="-122"/>
            </a:endParaRPr>
          </a:p>
          <a:p>
            <a:pPr>
              <a:lnSpc>
                <a:spcPts val="2700"/>
              </a:lnSpc>
            </a:pPr>
            <a:r>
              <a:rPr lang="en-US" altLang="zh-CN" sz="2200" b="1" dirty="0" smtClean="0">
                <a:latin typeface="黑体" pitchFamily="49" charset="-122"/>
                <a:ea typeface="黑体" pitchFamily="49" charset="-122"/>
              </a:rPr>
              <a:t>       </a:t>
            </a:r>
            <a:r>
              <a:rPr lang="zh-CN" altLang="en-US" sz="2200" b="1" dirty="0" smtClean="0">
                <a:latin typeface="黑体" pitchFamily="49" charset="-122"/>
                <a:ea typeface="黑体" pitchFamily="49" charset="-122"/>
              </a:rPr>
              <a:t>否则得到的结果也有可能是错误的。</a:t>
            </a:r>
            <a:endParaRPr lang="en-US" altLang="zh-CN" sz="2200" b="1" dirty="0" smtClean="0">
              <a:latin typeface="黑体" pitchFamily="49" charset="-122"/>
              <a:ea typeface="黑体" pitchFamily="49" charset="-122"/>
            </a:endParaRPr>
          </a:p>
        </p:txBody>
      </p:sp>
      <p:sp>
        <p:nvSpPr>
          <p:cNvPr id="9" name="矩形 8"/>
          <p:cNvSpPr/>
          <p:nvPr/>
        </p:nvSpPr>
        <p:spPr>
          <a:xfrm>
            <a:off x="1628629" y="3269944"/>
            <a:ext cx="5554980" cy="430887"/>
          </a:xfrm>
          <a:prstGeom prst="rect">
            <a:avLst/>
          </a:prstGeom>
        </p:spPr>
        <p:txBody>
          <a:bodyPr wrap="square">
            <a:spAutoFit/>
          </a:bodyPr>
          <a:lstStyle/>
          <a:p>
            <a:pPr marL="0" lvl="1"/>
            <a:r>
              <a:rPr lang="zh-CN" altLang="en-US" sz="2200" b="1" dirty="0" smtClean="0"/>
              <a:t>将数字 </a:t>
            </a:r>
            <a:r>
              <a:rPr lang="en-US" altLang="zh-CN" sz="2200" b="1" dirty="0" smtClean="0"/>
              <a:t>10.2749945001 </a:t>
            </a:r>
            <a:r>
              <a:rPr lang="zh-CN" altLang="en-US" sz="2200" b="1" dirty="0" smtClean="0"/>
              <a:t>修约为四位有效数字。</a:t>
            </a:r>
            <a:endParaRPr lang="en-US" altLang="zh-CN" sz="2200" b="1" dirty="0" smtClean="0"/>
          </a:p>
        </p:txBody>
      </p:sp>
      <p:sp>
        <p:nvSpPr>
          <p:cNvPr id="10" name="矩形 9"/>
          <p:cNvSpPr/>
          <p:nvPr/>
        </p:nvSpPr>
        <p:spPr>
          <a:xfrm>
            <a:off x="954511" y="3248730"/>
            <a:ext cx="752129" cy="430887"/>
          </a:xfrm>
          <a:prstGeom prst="rect">
            <a:avLst/>
          </a:prstGeom>
        </p:spPr>
        <p:txBody>
          <a:bodyPr wrap="none">
            <a:spAutoFit/>
          </a:bodyPr>
          <a:lstStyle/>
          <a:p>
            <a:r>
              <a:rPr lang="zh-CN" altLang="en-US" sz="2200" b="1" dirty="0" smtClean="0">
                <a:solidFill>
                  <a:srgbClr val="FFFF00"/>
                </a:solidFill>
              </a:rPr>
              <a:t>例：</a:t>
            </a:r>
            <a:endParaRPr lang="zh-CN" altLang="en-US" sz="2200" dirty="0">
              <a:solidFill>
                <a:srgbClr val="FFFF00"/>
              </a:solidFill>
            </a:endParaRPr>
          </a:p>
        </p:txBody>
      </p:sp>
      <p:pic>
        <p:nvPicPr>
          <p:cNvPr id="12" name="图片 3" descr="www.tuweimei.comComp_16848041_L9H4AEMqtGofNc3NnyIJecWtpZGEUnrg.jpg"/>
          <p:cNvPicPr>
            <a:picLocks noGrp="1" noChangeAspect="1"/>
          </p:cNvPicPr>
          <p:nvPr isPhoto="1"/>
        </p:nvPicPr>
        <p:blipFill>
          <a:blip r:embed="rId2" cstate="print"/>
          <a:srcRect/>
          <a:stretch>
            <a:fillRect/>
          </a:stretch>
        </p:blipFill>
        <p:spPr bwMode="auto">
          <a:xfrm>
            <a:off x="5659353" y="3664464"/>
            <a:ext cx="1267841" cy="1308983"/>
          </a:xfrm>
          <a:prstGeom prst="rect">
            <a:avLst/>
          </a:prstGeom>
          <a:noFill/>
          <a:ln w="9525">
            <a:noFill/>
            <a:miter lim="800000"/>
            <a:headEnd/>
            <a:tailEnd/>
          </a:ln>
        </p:spPr>
      </p:pic>
      <p:pic>
        <p:nvPicPr>
          <p:cNvPr id="16" name="Picture 2" descr="F:\2DI`8Q{3@V[(EJ1GA]8GTHF-2.jpg"/>
          <p:cNvPicPr>
            <a:picLocks noChangeAspect="1" noChangeArrowheads="1"/>
          </p:cNvPicPr>
          <p:nvPr/>
        </p:nvPicPr>
        <p:blipFill>
          <a:blip r:embed="rId3" cstate="print"/>
          <a:srcRect/>
          <a:stretch>
            <a:fillRect/>
          </a:stretch>
        </p:blipFill>
        <p:spPr bwMode="auto">
          <a:xfrm>
            <a:off x="7933368" y="5434440"/>
            <a:ext cx="1014410" cy="1141453"/>
          </a:xfrm>
          <a:prstGeom prst="rect">
            <a:avLst/>
          </a:prstGeom>
          <a:noFill/>
        </p:spPr>
      </p:pic>
      <p:grpSp>
        <p:nvGrpSpPr>
          <p:cNvPr id="14" name="组合 13"/>
          <p:cNvGrpSpPr/>
          <p:nvPr/>
        </p:nvGrpSpPr>
        <p:grpSpPr>
          <a:xfrm>
            <a:off x="1568547" y="4009292"/>
            <a:ext cx="4421945" cy="861260"/>
            <a:chOff x="1005840" y="3938953"/>
            <a:chExt cx="4421945" cy="861260"/>
          </a:xfrm>
        </p:grpSpPr>
        <p:sp>
          <p:nvSpPr>
            <p:cNvPr id="11" name="矩形 10"/>
            <p:cNvSpPr/>
            <p:nvPr/>
          </p:nvSpPr>
          <p:spPr>
            <a:xfrm>
              <a:off x="1005840" y="4030772"/>
              <a:ext cx="4421945" cy="769441"/>
            </a:xfrm>
            <a:prstGeom prst="rect">
              <a:avLst/>
            </a:prstGeom>
          </p:spPr>
          <p:txBody>
            <a:bodyPr wrap="square">
              <a:spAutoFit/>
            </a:bodyPr>
            <a:lstStyle/>
            <a:p>
              <a:pPr marL="0" lvl="1"/>
              <a:r>
                <a:rPr lang="zh-CN" altLang="en-US" sz="2200" b="1" dirty="0" smtClean="0"/>
                <a:t>一步到位 </a:t>
              </a:r>
              <a:r>
                <a:rPr lang="en-US" altLang="zh-CN" sz="2200" b="1" dirty="0" smtClean="0"/>
                <a:t>:  10.2749945001—10.2</a:t>
              </a:r>
              <a:r>
                <a:rPr lang="en-US" altLang="zh-CN" sz="2200" b="1" dirty="0" smtClean="0">
                  <a:solidFill>
                    <a:srgbClr val="FFFF00"/>
                  </a:solidFill>
                </a:rPr>
                <a:t>7</a:t>
              </a:r>
              <a:r>
                <a:rPr lang="zh-CN" altLang="en-US" sz="2200" b="1" dirty="0" smtClean="0"/>
                <a:t>。</a:t>
              </a:r>
              <a:endParaRPr lang="en-US" altLang="zh-CN" sz="2200" b="1" dirty="0" smtClean="0"/>
            </a:p>
          </p:txBody>
        </p:sp>
        <p:sp>
          <p:nvSpPr>
            <p:cNvPr id="13" name="椭圆 12"/>
            <p:cNvSpPr/>
            <p:nvPr/>
          </p:nvSpPr>
          <p:spPr>
            <a:xfrm>
              <a:off x="3101644" y="3938953"/>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014059" y="4869160"/>
            <a:ext cx="7367941" cy="903834"/>
            <a:chOff x="580306" y="5045006"/>
            <a:chExt cx="7367941" cy="903834"/>
          </a:xfrm>
        </p:grpSpPr>
        <p:sp>
          <p:nvSpPr>
            <p:cNvPr id="7" name="矩形 6"/>
            <p:cNvSpPr/>
            <p:nvPr/>
          </p:nvSpPr>
          <p:spPr>
            <a:xfrm>
              <a:off x="580306" y="5179399"/>
              <a:ext cx="7367941" cy="769441"/>
            </a:xfrm>
            <a:prstGeom prst="rect">
              <a:avLst/>
            </a:prstGeom>
          </p:spPr>
          <p:txBody>
            <a:bodyPr wrap="square">
              <a:spAutoFit/>
            </a:bodyPr>
            <a:lstStyle/>
            <a:p>
              <a:pPr lvl="1"/>
              <a:r>
                <a:rPr lang="zh-CN" altLang="en-US" sz="2200" b="1" dirty="0" smtClean="0"/>
                <a:t> 数次修约</a:t>
              </a:r>
              <a:r>
                <a:rPr lang="en-US" altLang="zh-CN" sz="2200" b="1" dirty="0" smtClean="0"/>
                <a:t>:  10.2749945001—10.274</a:t>
              </a:r>
              <a:r>
                <a:rPr lang="en-US" altLang="zh-CN" sz="2200" b="1" dirty="0" smtClean="0">
                  <a:solidFill>
                    <a:srgbClr val="FFFF00"/>
                  </a:solidFill>
                </a:rPr>
                <a:t>995</a:t>
              </a:r>
              <a:r>
                <a:rPr lang="en-US" altLang="zh-CN" sz="2200" b="1" dirty="0" smtClean="0"/>
                <a:t>—10.27</a:t>
              </a:r>
              <a:r>
                <a:rPr lang="en-US" altLang="zh-CN" sz="2200" b="1" dirty="0" smtClean="0">
                  <a:solidFill>
                    <a:srgbClr val="FFFF00"/>
                  </a:solidFill>
                </a:rPr>
                <a:t>5</a:t>
              </a:r>
              <a:r>
                <a:rPr lang="en-US" altLang="zh-CN" sz="2200" b="1" dirty="0" smtClean="0"/>
                <a:t>— 10.2</a:t>
              </a:r>
              <a:r>
                <a:rPr lang="en-US" altLang="zh-CN" sz="2200" b="1" dirty="0" smtClean="0">
                  <a:solidFill>
                    <a:srgbClr val="FFFF00"/>
                  </a:solidFill>
                </a:rPr>
                <a:t>8</a:t>
              </a:r>
              <a:r>
                <a:rPr lang="zh-CN" altLang="en-US" sz="2200" b="1" dirty="0" smtClean="0"/>
                <a:t>。</a:t>
              </a:r>
              <a:endParaRPr lang="zh-CN" altLang="en-US" sz="2200" dirty="0"/>
            </a:p>
          </p:txBody>
        </p:sp>
        <p:sp>
          <p:nvSpPr>
            <p:cNvPr id="15" name="椭圆 14"/>
            <p:cNvSpPr/>
            <p:nvPr/>
          </p:nvSpPr>
          <p:spPr>
            <a:xfrm>
              <a:off x="3806662" y="5045006"/>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534854" y="5099538"/>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75014" y="5076092"/>
              <a:ext cx="187569" cy="644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Rectangle 23"/>
          <p:cNvSpPr>
            <a:spLocks noChangeArrowheads="1"/>
          </p:cNvSpPr>
          <p:nvPr/>
        </p:nvSpPr>
        <p:spPr bwMode="auto">
          <a:xfrm>
            <a:off x="2189874" y="6086377"/>
            <a:ext cx="5067766" cy="771623"/>
          </a:xfrm>
          <a:prstGeom prst="rect">
            <a:avLst/>
          </a:prstGeom>
          <a:noFill/>
          <a:ln w="9525" algn="ctr">
            <a:noFill/>
            <a:miter lim="800000"/>
            <a:headEnd/>
            <a:tailEnd/>
          </a:ln>
        </p:spPr>
        <p:txBody>
          <a:bodyPr wrap="square" tIns="46800" bIns="46800" anchor="ctr">
            <a:spAutoFit/>
          </a:bodyPr>
          <a:lstStyle/>
          <a:p>
            <a:pPr algn="ctr"/>
            <a:r>
              <a:rPr lang="en-US" altLang="zh-CN" sz="2000" dirty="0" smtClean="0">
                <a:solidFill>
                  <a:schemeClr val="bg1"/>
                </a:solidFill>
                <a:latin typeface="黑体" pitchFamily="49" charset="-122"/>
                <a:ea typeface="黑体" pitchFamily="49" charset="-122"/>
              </a:rPr>
              <a:t>4</a:t>
            </a:r>
            <a:r>
              <a:rPr lang="zh-CN" altLang="en-US" sz="2000" dirty="0">
                <a:solidFill>
                  <a:schemeClr val="bg1"/>
                </a:solidFill>
                <a:latin typeface="黑体" pitchFamily="49" charset="-122"/>
                <a:ea typeface="黑体" pitchFamily="49" charset="-122"/>
              </a:rPr>
              <a:t>舍</a:t>
            </a:r>
            <a:r>
              <a:rPr lang="en-US" altLang="zh-CN" sz="2000" dirty="0">
                <a:solidFill>
                  <a:schemeClr val="bg1"/>
                </a:solidFill>
                <a:latin typeface="黑体" pitchFamily="49" charset="-122"/>
                <a:ea typeface="黑体" pitchFamily="49" charset="-122"/>
              </a:rPr>
              <a:t>6</a:t>
            </a:r>
            <a:r>
              <a:rPr lang="zh-CN" altLang="en-US" sz="2000" dirty="0">
                <a:solidFill>
                  <a:schemeClr val="bg1"/>
                </a:solidFill>
                <a:latin typeface="黑体" pitchFamily="49" charset="-122"/>
                <a:ea typeface="黑体" pitchFamily="49" charset="-122"/>
              </a:rPr>
              <a:t>入</a:t>
            </a:r>
            <a:r>
              <a:rPr lang="en-US" altLang="zh-CN" sz="2000" dirty="0">
                <a:solidFill>
                  <a:schemeClr val="bg1"/>
                </a:solidFill>
                <a:latin typeface="黑体" pitchFamily="49" charset="-122"/>
                <a:ea typeface="黑体" pitchFamily="49" charset="-122"/>
              </a:rPr>
              <a:t>5</a:t>
            </a:r>
            <a:r>
              <a:rPr lang="zh-CN" altLang="en-US" sz="2000" dirty="0">
                <a:solidFill>
                  <a:schemeClr val="bg1"/>
                </a:solidFill>
                <a:latin typeface="黑体" pitchFamily="49" charset="-122"/>
                <a:ea typeface="黑体" pitchFamily="49" charset="-122"/>
              </a:rPr>
              <a:t>看右，</a:t>
            </a:r>
            <a:r>
              <a:rPr lang="en-US" altLang="zh-CN" sz="2000" dirty="0">
                <a:solidFill>
                  <a:schemeClr val="bg1"/>
                </a:solidFill>
                <a:latin typeface="黑体" pitchFamily="49" charset="-122"/>
                <a:ea typeface="黑体" pitchFamily="49" charset="-122"/>
              </a:rPr>
              <a:t>5</a:t>
            </a:r>
            <a:r>
              <a:rPr lang="zh-CN" altLang="en-US" sz="2000" dirty="0">
                <a:solidFill>
                  <a:schemeClr val="bg1"/>
                </a:solidFill>
                <a:latin typeface="黑体" pitchFamily="49" charset="-122"/>
                <a:ea typeface="黑体" pitchFamily="49" charset="-122"/>
              </a:rPr>
              <a:t>后有数进上去</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pPr algn="ctr"/>
            <a:r>
              <a:rPr lang="en-US" altLang="zh-CN" sz="2000" dirty="0" smtClean="0">
                <a:solidFill>
                  <a:schemeClr val="bg1"/>
                </a:solidFill>
                <a:latin typeface="黑体" pitchFamily="49" charset="-122"/>
                <a:ea typeface="黑体" pitchFamily="49" charset="-122"/>
              </a:rPr>
              <a:t>  5</a:t>
            </a:r>
            <a:r>
              <a:rPr lang="zh-CN" altLang="en-US" sz="2000" dirty="0" smtClean="0">
                <a:solidFill>
                  <a:schemeClr val="bg1"/>
                </a:solidFill>
                <a:latin typeface="黑体" pitchFamily="49" charset="-122"/>
                <a:ea typeface="黑体" pitchFamily="49" charset="-122"/>
              </a:rPr>
              <a:t>后为</a:t>
            </a:r>
            <a:r>
              <a:rPr lang="en-US" altLang="zh-CN" sz="2000" dirty="0">
                <a:solidFill>
                  <a:schemeClr val="bg1"/>
                </a:solidFill>
                <a:latin typeface="黑体" pitchFamily="49" charset="-122"/>
                <a:ea typeface="黑体" pitchFamily="49" charset="-122"/>
              </a:rPr>
              <a:t>0</a:t>
            </a:r>
            <a:r>
              <a:rPr lang="zh-CN" altLang="en-US" sz="2000" dirty="0">
                <a:solidFill>
                  <a:schemeClr val="bg1"/>
                </a:solidFill>
                <a:latin typeface="黑体" pitchFamily="49" charset="-122"/>
                <a:ea typeface="黑体" pitchFamily="49" charset="-122"/>
              </a:rPr>
              <a:t>向左看，左数奇进偶舍弃</a:t>
            </a:r>
            <a:r>
              <a:rPr lang="zh-CN" altLang="en-US" sz="2400" dirty="0">
                <a:solidFill>
                  <a:schemeClr val="bg1"/>
                </a:solidFill>
                <a:latin typeface="黑体" pitchFamily="49" charset="-122"/>
                <a:ea typeface="黑体" pitchFamily="49" charset="-122"/>
              </a:rPr>
              <a:t>。</a:t>
            </a:r>
            <a:r>
              <a:rPr lang="zh-CN" altLang="en-US" sz="2400" dirty="0">
                <a:solidFill>
                  <a:schemeClr val="bg1"/>
                </a:solidFill>
              </a:rPr>
              <a:t> </a:t>
            </a:r>
          </a:p>
        </p:txBody>
      </p:sp>
      <p:grpSp>
        <p:nvGrpSpPr>
          <p:cNvPr id="25" name="组合 24"/>
          <p:cNvGrpSpPr/>
          <p:nvPr/>
        </p:nvGrpSpPr>
        <p:grpSpPr>
          <a:xfrm>
            <a:off x="2126647" y="2006165"/>
            <a:ext cx="5408341" cy="1112173"/>
            <a:chOff x="2281250" y="1225195"/>
            <a:chExt cx="5408341" cy="1221671"/>
          </a:xfrm>
        </p:grpSpPr>
        <p:sp>
          <p:nvSpPr>
            <p:cNvPr id="26" name="上箭头标注 25"/>
            <p:cNvSpPr/>
            <p:nvPr/>
          </p:nvSpPr>
          <p:spPr>
            <a:xfrm flipV="1">
              <a:off x="2281250" y="1286933"/>
              <a:ext cx="5408341" cy="1159933"/>
            </a:xfrm>
            <a:prstGeom prst="upArrowCallout">
              <a:avLst>
                <a:gd name="adj1" fmla="val 54197"/>
                <a:gd name="adj2" fmla="val 38580"/>
                <a:gd name="adj3" fmla="val 25000"/>
                <a:gd name="adj4" fmla="val 6497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3"/>
            <p:cNvSpPr>
              <a:spLocks noChangeArrowheads="1"/>
            </p:cNvSpPr>
            <p:nvPr/>
          </p:nvSpPr>
          <p:spPr bwMode="auto">
            <a:xfrm>
              <a:off x="2543767" y="1225195"/>
              <a:ext cx="5067766" cy="779976"/>
            </a:xfrm>
            <a:prstGeom prst="rect">
              <a:avLst/>
            </a:prstGeom>
            <a:noFill/>
            <a:ln w="9525" algn="ctr">
              <a:noFill/>
              <a:miter lim="800000"/>
              <a:headEnd/>
              <a:tailEnd/>
            </a:ln>
          </p:spPr>
          <p:txBody>
            <a:bodyPr wrap="square" tIns="46800" bIns="46800" anchor="ctr">
              <a:spAutoFit/>
            </a:bodyPr>
            <a:lstStyle/>
            <a:p>
              <a:pPr algn="ctr"/>
              <a:r>
                <a:rPr lang="en-US" altLang="zh-CN" sz="2000" dirty="0" smtClean="0">
                  <a:solidFill>
                    <a:schemeClr val="bg1"/>
                  </a:solidFill>
                  <a:latin typeface="黑体" pitchFamily="49" charset="-122"/>
                  <a:ea typeface="黑体" pitchFamily="49" charset="-122"/>
                </a:rPr>
                <a:t>4</a:t>
              </a:r>
              <a:r>
                <a:rPr lang="zh-CN" altLang="en-US" sz="2000" dirty="0">
                  <a:solidFill>
                    <a:schemeClr val="bg1"/>
                  </a:solidFill>
                  <a:latin typeface="黑体" pitchFamily="49" charset="-122"/>
                  <a:ea typeface="黑体" pitchFamily="49" charset="-122"/>
                </a:rPr>
                <a:t>舍</a:t>
              </a:r>
              <a:r>
                <a:rPr lang="en-US" altLang="zh-CN" sz="2000" dirty="0">
                  <a:solidFill>
                    <a:schemeClr val="bg1"/>
                  </a:solidFill>
                  <a:latin typeface="黑体" pitchFamily="49" charset="-122"/>
                  <a:ea typeface="黑体" pitchFamily="49" charset="-122"/>
                </a:rPr>
                <a:t>6</a:t>
              </a:r>
              <a:r>
                <a:rPr lang="zh-CN" altLang="en-US" sz="2000" dirty="0">
                  <a:solidFill>
                    <a:schemeClr val="bg1"/>
                  </a:solidFill>
                  <a:latin typeface="黑体" pitchFamily="49" charset="-122"/>
                  <a:ea typeface="黑体" pitchFamily="49" charset="-122"/>
                </a:rPr>
                <a:t>入</a:t>
              </a:r>
              <a:r>
                <a:rPr lang="en-US" altLang="zh-CN" sz="2000" dirty="0">
                  <a:solidFill>
                    <a:schemeClr val="bg1"/>
                  </a:solidFill>
                  <a:latin typeface="黑体" pitchFamily="49" charset="-122"/>
                  <a:ea typeface="黑体" pitchFamily="49" charset="-122"/>
                </a:rPr>
                <a:t>5</a:t>
              </a:r>
              <a:r>
                <a:rPr lang="zh-CN" altLang="en-US" sz="2000" dirty="0">
                  <a:solidFill>
                    <a:schemeClr val="bg1"/>
                  </a:solidFill>
                  <a:latin typeface="黑体" pitchFamily="49" charset="-122"/>
                  <a:ea typeface="黑体" pitchFamily="49" charset="-122"/>
                </a:rPr>
                <a:t>看右，</a:t>
              </a:r>
              <a:r>
                <a:rPr lang="en-US" altLang="zh-CN" sz="2000" dirty="0">
                  <a:solidFill>
                    <a:schemeClr val="bg1"/>
                  </a:solidFill>
                  <a:latin typeface="黑体" pitchFamily="49" charset="-122"/>
                  <a:ea typeface="黑体" pitchFamily="49" charset="-122"/>
                </a:rPr>
                <a:t>5</a:t>
              </a:r>
              <a:r>
                <a:rPr lang="zh-CN" altLang="en-US" sz="2000" dirty="0">
                  <a:solidFill>
                    <a:schemeClr val="bg1"/>
                  </a:solidFill>
                  <a:latin typeface="黑体" pitchFamily="49" charset="-122"/>
                  <a:ea typeface="黑体" pitchFamily="49" charset="-122"/>
                </a:rPr>
                <a:t>后有数进上去</a:t>
              </a:r>
              <a:r>
                <a:rPr lang="zh-CN" altLang="en-US" sz="2000" dirty="0" smtClean="0">
                  <a:solidFill>
                    <a:schemeClr val="bg1"/>
                  </a:solidFill>
                  <a:latin typeface="黑体" pitchFamily="49" charset="-122"/>
                  <a:ea typeface="黑体" pitchFamily="49" charset="-122"/>
                </a:rPr>
                <a:t>，</a:t>
              </a:r>
              <a:endParaRPr lang="en-US" altLang="zh-CN" sz="2000" dirty="0" smtClean="0">
                <a:solidFill>
                  <a:schemeClr val="bg1"/>
                </a:solidFill>
                <a:latin typeface="黑体" pitchFamily="49" charset="-122"/>
                <a:ea typeface="黑体" pitchFamily="49" charset="-122"/>
              </a:endParaRPr>
            </a:p>
            <a:p>
              <a:pPr algn="ctr"/>
              <a:r>
                <a:rPr lang="en-US" altLang="zh-CN" sz="2000" dirty="0" smtClean="0">
                  <a:solidFill>
                    <a:schemeClr val="bg1"/>
                  </a:solidFill>
                  <a:latin typeface="黑体" pitchFamily="49" charset="-122"/>
                  <a:ea typeface="黑体" pitchFamily="49" charset="-122"/>
                </a:rPr>
                <a:t>  5</a:t>
              </a:r>
              <a:r>
                <a:rPr lang="zh-CN" altLang="en-US" sz="2000" dirty="0" smtClean="0">
                  <a:solidFill>
                    <a:schemeClr val="bg1"/>
                  </a:solidFill>
                  <a:latin typeface="黑体" pitchFamily="49" charset="-122"/>
                  <a:ea typeface="黑体" pitchFamily="49" charset="-122"/>
                </a:rPr>
                <a:t>后为</a:t>
              </a:r>
              <a:r>
                <a:rPr lang="en-US" altLang="zh-CN" sz="2000" dirty="0">
                  <a:solidFill>
                    <a:schemeClr val="bg1"/>
                  </a:solidFill>
                  <a:latin typeface="黑体" pitchFamily="49" charset="-122"/>
                  <a:ea typeface="黑体" pitchFamily="49" charset="-122"/>
                </a:rPr>
                <a:t>0</a:t>
              </a:r>
              <a:r>
                <a:rPr lang="zh-CN" altLang="en-US" sz="2000" dirty="0">
                  <a:solidFill>
                    <a:schemeClr val="bg1"/>
                  </a:solidFill>
                  <a:latin typeface="黑体" pitchFamily="49" charset="-122"/>
                  <a:ea typeface="黑体" pitchFamily="49" charset="-122"/>
                </a:rPr>
                <a:t>向左看，左数奇进偶舍弃。 </a:t>
              </a:r>
            </a:p>
          </p:txBody>
        </p:sp>
      </p:grpSp>
    </p:spTree>
    <p:extLst>
      <p:ext uri="{BB962C8B-B14F-4D97-AF65-F5344CB8AC3E}">
        <p14:creationId xmlns:p14="http://schemas.microsoft.com/office/powerpoint/2010/main" xmlns="" val="26344594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1+#ppt_w/2"/>
                                          </p:val>
                                        </p:tav>
                                        <p:tav tm="100000">
                                          <p:val>
                                            <p:strVal val="#ppt_x"/>
                                          </p:val>
                                        </p:tav>
                                      </p:tavLst>
                                    </p:anim>
                                    <p:anim calcmode="lin" valueType="num">
                                      <p:cBhvr additive="base">
                                        <p:cTn id="26" dur="10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35" presetClass="emph" presetSubtype="0" fill="hold" nodeType="afterEffect">
                                  <p:stCondLst>
                                    <p:cond delay="0"/>
                                  </p:stCondLst>
                                  <p:childTnLst>
                                    <p:anim calcmode="discrete" valueType="str">
                                      <p:cBhvr>
                                        <p:cTn id="29" dur="500" fill="hold"/>
                                        <p:tgtEl>
                                          <p:spTgt spid="12"/>
                                        </p:tgtEl>
                                        <p:attrNameLst>
                                          <p:attrName>style.visibility</p:attrName>
                                        </p:attrNameLst>
                                      </p:cBhvr>
                                      <p:tavLst>
                                        <p:tav tm="0">
                                          <p:val>
                                            <p:strVal val="hidden"/>
                                          </p:val>
                                        </p:tav>
                                        <p:tav tm="50000">
                                          <p:val>
                                            <p:strVal val="visible"/>
                                          </p:val>
                                        </p:tav>
                                      </p:tavLst>
                                    </p:anim>
                                  </p:childTnLst>
                                </p:cTn>
                              </p:par>
                            </p:childTnLst>
                          </p:cTn>
                        </p:par>
                        <p:par>
                          <p:cTn id="30" fill="hold">
                            <p:stCondLst>
                              <p:cond delay="1500"/>
                            </p:stCondLst>
                            <p:childTnLst>
                              <p:par>
                                <p:cTn id="31" presetID="35" presetClass="emph" presetSubtype="0" fill="hold" nodeType="afterEffect">
                                  <p:stCondLst>
                                    <p:cond delay="0"/>
                                  </p:stCondLst>
                                  <p:childTnLst>
                                    <p:anim calcmode="discrete" valueType="str">
                                      <p:cBhvr>
                                        <p:cTn id="32" dur="500" fill="hold"/>
                                        <p:tgtEl>
                                          <p:spTgt spid="12"/>
                                        </p:tgtEl>
                                        <p:attrNameLst>
                                          <p:attrName>style.visibility</p:attrName>
                                        </p:attrNameLst>
                                      </p:cBhvr>
                                      <p:tavLst>
                                        <p:tav tm="0">
                                          <p:val>
                                            <p:strVal val="hidden"/>
                                          </p:val>
                                        </p:tav>
                                        <p:tav tm="50000">
                                          <p:val>
                                            <p:strVal val="visible"/>
                                          </p:val>
                                        </p:tav>
                                      </p:tavLst>
                                    </p:anim>
                                  </p:childTnLst>
                                </p:cTn>
                              </p:par>
                            </p:childTnLst>
                          </p:cTn>
                        </p:par>
                        <p:par>
                          <p:cTn id="33" fill="hold">
                            <p:stCondLst>
                              <p:cond delay="2000"/>
                            </p:stCondLst>
                            <p:childTnLst>
                              <p:par>
                                <p:cTn id="34" presetID="35" presetClass="emph" presetSubtype="0" fill="hold" nodeType="afterEffect">
                                  <p:stCondLst>
                                    <p:cond delay="0"/>
                                  </p:stCondLst>
                                  <p:childTnLst>
                                    <p:anim calcmode="discrete" valueType="str">
                                      <p:cBhvr>
                                        <p:cTn id="35" dur="5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1000" fill="hold"/>
                                        <p:tgtEl>
                                          <p:spTgt spid="16"/>
                                        </p:tgtEl>
                                        <p:attrNameLst>
                                          <p:attrName>ppt_x</p:attrName>
                                        </p:attrNameLst>
                                      </p:cBhvr>
                                      <p:tavLst>
                                        <p:tav tm="0">
                                          <p:val>
                                            <p:strVal val="1+#ppt_w/2"/>
                                          </p:val>
                                        </p:tav>
                                        <p:tav tm="100000">
                                          <p:val>
                                            <p:strVal val="#ppt_x"/>
                                          </p:val>
                                        </p:tav>
                                      </p:tavLst>
                                    </p:anim>
                                    <p:anim calcmode="lin" valueType="num">
                                      <p:cBhvr additive="base">
                                        <p:cTn id="45" dur="100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35" presetClass="emph" presetSubtype="0" fill="hold" nodeType="afterEffect">
                                  <p:stCondLst>
                                    <p:cond delay="0"/>
                                  </p:stCondLst>
                                  <p:childTnLst>
                                    <p:anim calcmode="discrete" valueType="str">
                                      <p:cBhvr>
                                        <p:cTn id="48"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9" fill="hold">
                            <p:stCondLst>
                              <p:cond delay="2000"/>
                            </p:stCondLst>
                            <p:childTnLst>
                              <p:par>
                                <p:cTn id="50" presetID="35" presetClass="emph" presetSubtype="0" fill="hold" nodeType="afterEffect">
                                  <p:stCondLst>
                                    <p:cond delay="0"/>
                                  </p:stCondLst>
                                  <p:childTnLst>
                                    <p:anim calcmode="discrete" valueType="str">
                                      <p:cBhvr>
                                        <p:cTn id="51"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52" fill="hold">
                            <p:stCondLst>
                              <p:cond delay="3000"/>
                            </p:stCondLst>
                            <p:childTnLst>
                              <p:par>
                                <p:cTn id="53" presetID="35" presetClass="emph" presetSubtype="0" fill="hold" nodeType="afterEffect">
                                  <p:stCondLst>
                                    <p:cond delay="0"/>
                                  </p:stCondLst>
                                  <p:childTnLst>
                                    <p:anim calcmode="discrete" valueType="str">
                                      <p:cBhvr>
                                        <p:cTn id="54"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87718C2-C929-4DEB-8889-822BCAB18A5A}" type="datetime1">
              <a:rPr lang="zh-CN" altLang="en-US" sz="1400" smtClean="0"/>
              <a:pPr eaLnBrk="1" hangingPunct="1">
                <a:spcBef>
                  <a:spcPct val="0"/>
                </a:spcBef>
                <a:buFontTx/>
                <a:buNone/>
              </a:pPr>
              <a:t>2018/3/2</a:t>
            </a:fld>
            <a:endParaRPr lang="en-US" altLang="zh-CN" sz="1400" smtClean="0"/>
          </a:p>
        </p:txBody>
      </p:sp>
      <p:sp>
        <p:nvSpPr>
          <p:cNvPr id="7373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4C8A530-0F80-47C0-9CFF-08F6E87901F6}" type="slidenum">
              <a:rPr lang="en-US" altLang="zh-CN" sz="1400" smtClean="0"/>
              <a:pPr eaLnBrk="1" hangingPunct="1">
                <a:spcBef>
                  <a:spcPct val="0"/>
                </a:spcBef>
                <a:buFontTx/>
                <a:buNone/>
              </a:pPr>
              <a:t>77</a:t>
            </a:fld>
            <a:endParaRPr lang="en-US" altLang="zh-CN" sz="1400" smtClean="0"/>
          </a:p>
        </p:txBody>
      </p:sp>
      <p:sp>
        <p:nvSpPr>
          <p:cNvPr id="73732" name="矩形 6"/>
          <p:cNvSpPr>
            <a:spLocks noChangeArrowheads="1"/>
          </p:cNvSpPr>
          <p:nvPr/>
        </p:nvSpPr>
        <p:spPr bwMode="auto">
          <a:xfrm>
            <a:off x="395288" y="1997075"/>
            <a:ext cx="8497887" cy="263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800"/>
              </a:spcAft>
              <a:buFontTx/>
              <a:buNone/>
            </a:pPr>
            <a:r>
              <a:rPr lang="en-US" altLang="zh-CN" sz="2400" b="1" dirty="0"/>
              <a:t>3. </a:t>
            </a:r>
            <a:r>
              <a:rPr lang="zh-CN" altLang="zh-CN" sz="2400" b="1" dirty="0"/>
              <a:t>如果在下面的几组数据修约中取四位有效数字，那么完全正确的是哪一组？</a:t>
            </a:r>
          </a:p>
          <a:p>
            <a:pPr eaLnBrk="1" hangingPunct="1">
              <a:spcBef>
                <a:spcPct val="0"/>
              </a:spcBef>
              <a:spcAft>
                <a:spcPts val="1800"/>
              </a:spcAft>
              <a:buFontTx/>
              <a:buNone/>
            </a:pPr>
            <a:r>
              <a:rPr lang="en-US" altLang="zh-CN" sz="2400" b="1" dirty="0"/>
              <a:t>   A</a:t>
            </a:r>
            <a:r>
              <a:rPr lang="zh-CN" altLang="zh-CN" sz="2400" b="1" dirty="0"/>
              <a:t>．</a:t>
            </a:r>
            <a:r>
              <a:rPr lang="en-US" altLang="zh-CN" sz="2400" b="1" dirty="0"/>
              <a:t>9.53163</a:t>
            </a:r>
            <a:r>
              <a:rPr lang="zh-CN" altLang="zh-CN" sz="2400" b="1" dirty="0"/>
              <a:t>修约为</a:t>
            </a:r>
            <a:r>
              <a:rPr lang="en-US" altLang="zh-CN" sz="2400" b="1" dirty="0"/>
              <a:t>9.532       4.76952</a:t>
            </a:r>
            <a:r>
              <a:rPr lang="zh-CN" altLang="zh-CN" sz="2400" b="1" dirty="0"/>
              <a:t>修约为</a:t>
            </a:r>
            <a:r>
              <a:rPr lang="en-US" altLang="zh-CN" sz="2400" b="1" dirty="0"/>
              <a:t>4.769   </a:t>
            </a:r>
            <a:endParaRPr lang="zh-CN" altLang="zh-CN" sz="2400" b="1" dirty="0"/>
          </a:p>
          <a:p>
            <a:pPr eaLnBrk="1" hangingPunct="1">
              <a:spcBef>
                <a:spcPct val="0"/>
              </a:spcBef>
              <a:spcAft>
                <a:spcPts val="1800"/>
              </a:spcAft>
              <a:buFontTx/>
              <a:buNone/>
            </a:pPr>
            <a:r>
              <a:rPr lang="en-US" altLang="zh-CN" sz="2400" b="1" dirty="0"/>
              <a:t>   B</a:t>
            </a:r>
            <a:r>
              <a:rPr lang="zh-CN" altLang="zh-CN" sz="2400" b="1" dirty="0"/>
              <a:t>．</a:t>
            </a:r>
            <a:r>
              <a:rPr lang="en-US" altLang="zh-CN" sz="2400" b="1" dirty="0"/>
              <a:t>62.5149</a:t>
            </a:r>
            <a:r>
              <a:rPr lang="zh-CN" altLang="zh-CN" sz="2400" b="1" dirty="0"/>
              <a:t>修约为 </a:t>
            </a:r>
            <a:r>
              <a:rPr lang="en-US" altLang="zh-CN" sz="2400" b="1" dirty="0"/>
              <a:t>62.51       8.21947</a:t>
            </a:r>
            <a:r>
              <a:rPr lang="zh-CN" altLang="zh-CN" sz="2400" b="1" dirty="0"/>
              <a:t>修约为</a:t>
            </a:r>
            <a:r>
              <a:rPr lang="en-US" altLang="zh-CN" sz="2400" b="1" dirty="0"/>
              <a:t>8.219</a:t>
            </a:r>
            <a:endParaRPr lang="zh-CN" altLang="zh-CN" sz="2400" b="1" dirty="0"/>
          </a:p>
          <a:p>
            <a:pPr eaLnBrk="1" hangingPunct="1">
              <a:spcBef>
                <a:spcPct val="0"/>
              </a:spcBef>
              <a:spcAft>
                <a:spcPts val="1800"/>
              </a:spcAft>
              <a:buFontTx/>
              <a:buNone/>
            </a:pPr>
            <a:r>
              <a:rPr lang="en-US" altLang="zh-CN" sz="2400" b="1" dirty="0" smtClean="0"/>
              <a:t>   C</a:t>
            </a:r>
            <a:r>
              <a:rPr lang="zh-CN" altLang="zh-CN" sz="2400" b="1" dirty="0" smtClean="0"/>
              <a:t>．</a:t>
            </a:r>
            <a:r>
              <a:rPr lang="en-US" altLang="zh-CN" sz="2400" b="1" dirty="0"/>
              <a:t>310.458</a:t>
            </a:r>
            <a:r>
              <a:rPr lang="zh-CN" altLang="zh-CN" sz="2400" b="1" dirty="0"/>
              <a:t>修约为</a:t>
            </a:r>
            <a:r>
              <a:rPr lang="en-US" altLang="zh-CN" sz="2400" b="1" dirty="0"/>
              <a:t>310.5       15.0054</a:t>
            </a:r>
            <a:r>
              <a:rPr lang="zh-CN" altLang="zh-CN" sz="2400" b="1" dirty="0"/>
              <a:t>修约为</a:t>
            </a:r>
            <a:r>
              <a:rPr lang="en-US" altLang="zh-CN" sz="2400" b="1" dirty="0"/>
              <a:t>15.00</a:t>
            </a:r>
            <a:endParaRPr lang="zh-CN" altLang="zh-CN" sz="2400" b="1" dirty="0"/>
          </a:p>
        </p:txBody>
      </p:sp>
      <p:sp>
        <p:nvSpPr>
          <p:cNvPr id="9" name="矩形 8"/>
          <p:cNvSpPr/>
          <p:nvPr/>
        </p:nvSpPr>
        <p:spPr bwMode="auto">
          <a:xfrm>
            <a:off x="374650" y="3500438"/>
            <a:ext cx="7777163" cy="576262"/>
          </a:xfrm>
          <a:prstGeom prst="rect">
            <a:avLst/>
          </a:prstGeom>
          <a:solidFill>
            <a:schemeClr val="tx2">
              <a:lumMod val="50000"/>
              <a:alpha val="35000"/>
            </a:schemeClr>
          </a:solidFill>
          <a:ln w="12700" cap="sq" cmpd="sng" algn="ctr">
            <a:noFill/>
            <a:prstDash val="solid"/>
            <a:miter lim="800000"/>
            <a:headEnd type="none" w="sm" len="sm"/>
            <a:tailEnd type="none" w="sm" len="sm"/>
          </a:ln>
          <a:effectLst/>
          <a:extLst/>
        </p:spPr>
        <p:txBody>
          <a:bodyPr wrap="none"/>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10E9F2F-015D-4521-8CB9-7FA0560280FD}" type="datetime1">
              <a:rPr lang="zh-CN" altLang="en-US" sz="1400" smtClean="0"/>
              <a:pPr eaLnBrk="1" hangingPunct="1">
                <a:spcBef>
                  <a:spcPct val="0"/>
                </a:spcBef>
                <a:buFontTx/>
                <a:buNone/>
              </a:pPr>
              <a:t>2018/3/2</a:t>
            </a:fld>
            <a:endParaRPr lang="en-US" altLang="zh-CN" sz="1400" smtClean="0"/>
          </a:p>
        </p:txBody>
      </p:sp>
      <p:sp>
        <p:nvSpPr>
          <p:cNvPr id="72707"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5AAF7DE-6D8C-446C-8F3B-C5A1C47E4387}" type="slidenum">
              <a:rPr lang="en-US" altLang="zh-CN" sz="1400" smtClean="0"/>
              <a:pPr eaLnBrk="1" hangingPunct="1">
                <a:spcBef>
                  <a:spcPct val="0"/>
                </a:spcBef>
                <a:buFontTx/>
                <a:buNone/>
              </a:pPr>
              <a:t>78</a:t>
            </a:fld>
            <a:endParaRPr lang="en-US" altLang="zh-CN" sz="1400" smtClean="0"/>
          </a:p>
        </p:txBody>
      </p:sp>
      <p:sp>
        <p:nvSpPr>
          <p:cNvPr id="531458" name="Oval 2"/>
          <p:cNvSpPr>
            <a:spLocks noChangeArrowheads="1"/>
          </p:cNvSpPr>
          <p:nvPr/>
        </p:nvSpPr>
        <p:spPr bwMode="auto">
          <a:xfrm>
            <a:off x="3124200" y="2819400"/>
            <a:ext cx="2590800" cy="914400"/>
          </a:xfrm>
          <a:prstGeom prst="ellipse">
            <a:avLst/>
          </a:prstGeom>
          <a:solidFill>
            <a:schemeClr val="fo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800"/>
          </a:p>
        </p:txBody>
      </p:sp>
      <p:sp>
        <p:nvSpPr>
          <p:cNvPr id="72709" name="Rectangle 3"/>
          <p:cNvSpPr>
            <a:spLocks noGrp="1" noChangeArrowheads="1"/>
          </p:cNvSpPr>
          <p:nvPr>
            <p:ph type="title"/>
          </p:nvPr>
        </p:nvSpPr>
        <p:spPr>
          <a:xfrm>
            <a:off x="250825" y="44450"/>
            <a:ext cx="8893175" cy="1252538"/>
          </a:xfrm>
        </p:spPr>
        <p:txBody>
          <a:bodyPr/>
          <a:lstStyle/>
          <a:p>
            <a:pPr algn="l" eaLnBrk="1" hangingPunct="1"/>
            <a:r>
              <a:rPr lang="zh-CN" altLang="en-US" sz="3600" b="1" dirty="0" smtClean="0">
                <a:solidFill>
                  <a:schemeClr val="tx1"/>
                </a:solidFill>
              </a:rPr>
              <a:t>（</a:t>
            </a:r>
            <a:r>
              <a:rPr lang="en-US" altLang="zh-CN" sz="3600" b="1" dirty="0" smtClean="0">
                <a:solidFill>
                  <a:schemeClr val="tx1"/>
                </a:solidFill>
              </a:rPr>
              <a:t>6</a:t>
            </a:r>
            <a:r>
              <a:rPr lang="zh-CN" altLang="en-US" sz="3600" b="1" dirty="0" smtClean="0">
                <a:solidFill>
                  <a:schemeClr val="tx1"/>
                </a:solidFill>
              </a:rPr>
              <a:t>）不确定度的位数及有效数字的确定</a:t>
            </a:r>
          </a:p>
        </p:txBody>
      </p:sp>
      <p:sp>
        <p:nvSpPr>
          <p:cNvPr id="72710" name="Rectangle 4"/>
          <p:cNvSpPr>
            <a:spLocks noGrp="1" noChangeArrowheads="1"/>
          </p:cNvSpPr>
          <p:nvPr>
            <p:ph type="body" sz="half" idx="1"/>
          </p:nvPr>
        </p:nvSpPr>
        <p:spPr>
          <a:xfrm>
            <a:off x="250825" y="2838450"/>
            <a:ext cx="8893175" cy="3543300"/>
          </a:xfrm>
        </p:spPr>
        <p:txBody>
          <a:bodyPr/>
          <a:lstStyle/>
          <a:p>
            <a:pPr eaLnBrk="1" hangingPunct="1">
              <a:buFontTx/>
              <a:buNone/>
            </a:pPr>
            <a:r>
              <a:rPr lang="en-US" altLang="zh-CN" sz="4400" b="1" dirty="0" smtClean="0">
                <a:solidFill>
                  <a:schemeClr val="folHlink"/>
                </a:solidFill>
                <a:ea typeface="华文新魏" pitchFamily="2" charset="-122"/>
              </a:rPr>
              <a:t>                     </a:t>
            </a:r>
            <a:r>
              <a:rPr lang="zh-CN" altLang="en-US" sz="4800" b="1" dirty="0" smtClean="0">
                <a:solidFill>
                  <a:srgbClr val="FF3300"/>
                </a:solidFill>
                <a:ea typeface="华文新魏" pitchFamily="2" charset="-122"/>
              </a:rPr>
              <a:t>约定</a:t>
            </a:r>
            <a:r>
              <a:rPr lang="en-US" altLang="zh-CN" sz="4800" b="1" dirty="0" smtClean="0">
                <a:solidFill>
                  <a:srgbClr val="FF3300"/>
                </a:solidFill>
                <a:ea typeface="华文新魏" pitchFamily="2" charset="-122"/>
              </a:rPr>
              <a:t>5</a:t>
            </a:r>
          </a:p>
          <a:p>
            <a:pPr eaLnBrk="1" hangingPunct="1">
              <a:lnSpc>
                <a:spcPct val="120000"/>
              </a:lnSpc>
              <a:buFontTx/>
              <a:buNone/>
            </a:pPr>
            <a:r>
              <a:rPr lang="en-US" altLang="zh-CN" b="1" dirty="0" smtClean="0">
                <a:solidFill>
                  <a:schemeClr val="accent1"/>
                </a:solidFill>
                <a:latin typeface="宋体" pitchFamily="2" charset="-122"/>
              </a:rPr>
              <a:t>    </a:t>
            </a:r>
            <a:r>
              <a:rPr lang="zh-CN" altLang="en-US" sz="3200" b="1" dirty="0" smtClean="0">
                <a:solidFill>
                  <a:schemeClr val="hlink"/>
                </a:solidFill>
                <a:latin typeface="宋体" pitchFamily="2" charset="-122"/>
              </a:rPr>
              <a:t>我们在物理实验中要求：</a:t>
            </a:r>
          </a:p>
          <a:p>
            <a:pPr eaLnBrk="1" hangingPunct="1">
              <a:lnSpc>
                <a:spcPct val="120000"/>
              </a:lnSpc>
              <a:buFontTx/>
              <a:buNone/>
            </a:pPr>
            <a:r>
              <a:rPr lang="zh-CN" altLang="en-US" sz="3200" b="1" dirty="0" smtClean="0">
                <a:latin typeface="宋体" pitchFamily="2" charset="-122"/>
              </a:rPr>
              <a:t>不确定度的第一位非零数字为</a:t>
            </a:r>
            <a:r>
              <a:rPr lang="zh-CN" altLang="en-US" sz="3200" b="1" dirty="0" smtClean="0"/>
              <a:t>“</a:t>
            </a:r>
            <a:r>
              <a:rPr lang="en-US" altLang="zh-CN" sz="3200" b="1" dirty="0" smtClean="0">
                <a:latin typeface="宋体" pitchFamily="2" charset="-122"/>
              </a:rPr>
              <a:t>1</a:t>
            </a:r>
            <a:r>
              <a:rPr lang="en-US" altLang="zh-CN" sz="3200" b="1" dirty="0" smtClean="0"/>
              <a:t>”</a:t>
            </a:r>
            <a:r>
              <a:rPr lang="zh-CN" altLang="en-US" sz="3200" b="1" dirty="0" smtClean="0">
                <a:latin typeface="宋体" pitchFamily="2" charset="-122"/>
              </a:rPr>
              <a:t>或</a:t>
            </a:r>
            <a:r>
              <a:rPr lang="zh-CN" altLang="en-US" sz="3200" b="1" dirty="0" smtClean="0"/>
              <a:t>“</a:t>
            </a:r>
            <a:r>
              <a:rPr lang="en-US" altLang="zh-CN" sz="3200" b="1" dirty="0" smtClean="0">
                <a:latin typeface="宋体" pitchFamily="2" charset="-122"/>
              </a:rPr>
              <a:t>2</a:t>
            </a:r>
            <a:r>
              <a:rPr lang="en-US" altLang="zh-CN" sz="3200" b="1" dirty="0" smtClean="0"/>
              <a:t>”</a:t>
            </a:r>
            <a:r>
              <a:rPr lang="zh-CN" altLang="en-US" sz="3200" b="1" dirty="0" smtClean="0">
                <a:latin typeface="宋体" pitchFamily="2" charset="-122"/>
              </a:rPr>
              <a:t>时，不</a:t>
            </a:r>
          </a:p>
          <a:p>
            <a:pPr eaLnBrk="1" hangingPunct="1">
              <a:lnSpc>
                <a:spcPct val="120000"/>
              </a:lnSpc>
              <a:buFontTx/>
              <a:buNone/>
            </a:pPr>
            <a:r>
              <a:rPr lang="zh-CN" altLang="en-US" sz="3200" b="1" dirty="0" smtClean="0">
                <a:latin typeface="宋体" pitchFamily="2" charset="-122"/>
              </a:rPr>
              <a:t>确定度位数取</a:t>
            </a:r>
            <a:r>
              <a:rPr lang="en-US" altLang="zh-CN" sz="3200" b="1" dirty="0" smtClean="0">
                <a:latin typeface="宋体" pitchFamily="2" charset="-122"/>
              </a:rPr>
              <a:t>2</a:t>
            </a:r>
            <a:r>
              <a:rPr lang="zh-CN" altLang="en-US" sz="3200" b="1" dirty="0" smtClean="0">
                <a:latin typeface="宋体" pitchFamily="2" charset="-122"/>
              </a:rPr>
              <a:t>位，为</a:t>
            </a:r>
            <a:r>
              <a:rPr lang="zh-CN" altLang="en-US" sz="3200" b="1" dirty="0" smtClean="0"/>
              <a:t>“</a:t>
            </a:r>
            <a:r>
              <a:rPr lang="en-US" altLang="zh-CN" sz="3200" b="1" dirty="0" smtClean="0">
                <a:latin typeface="宋体" pitchFamily="2" charset="-122"/>
              </a:rPr>
              <a:t>3</a:t>
            </a:r>
            <a:r>
              <a:rPr lang="en-US" altLang="zh-CN" sz="3200" b="1" dirty="0" smtClean="0"/>
              <a:t>”</a:t>
            </a:r>
            <a:r>
              <a:rPr lang="zh-CN" altLang="en-US" sz="3200" b="1" dirty="0" smtClean="0">
                <a:latin typeface="宋体" pitchFamily="2" charset="-122"/>
              </a:rPr>
              <a:t>或</a:t>
            </a:r>
            <a:r>
              <a:rPr lang="zh-CN" altLang="en-US" sz="3200" b="1" dirty="0" smtClean="0"/>
              <a:t>“</a:t>
            </a:r>
            <a:r>
              <a:rPr lang="en-US" altLang="zh-CN" sz="3200" b="1" dirty="0" smtClean="0">
                <a:latin typeface="宋体" pitchFamily="2" charset="-122"/>
              </a:rPr>
              <a:t>3</a:t>
            </a:r>
            <a:r>
              <a:rPr lang="en-US" altLang="zh-CN" sz="3200" b="1" dirty="0" smtClean="0"/>
              <a:t>”</a:t>
            </a:r>
            <a:r>
              <a:rPr lang="zh-CN" altLang="en-US" sz="3200" b="1" dirty="0" smtClean="0">
                <a:latin typeface="宋体" pitchFamily="2" charset="-122"/>
              </a:rPr>
              <a:t>以上时只取</a:t>
            </a:r>
            <a:r>
              <a:rPr lang="en-US" altLang="zh-CN" sz="3200" b="1" dirty="0" smtClean="0">
                <a:latin typeface="宋体" pitchFamily="2" charset="-122"/>
              </a:rPr>
              <a:t>1</a:t>
            </a:r>
            <a:r>
              <a:rPr lang="zh-CN" altLang="en-US" sz="3200" b="1" dirty="0" smtClean="0">
                <a:latin typeface="宋体" pitchFamily="2" charset="-122"/>
              </a:rPr>
              <a:t>位。</a:t>
            </a:r>
            <a:r>
              <a:rPr lang="zh-CN" altLang="en-US" b="1" dirty="0" smtClean="0">
                <a:latin typeface="宋体" pitchFamily="2" charset="-122"/>
              </a:rPr>
              <a:t> </a:t>
            </a:r>
          </a:p>
        </p:txBody>
      </p:sp>
      <p:sp>
        <p:nvSpPr>
          <p:cNvPr id="72711" name="Rectangle 5"/>
          <p:cNvSpPr>
            <a:spLocks noGrp="1" noChangeArrowheads="1"/>
          </p:cNvSpPr>
          <p:nvPr>
            <p:ph type="body" sz="half" idx="2"/>
          </p:nvPr>
        </p:nvSpPr>
        <p:spPr>
          <a:xfrm>
            <a:off x="150813" y="1341438"/>
            <a:ext cx="8382000" cy="1414462"/>
          </a:xfrm>
        </p:spPr>
        <p:txBody>
          <a:bodyPr/>
          <a:lstStyle/>
          <a:p>
            <a:pPr eaLnBrk="1" hangingPunct="1">
              <a:lnSpc>
                <a:spcPct val="120000"/>
              </a:lnSpc>
              <a:buFontTx/>
              <a:buNone/>
            </a:pPr>
            <a:r>
              <a:rPr lang="en-US" altLang="zh-CN" sz="3200" b="1" smtClean="0"/>
              <a:t>           </a:t>
            </a:r>
            <a:r>
              <a:rPr lang="zh-CN" altLang="en-US" sz="3200" b="1" smtClean="0"/>
              <a:t>不确定度的位数允许取</a:t>
            </a:r>
            <a:r>
              <a:rPr lang="en-US" altLang="zh-CN" sz="3200" b="1" smtClean="0"/>
              <a:t>1</a:t>
            </a:r>
            <a:r>
              <a:rPr lang="zh-CN" altLang="en-US" sz="3200" b="1" smtClean="0"/>
              <a:t>位或</a:t>
            </a:r>
            <a:r>
              <a:rPr lang="en-US" altLang="zh-CN" sz="3200" b="1" smtClean="0"/>
              <a:t>2</a:t>
            </a:r>
            <a:r>
              <a:rPr lang="zh-CN" altLang="en-US" sz="3200" b="1" smtClean="0"/>
              <a:t>位，</a:t>
            </a:r>
            <a:r>
              <a:rPr lang="en-US" altLang="zh-CN" sz="3200" b="1" smtClean="0"/>
              <a:t>3</a:t>
            </a:r>
            <a:r>
              <a:rPr lang="zh-CN" altLang="en-US" sz="3200" b="1" smtClean="0"/>
              <a:t>位以上是不允许的。</a:t>
            </a:r>
          </a:p>
          <a:p>
            <a:pPr eaLnBrk="1" hangingPunct="1"/>
            <a:endParaRPr lang="en-US" altLang="zh-CN" sz="2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31458"/>
                                        </p:tgtEl>
                                        <p:attrNameLst>
                                          <p:attrName>style.visibility</p:attrName>
                                        </p:attrNameLst>
                                      </p:cBhvr>
                                      <p:to>
                                        <p:strVal val="visible"/>
                                      </p:to>
                                    </p:set>
                                    <p:anim calcmode="lin" valueType="num">
                                      <p:cBhvr additive="base">
                                        <p:cTn id="7" dur="500" fill="hold"/>
                                        <p:tgtEl>
                                          <p:spTgt spid="531458"/>
                                        </p:tgtEl>
                                        <p:attrNameLst>
                                          <p:attrName>ppt_x</p:attrName>
                                        </p:attrNameLst>
                                      </p:cBhvr>
                                      <p:tavLst>
                                        <p:tav tm="0">
                                          <p:val>
                                            <p:strVal val="0-#ppt_w/2"/>
                                          </p:val>
                                        </p:tav>
                                        <p:tav tm="100000">
                                          <p:val>
                                            <p:strVal val="#ppt_x"/>
                                          </p:val>
                                        </p:tav>
                                      </p:tavLst>
                                    </p:anim>
                                    <p:anim calcmode="lin" valueType="num">
                                      <p:cBhvr additive="base">
                                        <p:cTn id="8" dur="500" fill="hold"/>
                                        <p:tgtEl>
                                          <p:spTgt spid="531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195ABA6-55AC-4429-A86E-70F95B248FE8}" type="datetime1">
              <a:rPr lang="zh-CN" altLang="en-US" sz="1400" smtClean="0"/>
              <a:pPr eaLnBrk="1" hangingPunct="1">
                <a:spcBef>
                  <a:spcPct val="0"/>
                </a:spcBef>
                <a:buFontTx/>
                <a:buNone/>
              </a:pPr>
              <a:t>2018/3/2</a:t>
            </a:fld>
            <a:endParaRPr lang="en-US" altLang="zh-CN" sz="1400" smtClean="0"/>
          </a:p>
        </p:txBody>
      </p:sp>
      <p:sp>
        <p:nvSpPr>
          <p:cNvPr id="74755"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C30C07C-409D-481A-80DE-4AF8A9655202}" type="slidenum">
              <a:rPr lang="en-US" altLang="zh-CN" sz="1400" smtClean="0"/>
              <a:pPr eaLnBrk="1" hangingPunct="1">
                <a:spcBef>
                  <a:spcPct val="0"/>
                </a:spcBef>
                <a:buFontTx/>
                <a:buNone/>
              </a:pPr>
              <a:t>79</a:t>
            </a:fld>
            <a:endParaRPr lang="en-US" altLang="zh-CN" sz="1400" smtClean="0"/>
          </a:p>
        </p:txBody>
      </p:sp>
      <p:sp>
        <p:nvSpPr>
          <p:cNvPr id="74756" name="Rectangle 2"/>
          <p:cNvSpPr>
            <a:spLocks noGrp="1" noChangeArrowheads="1"/>
          </p:cNvSpPr>
          <p:nvPr>
            <p:ph type="title"/>
          </p:nvPr>
        </p:nvSpPr>
        <p:spPr>
          <a:xfrm>
            <a:off x="468313" y="404813"/>
            <a:ext cx="7992119" cy="2376487"/>
          </a:xfrm>
        </p:spPr>
        <p:txBody>
          <a:bodyPr/>
          <a:lstStyle/>
          <a:p>
            <a:pPr algn="l" eaLnBrk="1" hangingPunct="1">
              <a:lnSpc>
                <a:spcPct val="130000"/>
              </a:lnSpc>
            </a:pPr>
            <a:r>
              <a:rPr lang="en-US" altLang="zh-CN" sz="2800" dirty="0" smtClean="0">
                <a:solidFill>
                  <a:schemeClr val="tx1"/>
                </a:solidFill>
              </a:rPr>
              <a:t>        </a:t>
            </a:r>
            <a:r>
              <a:rPr lang="zh-CN" altLang="en-US" sz="2800" b="1" dirty="0" smtClean="0">
                <a:solidFill>
                  <a:schemeClr val="tx1"/>
                </a:solidFill>
              </a:rPr>
              <a:t>确定测量结果的有效数字，关键是确定可疑数字的所在位，而它是由不确定度决定的。不确定度数字所在位就是测量结果有效数字的可疑位，它们具有相同的数量级。</a:t>
            </a:r>
          </a:p>
        </p:txBody>
      </p:sp>
      <p:sp>
        <p:nvSpPr>
          <p:cNvPr id="74757" name="Rectangle 3"/>
          <p:cNvSpPr>
            <a:spLocks noGrp="1" noChangeArrowheads="1"/>
          </p:cNvSpPr>
          <p:nvPr>
            <p:ph type="body" idx="1"/>
          </p:nvPr>
        </p:nvSpPr>
        <p:spPr>
          <a:xfrm>
            <a:off x="468313" y="3141663"/>
            <a:ext cx="8136135" cy="3095625"/>
          </a:xfrm>
        </p:spPr>
        <p:txBody>
          <a:bodyPr/>
          <a:lstStyle/>
          <a:p>
            <a:pPr eaLnBrk="1" hangingPunct="1">
              <a:lnSpc>
                <a:spcPct val="120000"/>
              </a:lnSpc>
              <a:buFontTx/>
              <a:buNone/>
            </a:pPr>
            <a:r>
              <a:rPr lang="en-US" altLang="zh-CN" sz="2800" dirty="0" smtClean="0">
                <a:ea typeface="黑体" pitchFamily="49" charset="-122"/>
              </a:rPr>
              <a:t>        </a:t>
            </a:r>
            <a:r>
              <a:rPr lang="zh-CN" altLang="en-US" sz="2800" b="1" dirty="0" smtClean="0">
                <a:solidFill>
                  <a:srgbClr val="00FFFF"/>
                </a:solidFill>
              </a:rPr>
              <a:t>对标明了不确定度的测量数据，不确定度数字所在位就是有效数字的可疑位。</a:t>
            </a:r>
          </a:p>
          <a:p>
            <a:pPr eaLnBrk="1" hangingPunct="1">
              <a:lnSpc>
                <a:spcPct val="120000"/>
              </a:lnSpc>
              <a:buFontTx/>
              <a:buNone/>
            </a:pPr>
            <a:r>
              <a:rPr lang="zh-CN" altLang="en-US" sz="2800" b="1" dirty="0" smtClean="0"/>
              <a:t>        </a:t>
            </a:r>
            <a:r>
              <a:rPr lang="zh-CN" altLang="en-US" sz="2800" b="1" dirty="0" smtClean="0">
                <a:solidFill>
                  <a:schemeClr val="folHlink"/>
                </a:solidFill>
              </a:rPr>
              <a:t>对没有标明不确定度的测量数据，则认为数据的最末一位是有效数字的可疑位。</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7013" y="993775"/>
            <a:ext cx="5329237" cy="650875"/>
          </a:xfrm>
          <a:prstGeom prst="rect">
            <a:avLst/>
          </a:prstGeom>
        </p:spPr>
        <p:txBody>
          <a:bodyPr/>
          <a:lstStyle/>
          <a:p>
            <a:pPr marL="228600" indent="-228600" defTabSz="914400" eaLnBrk="1" hangingPunct="1">
              <a:lnSpc>
                <a:spcPct val="90000"/>
              </a:lnSpc>
              <a:spcBef>
                <a:spcPts val="1000"/>
              </a:spcBef>
              <a:buFont typeface="Wingdings" pitchFamily="2" charset="2"/>
              <a:buNone/>
              <a:defRPr/>
            </a:pPr>
            <a:r>
              <a:rPr lang="en-US" altLang="zh-CN" sz="4800" dirty="0">
                <a:solidFill>
                  <a:schemeClr val="folHlink"/>
                </a:solidFill>
                <a:latin typeface="+mn-lt"/>
                <a:ea typeface="+mn-ea"/>
              </a:rPr>
              <a:t> </a:t>
            </a:r>
            <a:r>
              <a:rPr lang="en-US" altLang="zh-CN" sz="3600" b="1" dirty="0">
                <a:solidFill>
                  <a:srgbClr val="FFFF00"/>
                </a:solidFill>
                <a:latin typeface="黑体" pitchFamily="49" charset="-122"/>
                <a:ea typeface="黑体" pitchFamily="49" charset="-122"/>
              </a:rPr>
              <a:t>3 </a:t>
            </a:r>
            <a:r>
              <a:rPr lang="zh-CN" altLang="en-US" sz="3600" b="1" dirty="0">
                <a:solidFill>
                  <a:srgbClr val="FFFF00"/>
                </a:solidFill>
                <a:latin typeface="黑体" pitchFamily="49" charset="-122"/>
                <a:ea typeface="黑体" pitchFamily="49" charset="-122"/>
              </a:rPr>
              <a:t>物理实验课要求</a:t>
            </a:r>
            <a:r>
              <a:rPr lang="zh-CN" altLang="en-US" sz="3600" dirty="0">
                <a:solidFill>
                  <a:srgbClr val="FFFF00"/>
                </a:solidFill>
                <a:latin typeface="黑体" pitchFamily="49" charset="-122"/>
                <a:ea typeface="黑体" pitchFamily="49" charset="-122"/>
              </a:rPr>
              <a:t> </a:t>
            </a:r>
          </a:p>
        </p:txBody>
      </p:sp>
      <p:sp>
        <p:nvSpPr>
          <p:cNvPr id="3" name="Text Box 4"/>
          <p:cNvSpPr txBox="1">
            <a:spLocks noChangeArrowheads="1"/>
          </p:cNvSpPr>
          <p:nvPr/>
        </p:nvSpPr>
        <p:spPr bwMode="auto">
          <a:xfrm>
            <a:off x="309563" y="1822450"/>
            <a:ext cx="8756650" cy="3785652"/>
          </a:xfrm>
          <a:prstGeom prst="rect">
            <a:avLst/>
          </a:prstGeom>
          <a:noFill/>
          <a:ln w="12700" cap="sq">
            <a:noFill/>
            <a:miter lim="800000"/>
            <a:headEnd type="none" w="sm" len="sm"/>
            <a:tailEnd type="none" w="sm" len="sm"/>
          </a:ln>
        </p:spPr>
        <p:txBody>
          <a:bodyPr>
            <a:spAutoFit/>
          </a:bodyPr>
          <a:lstStyle/>
          <a:p>
            <a:pPr defTabSz="912495" eaLnBrk="1" hangingPunct="1">
              <a:spcBef>
                <a:spcPct val="50000"/>
              </a:spcBef>
              <a:defRPr/>
            </a:pP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1</a:t>
            </a:r>
            <a:r>
              <a:rPr lang="zh-CN" altLang="en-US" sz="2400" b="1" dirty="0">
                <a:latin typeface="黑体" pitchFamily="49" charset="-122"/>
                <a:ea typeface="黑体" pitchFamily="49" charset="-122"/>
              </a:rPr>
              <a:t>）注册及查询</a:t>
            </a:r>
            <a:endParaRPr lang="en-US" altLang="zh-CN" sz="2400" b="1" dirty="0">
              <a:latin typeface="黑体" pitchFamily="49" charset="-122"/>
              <a:ea typeface="黑体" pitchFamily="49" charset="-122"/>
            </a:endParaRPr>
          </a:p>
          <a:p>
            <a:pPr defTabSz="912495" eaLnBrk="1" hangingPunct="1">
              <a:spcBef>
                <a:spcPct val="50000"/>
              </a:spcBef>
              <a:defRPr/>
            </a:pPr>
            <a:r>
              <a:rPr lang="zh-CN" altLang="en-US" sz="2400" b="1" dirty="0">
                <a:latin typeface="黑体" pitchFamily="49" charset="-122"/>
                <a:ea typeface="黑体" pitchFamily="49" charset="-122"/>
              </a:rPr>
              <a:t>每个学生都必须在物理实验中心网上注册，查看本人实验项目安排。不注册期末教师无法给登成绩。期末可以在网上查询每个实验的成绩。</a:t>
            </a:r>
            <a:endParaRPr lang="en-US" altLang="zh-CN" sz="2400" b="1" dirty="0">
              <a:latin typeface="黑体" pitchFamily="49" charset="-122"/>
              <a:ea typeface="黑体" pitchFamily="49" charset="-122"/>
            </a:endParaRPr>
          </a:p>
          <a:p>
            <a:pPr defTabSz="912495">
              <a:spcBef>
                <a:spcPct val="50000"/>
              </a:spcBef>
              <a:defRPr/>
            </a:pPr>
            <a:r>
              <a:rPr lang="zh-CN" altLang="en-US" sz="2400" b="1" dirty="0">
                <a:latin typeface="黑体" pitchFamily="49" charset="-122"/>
                <a:ea typeface="黑体" pitchFamily="49" charset="-122"/>
              </a:rPr>
              <a:t>物理实验中心网址：</a:t>
            </a:r>
            <a:r>
              <a:rPr lang="en-US" altLang="zh-CN" sz="2400" b="1" dirty="0">
                <a:latin typeface="黑体" pitchFamily="49" charset="-122"/>
                <a:ea typeface="黑体" pitchFamily="49" charset="-122"/>
              </a:rPr>
              <a:t>http://www.pec.bit.edu.cn </a:t>
            </a:r>
          </a:p>
          <a:p>
            <a:pPr defTabSz="912495" eaLnBrk="1" hangingPunct="1">
              <a:spcBef>
                <a:spcPct val="50000"/>
              </a:spcBef>
              <a:defRPr/>
            </a:pPr>
            <a:r>
              <a:rPr lang="zh-CN" altLang="en-US" sz="2400" b="1" dirty="0" smtClean="0">
                <a:latin typeface="黑体" pitchFamily="49" charset="-122"/>
                <a:ea typeface="黑体" pitchFamily="49" charset="-122"/>
              </a:rPr>
              <a:t>注册</a:t>
            </a:r>
            <a:r>
              <a:rPr lang="zh-CN" altLang="en-US" sz="2400" b="1" dirty="0">
                <a:latin typeface="黑体" pitchFamily="49" charset="-122"/>
                <a:ea typeface="黑体" pitchFamily="49" charset="-122"/>
              </a:rPr>
              <a:t>用户名：学号，首次密码</a:t>
            </a:r>
            <a:r>
              <a:rPr lang="zh-CN" altLang="en-US" sz="2400" b="1" dirty="0" smtClean="0">
                <a:latin typeface="黑体" pitchFamily="49" charset="-122"/>
                <a:ea typeface="黑体" pitchFamily="49" charset="-122"/>
              </a:rPr>
              <a:t>：</a:t>
            </a:r>
            <a:r>
              <a:rPr lang="en-US" altLang="zh-CN" sz="2400" b="1" dirty="0" smtClean="0">
                <a:solidFill>
                  <a:srgbClr val="FFFF00"/>
                </a:solidFill>
                <a:latin typeface="黑体" pitchFamily="49" charset="-122"/>
                <a:ea typeface="黑体" pitchFamily="49" charset="-122"/>
              </a:rPr>
              <a:t>88888888</a:t>
            </a:r>
            <a:r>
              <a:rPr lang="zh-CN" altLang="en-US" sz="2400" b="1" dirty="0" smtClean="0">
                <a:latin typeface="黑体" pitchFamily="49" charset="-122"/>
                <a:ea typeface="黑体" pitchFamily="49" charset="-122"/>
              </a:rPr>
              <a:t>。</a:t>
            </a:r>
            <a:r>
              <a:rPr lang="zh-CN" altLang="en-US" sz="2400" b="1" dirty="0">
                <a:solidFill>
                  <a:schemeClr val="tx2">
                    <a:lumMod val="75000"/>
                  </a:schemeClr>
                </a:solidFill>
                <a:latin typeface="黑体" pitchFamily="49" charset="-122"/>
                <a:ea typeface="黑体" pitchFamily="49" charset="-122"/>
              </a:rPr>
              <a:t>所有注册信息要填全，包括手机、电话、</a:t>
            </a:r>
            <a:r>
              <a:rPr lang="en-US" altLang="zh-CN" sz="2400" b="1" dirty="0">
                <a:solidFill>
                  <a:schemeClr val="tx2">
                    <a:lumMod val="75000"/>
                  </a:schemeClr>
                </a:solidFill>
                <a:latin typeface="黑体" pitchFamily="49" charset="-122"/>
                <a:ea typeface="黑体" pitchFamily="49" charset="-122"/>
              </a:rPr>
              <a:t>email</a:t>
            </a:r>
            <a:r>
              <a:rPr lang="zh-CN" altLang="en-US" sz="2400" b="1" dirty="0">
                <a:solidFill>
                  <a:schemeClr val="tx2">
                    <a:lumMod val="75000"/>
                  </a:schemeClr>
                </a:solidFill>
                <a:latin typeface="黑体" pitchFamily="49" charset="-122"/>
                <a:ea typeface="黑体" pitchFamily="49" charset="-122"/>
              </a:rPr>
              <a:t>，才能注册成功。</a:t>
            </a:r>
            <a:endParaRPr lang="en-US" altLang="zh-CN" sz="2400" b="1" dirty="0">
              <a:latin typeface="黑体" pitchFamily="49" charset="-122"/>
              <a:ea typeface="黑体" pitchFamily="49" charset="-122"/>
            </a:endParaRPr>
          </a:p>
          <a:p>
            <a:pPr defTabSz="912495" eaLnBrk="1" hangingPunct="1">
              <a:spcBef>
                <a:spcPct val="50000"/>
              </a:spcBef>
              <a:defRPr/>
            </a:pPr>
            <a:r>
              <a:rPr lang="zh-CN" altLang="en-US" sz="2400" b="1" dirty="0" smtClean="0">
                <a:latin typeface="黑体" pitchFamily="49" charset="-122"/>
                <a:ea typeface="黑体" pitchFamily="49" charset="-122"/>
              </a:rPr>
              <a:t>物理</a:t>
            </a:r>
            <a:r>
              <a:rPr lang="zh-CN" altLang="en-US" sz="2400" b="1" dirty="0">
                <a:latin typeface="黑体" pitchFamily="49" charset="-122"/>
                <a:ea typeface="黑体" pitchFamily="49" charset="-122"/>
              </a:rPr>
              <a:t>实验中心微信公众号：</a:t>
            </a:r>
            <a:endParaRPr lang="en-US" altLang="zh-CN" sz="2400" b="1" dirty="0">
              <a:latin typeface="黑体" pitchFamily="49" charset="-122"/>
              <a:ea typeface="黑体" pitchFamily="49" charset="-122"/>
            </a:endParaRPr>
          </a:p>
        </p:txBody>
      </p:sp>
      <p:pic>
        <p:nvPicPr>
          <p:cNvPr id="29701" name="图片 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80312" y="4975225"/>
            <a:ext cx="1884362"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845913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701"/>
                                        </p:tgtEl>
                                        <p:attrNameLst>
                                          <p:attrName>style.visibility</p:attrName>
                                        </p:attrNameLst>
                                      </p:cBhvr>
                                      <p:to>
                                        <p:strVal val="visible"/>
                                      </p:to>
                                    </p:set>
                                    <p:anim calcmode="lin" valueType="num">
                                      <p:cBhvr additive="base">
                                        <p:cTn id="13" dur="500" fill="hold"/>
                                        <p:tgtEl>
                                          <p:spTgt spid="29701"/>
                                        </p:tgtEl>
                                        <p:attrNameLst>
                                          <p:attrName>ppt_x</p:attrName>
                                        </p:attrNameLst>
                                      </p:cBhvr>
                                      <p:tavLst>
                                        <p:tav tm="0">
                                          <p:val>
                                            <p:strVal val="#ppt_x"/>
                                          </p:val>
                                        </p:tav>
                                        <p:tav tm="100000">
                                          <p:val>
                                            <p:strVal val="#ppt_x"/>
                                          </p:val>
                                        </p:tav>
                                      </p:tavLst>
                                    </p:anim>
                                    <p:anim calcmode="lin" valueType="num">
                                      <p:cBhvr additive="base">
                                        <p:cTn id="14" dur="500" fill="hold"/>
                                        <p:tgtEl>
                                          <p:spTgt spid="29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AE7455A-1D4B-4034-B256-AA90D02C1343}" type="datetime1">
              <a:rPr lang="zh-CN" altLang="en-US" sz="1400" smtClean="0"/>
              <a:pPr eaLnBrk="1" hangingPunct="1">
                <a:spcBef>
                  <a:spcPct val="0"/>
                </a:spcBef>
                <a:buFontTx/>
                <a:buNone/>
              </a:pPr>
              <a:t>2018/3/2</a:t>
            </a:fld>
            <a:endParaRPr lang="en-US" altLang="zh-CN" sz="1400" smtClean="0"/>
          </a:p>
        </p:txBody>
      </p:sp>
      <p:sp>
        <p:nvSpPr>
          <p:cNvPr id="75779"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EBA33C2-17BC-494E-BA71-7AE82D2969CF}" type="slidenum">
              <a:rPr lang="en-US" altLang="zh-CN" sz="1400" smtClean="0"/>
              <a:pPr eaLnBrk="1" hangingPunct="1">
                <a:spcBef>
                  <a:spcPct val="0"/>
                </a:spcBef>
                <a:buFontTx/>
                <a:buNone/>
              </a:pPr>
              <a:t>80</a:t>
            </a:fld>
            <a:endParaRPr lang="en-US" altLang="zh-CN" sz="1400" smtClean="0"/>
          </a:p>
        </p:txBody>
      </p:sp>
      <p:sp>
        <p:nvSpPr>
          <p:cNvPr id="75780" name="矩形 5"/>
          <p:cNvSpPr>
            <a:spLocks noChangeArrowheads="1"/>
          </p:cNvSpPr>
          <p:nvPr/>
        </p:nvSpPr>
        <p:spPr bwMode="auto">
          <a:xfrm>
            <a:off x="1042988" y="1146175"/>
            <a:ext cx="6913562"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200"/>
              </a:spcAft>
              <a:buFontTx/>
              <a:buNone/>
            </a:pPr>
            <a:r>
              <a:rPr lang="zh-CN" altLang="zh-CN" sz="2400" b="1"/>
              <a:t>下面哪种说法正确？</a:t>
            </a:r>
          </a:p>
          <a:p>
            <a:pPr eaLnBrk="1" hangingPunct="1">
              <a:spcBef>
                <a:spcPct val="0"/>
              </a:spcBef>
              <a:spcAft>
                <a:spcPts val="1200"/>
              </a:spcAft>
              <a:buFontTx/>
              <a:buNone/>
            </a:pPr>
            <a:r>
              <a:rPr lang="en-US" altLang="zh-CN" sz="2400" b="1"/>
              <a:t>   A. </a:t>
            </a:r>
            <a:r>
              <a:rPr lang="zh-CN" altLang="zh-CN" sz="2400" b="1"/>
              <a:t>间接测量结果有效数字位数的多少由测量仪器的精度决定。</a:t>
            </a:r>
          </a:p>
          <a:p>
            <a:pPr eaLnBrk="1" hangingPunct="1">
              <a:spcBef>
                <a:spcPct val="0"/>
              </a:spcBef>
              <a:spcAft>
                <a:spcPts val="1200"/>
              </a:spcAft>
              <a:buFontTx/>
              <a:buNone/>
            </a:pPr>
            <a:r>
              <a:rPr lang="en-US" altLang="zh-CN" sz="2400" b="1"/>
              <a:t>   B. </a:t>
            </a:r>
            <a:r>
              <a:rPr lang="zh-CN" altLang="zh-CN" sz="2400" b="1"/>
              <a:t>间接测量结果有效数字位数的多少由计算器数码显示位数的多少决定。</a:t>
            </a:r>
          </a:p>
          <a:p>
            <a:pPr eaLnBrk="1" hangingPunct="1">
              <a:spcBef>
                <a:spcPct val="0"/>
              </a:spcBef>
              <a:spcAft>
                <a:spcPts val="1200"/>
              </a:spcAft>
              <a:buFontTx/>
              <a:buNone/>
            </a:pPr>
            <a:r>
              <a:rPr lang="en-US" altLang="zh-CN" sz="2400" b="1"/>
              <a:t>   C. </a:t>
            </a:r>
            <a:r>
              <a:rPr lang="zh-CN" altLang="zh-CN" sz="2400" b="1"/>
              <a:t>间接测量结果有效数字位数的多少由所用计算公式的形式决定。</a:t>
            </a:r>
          </a:p>
          <a:p>
            <a:pPr eaLnBrk="1" hangingPunct="1">
              <a:spcBef>
                <a:spcPct val="0"/>
              </a:spcBef>
              <a:spcAft>
                <a:spcPts val="1200"/>
              </a:spcAft>
              <a:buFontTx/>
              <a:buNone/>
            </a:pPr>
            <a:r>
              <a:rPr lang="en-US" altLang="zh-CN" sz="2400" b="1"/>
              <a:t>   D. </a:t>
            </a:r>
            <a:r>
              <a:rPr lang="zh-CN" altLang="zh-CN" sz="2400" b="1"/>
              <a:t>间接测量结果有效数字位数的多少由其不确定度决定。</a:t>
            </a:r>
          </a:p>
        </p:txBody>
      </p:sp>
      <p:sp>
        <p:nvSpPr>
          <p:cNvPr id="7" name="矩形 6"/>
          <p:cNvSpPr/>
          <p:nvPr/>
        </p:nvSpPr>
        <p:spPr bwMode="auto">
          <a:xfrm>
            <a:off x="690563" y="4264025"/>
            <a:ext cx="7777162" cy="935038"/>
          </a:xfrm>
          <a:prstGeom prst="rect">
            <a:avLst/>
          </a:prstGeom>
          <a:solidFill>
            <a:schemeClr val="tx2">
              <a:lumMod val="50000"/>
              <a:alpha val="35000"/>
            </a:schemeClr>
          </a:solidFill>
          <a:ln w="12700" cap="sq" cmpd="sng" algn="ctr">
            <a:noFill/>
            <a:prstDash val="solid"/>
            <a:miter lim="800000"/>
            <a:headEnd type="none" w="sm" len="sm"/>
            <a:tailEnd type="none" w="sm" len="sm"/>
          </a:ln>
          <a:effectLst/>
          <a:extLst/>
        </p:spPr>
        <p:txBody>
          <a:bodyPr wrap="none"/>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3A57259-34C6-498C-A251-3837BFC1F6C8}" type="datetime1">
              <a:rPr lang="zh-CN" altLang="en-US" smtClean="0"/>
              <a:pPr>
                <a:defRPr/>
              </a:pPr>
              <a:t>2018/3/2</a:t>
            </a:fld>
            <a:endParaRPr lang="en-US" altLang="zh-CN"/>
          </a:p>
        </p:txBody>
      </p:sp>
      <p:sp>
        <p:nvSpPr>
          <p:cNvPr id="5" name="灯片编号占位符 4"/>
          <p:cNvSpPr>
            <a:spLocks noGrp="1"/>
          </p:cNvSpPr>
          <p:nvPr>
            <p:ph type="sldNum" sz="quarter" idx="12"/>
          </p:nvPr>
        </p:nvSpPr>
        <p:spPr/>
        <p:txBody>
          <a:bodyPr/>
          <a:lstStyle/>
          <a:p>
            <a:pPr>
              <a:defRPr/>
            </a:pPr>
            <a:fld id="{68189DF1-021B-4F5E-9278-107B8E2E1BBB}" type="slidenum">
              <a:rPr lang="en-US" altLang="zh-CN" smtClean="0"/>
              <a:pPr>
                <a:defRPr/>
              </a:pPr>
              <a:t>81</a:t>
            </a:fld>
            <a:endParaRPr lang="en-US" altLang="zh-CN"/>
          </a:p>
        </p:txBody>
      </p:sp>
      <p:pic>
        <p:nvPicPr>
          <p:cNvPr id="172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260648"/>
            <a:ext cx="9070722" cy="57606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xmlns="" val="40147556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3A57259-34C6-498C-A251-3837BFC1F6C8}" type="datetime1">
              <a:rPr lang="zh-CN" altLang="en-US" smtClean="0"/>
              <a:pPr>
                <a:defRPr/>
              </a:pPr>
              <a:t>2018/3/2</a:t>
            </a:fld>
            <a:endParaRPr lang="en-US" altLang="zh-CN"/>
          </a:p>
        </p:txBody>
      </p:sp>
      <p:sp>
        <p:nvSpPr>
          <p:cNvPr id="5" name="灯片编号占位符 4"/>
          <p:cNvSpPr>
            <a:spLocks noGrp="1"/>
          </p:cNvSpPr>
          <p:nvPr>
            <p:ph type="sldNum" sz="quarter" idx="12"/>
          </p:nvPr>
        </p:nvSpPr>
        <p:spPr/>
        <p:txBody>
          <a:bodyPr/>
          <a:lstStyle/>
          <a:p>
            <a:pPr>
              <a:defRPr/>
            </a:pPr>
            <a:fld id="{68189DF1-021B-4F5E-9278-107B8E2E1BBB}" type="slidenum">
              <a:rPr lang="en-US" altLang="zh-CN" smtClean="0"/>
              <a:pPr>
                <a:defRPr/>
              </a:pPr>
              <a:t>82</a:t>
            </a:fld>
            <a:endParaRPr lang="en-US" altLang="zh-CN"/>
          </a:p>
        </p:txBody>
      </p:sp>
      <p:pic>
        <p:nvPicPr>
          <p:cNvPr id="1730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6632"/>
            <a:ext cx="9117923" cy="60491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xmlns="" val="35304365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B3A57259-34C6-498C-A251-3837BFC1F6C8}" type="datetime1">
              <a:rPr lang="zh-CN" altLang="en-US" smtClean="0"/>
              <a:pPr>
                <a:defRPr/>
              </a:pPr>
              <a:t>2018/3/2</a:t>
            </a:fld>
            <a:endParaRPr lang="en-US" altLang="zh-CN"/>
          </a:p>
        </p:txBody>
      </p:sp>
      <p:sp>
        <p:nvSpPr>
          <p:cNvPr id="5" name="灯片编号占位符 4"/>
          <p:cNvSpPr>
            <a:spLocks noGrp="1"/>
          </p:cNvSpPr>
          <p:nvPr>
            <p:ph type="sldNum" sz="quarter" idx="12"/>
          </p:nvPr>
        </p:nvSpPr>
        <p:spPr/>
        <p:txBody>
          <a:bodyPr/>
          <a:lstStyle/>
          <a:p>
            <a:pPr>
              <a:defRPr/>
            </a:pPr>
            <a:fld id="{68189DF1-021B-4F5E-9278-107B8E2E1BBB}" type="slidenum">
              <a:rPr lang="en-US" altLang="zh-CN" smtClean="0"/>
              <a:pPr>
                <a:defRPr/>
              </a:pPr>
              <a:t>83</a:t>
            </a:fld>
            <a:endParaRPr lang="en-US" altLang="zh-CN"/>
          </a:p>
        </p:txBody>
      </p:sp>
      <p:pic>
        <p:nvPicPr>
          <p:cNvPr id="1740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234893"/>
            <a:ext cx="8964488" cy="5905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xmlns="" val="2607522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166688" y="0"/>
            <a:ext cx="8229600" cy="922338"/>
          </a:xfrm>
        </p:spPr>
        <p:txBody>
          <a:bodyPr/>
          <a:lstStyle/>
          <a:p>
            <a:r>
              <a:rPr lang="zh-CN" altLang="en-US" smtClean="0"/>
              <a:t>改错题</a:t>
            </a:r>
          </a:p>
        </p:txBody>
      </p:sp>
      <p:sp>
        <p:nvSpPr>
          <p:cNvPr id="78851"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A43CA06-DF25-433F-A0F3-4A40ED418770}" type="datetime1">
              <a:rPr lang="zh-CN" altLang="en-US" sz="1400" smtClean="0"/>
              <a:pPr eaLnBrk="1" hangingPunct="1">
                <a:spcBef>
                  <a:spcPct val="0"/>
                </a:spcBef>
                <a:buFontTx/>
                <a:buNone/>
              </a:pPr>
              <a:t>2018/3/2</a:t>
            </a:fld>
            <a:endParaRPr lang="en-US" altLang="zh-CN" sz="1400" smtClean="0"/>
          </a:p>
        </p:txBody>
      </p:sp>
      <p:sp>
        <p:nvSpPr>
          <p:cNvPr id="78852"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1B30C307-45FB-48F3-8F86-679619226F01}" type="slidenum">
              <a:rPr lang="en-US" altLang="zh-CN" sz="1400" smtClean="0"/>
              <a:pPr eaLnBrk="1" hangingPunct="1">
                <a:spcBef>
                  <a:spcPct val="0"/>
                </a:spcBef>
                <a:buFontTx/>
                <a:buNone/>
              </a:pPr>
              <a:t>84</a:t>
            </a:fld>
            <a:endParaRPr lang="en-US" altLang="zh-CN" sz="1400" smtClean="0"/>
          </a:p>
        </p:txBody>
      </p:sp>
      <p:pic>
        <p:nvPicPr>
          <p:cNvPr id="78853"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836613"/>
            <a:ext cx="4859338" cy="2703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pic>
        <p:nvPicPr>
          <p:cNvPr id="79878"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14538" y="3789363"/>
            <a:ext cx="7037387" cy="28527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78"/>
                                        </p:tgtEl>
                                        <p:attrNameLst>
                                          <p:attrName>style.visibility</p:attrName>
                                        </p:attrNameLst>
                                      </p:cBhvr>
                                      <p:to>
                                        <p:strVal val="visible"/>
                                      </p:to>
                                    </p:set>
                                    <p:anim calcmode="lin" valueType="num">
                                      <p:cBhvr additive="base">
                                        <p:cTn id="7" dur="500" fill="hold"/>
                                        <p:tgtEl>
                                          <p:spTgt spid="79878"/>
                                        </p:tgtEl>
                                        <p:attrNameLst>
                                          <p:attrName>ppt_x</p:attrName>
                                        </p:attrNameLst>
                                      </p:cBhvr>
                                      <p:tavLst>
                                        <p:tav tm="0">
                                          <p:val>
                                            <p:strVal val="#ppt_x"/>
                                          </p:val>
                                        </p:tav>
                                        <p:tav tm="100000">
                                          <p:val>
                                            <p:strVal val="#ppt_x"/>
                                          </p:val>
                                        </p:tav>
                                      </p:tavLst>
                                    </p:anim>
                                    <p:anim calcmode="lin" valueType="num">
                                      <p:cBhvr additive="base">
                                        <p:cTn id="8"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F76AB78F-EB01-4402-9565-0C29B599A701}" type="datetime1">
              <a:rPr lang="zh-CN" altLang="en-US" sz="1400" smtClean="0"/>
              <a:pPr eaLnBrk="1" hangingPunct="1">
                <a:spcBef>
                  <a:spcPct val="0"/>
                </a:spcBef>
                <a:buFontTx/>
                <a:buNone/>
              </a:pPr>
              <a:t>2018/3/2</a:t>
            </a:fld>
            <a:endParaRPr lang="en-US" altLang="zh-CN" sz="1400" smtClean="0"/>
          </a:p>
        </p:txBody>
      </p:sp>
      <p:sp>
        <p:nvSpPr>
          <p:cNvPr id="77827"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E52AA5C-2AA3-4561-A1EC-45E93C7A6056}" type="slidenum">
              <a:rPr lang="en-US" altLang="zh-CN" sz="1400" smtClean="0"/>
              <a:pPr eaLnBrk="1" hangingPunct="1">
                <a:spcBef>
                  <a:spcPct val="0"/>
                </a:spcBef>
                <a:buFontTx/>
                <a:buNone/>
              </a:pPr>
              <a:t>85</a:t>
            </a:fld>
            <a:endParaRPr lang="en-US" altLang="zh-CN" sz="1400" smtClean="0"/>
          </a:p>
        </p:txBody>
      </p:sp>
      <p:sp>
        <p:nvSpPr>
          <p:cNvPr id="62466" name="Rectangle 2"/>
          <p:cNvSpPr>
            <a:spLocks noGrp="1" noChangeArrowheads="1"/>
          </p:cNvSpPr>
          <p:nvPr>
            <p:ph type="title"/>
          </p:nvPr>
        </p:nvSpPr>
        <p:spPr>
          <a:xfrm>
            <a:off x="457200" y="274638"/>
            <a:ext cx="8229600" cy="993775"/>
          </a:xfrm>
          <a:extLst>
            <a:ext uri="{909E8E84-426E-40DD-AFC4-6F175D3DCCD1}">
              <a14:hiddenFill xmlns:a14="http://schemas.microsoft.com/office/drawing/2010/main" xmlns="">
                <a:gradFill rotWithShape="0">
                  <a:gsLst>
                    <a:gs pos="0">
                      <a:srgbClr val="FFFFCC"/>
                    </a:gs>
                    <a:gs pos="100000">
                      <a:schemeClr val="bg1"/>
                    </a:gs>
                  </a:gsLst>
                  <a:lin ang="5400000" scaled="1"/>
                </a:gra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algn="l" eaLnBrk="1" hangingPunct="1"/>
            <a:r>
              <a:rPr lang="en-US" altLang="zh-CN" b="1" smtClean="0">
                <a:solidFill>
                  <a:schemeClr val="folHlink"/>
                </a:solidFill>
                <a:latin typeface="宋体" pitchFamily="2" charset="-122"/>
              </a:rPr>
              <a:t>3 </a:t>
            </a:r>
            <a:r>
              <a:rPr lang="zh-CN" altLang="en-US" b="1" smtClean="0">
                <a:solidFill>
                  <a:schemeClr val="folHlink"/>
                </a:solidFill>
                <a:latin typeface="宋体" pitchFamily="2" charset="-122"/>
              </a:rPr>
              <a:t>有效数字的运算</a:t>
            </a:r>
          </a:p>
        </p:txBody>
      </p:sp>
      <p:sp>
        <p:nvSpPr>
          <p:cNvPr id="62467" name="Rectangle 3"/>
          <p:cNvSpPr>
            <a:spLocks noGrp="1" noChangeArrowheads="1"/>
          </p:cNvSpPr>
          <p:nvPr>
            <p:ph type="body" idx="1"/>
          </p:nvPr>
        </p:nvSpPr>
        <p:spPr>
          <a:xfrm>
            <a:off x="684213" y="1600200"/>
            <a:ext cx="8459787" cy="4114800"/>
          </a:xfrm>
        </p:spPr>
        <p:txBody>
          <a:bodyPr/>
          <a:lstStyle/>
          <a:p>
            <a:pPr eaLnBrk="1" hangingPunct="1">
              <a:lnSpc>
                <a:spcPct val="90000"/>
              </a:lnSpc>
              <a:buFontTx/>
              <a:buNone/>
            </a:pPr>
            <a:r>
              <a:rPr lang="zh-CN" altLang="en-US" sz="3600" b="1" smtClean="0">
                <a:solidFill>
                  <a:schemeClr val="folHlink"/>
                </a:solidFill>
                <a:latin typeface="宋体" pitchFamily="2" charset="-122"/>
              </a:rPr>
              <a:t>有效数字运算遵循的总原则</a:t>
            </a:r>
            <a:r>
              <a:rPr lang="zh-CN" altLang="en-US" sz="3600" b="1" smtClean="0">
                <a:latin typeface="宋体" pitchFamily="2" charset="-122"/>
              </a:rPr>
              <a:t>：</a:t>
            </a:r>
          </a:p>
          <a:p>
            <a:pPr eaLnBrk="1" hangingPunct="1">
              <a:lnSpc>
                <a:spcPct val="120000"/>
              </a:lnSpc>
              <a:buFontTx/>
              <a:buNone/>
            </a:pPr>
            <a:r>
              <a:rPr lang="zh-CN" altLang="en-US" b="1" smtClean="0">
                <a:latin typeface="宋体" pitchFamily="2" charset="-122"/>
              </a:rPr>
              <a:t>可靠数字与可靠数字运算后仍是可靠数字，</a:t>
            </a:r>
          </a:p>
          <a:p>
            <a:pPr eaLnBrk="1" hangingPunct="1">
              <a:lnSpc>
                <a:spcPct val="120000"/>
              </a:lnSpc>
              <a:buFontTx/>
              <a:buNone/>
            </a:pPr>
            <a:r>
              <a:rPr lang="zh-CN" altLang="en-US" b="1" smtClean="0">
                <a:latin typeface="宋体" pitchFamily="2" charset="-122"/>
              </a:rPr>
              <a:t>可疑数字与可疑数字运算后仍是可疑数字 ，</a:t>
            </a:r>
          </a:p>
          <a:p>
            <a:pPr eaLnBrk="1" hangingPunct="1">
              <a:lnSpc>
                <a:spcPct val="120000"/>
              </a:lnSpc>
              <a:buFontTx/>
              <a:buNone/>
            </a:pPr>
            <a:r>
              <a:rPr lang="zh-CN" altLang="en-US" b="1" smtClean="0">
                <a:latin typeface="宋体" pitchFamily="2" charset="-122"/>
              </a:rPr>
              <a:t>可靠数字与可疑数字运算后成为可疑数字，</a:t>
            </a:r>
          </a:p>
          <a:p>
            <a:pPr eaLnBrk="1" hangingPunct="1">
              <a:lnSpc>
                <a:spcPct val="120000"/>
              </a:lnSpc>
              <a:buFontTx/>
              <a:buNone/>
            </a:pPr>
            <a:r>
              <a:rPr lang="zh-CN" altLang="en-US" b="1" smtClean="0">
                <a:latin typeface="宋体" pitchFamily="2" charset="-122"/>
              </a:rPr>
              <a:t>进位数字视为可靠数字。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additive="base">
                                        <p:cTn id="7" dur="500" fill="hold"/>
                                        <p:tgtEl>
                                          <p:spTgt spid="62466"/>
                                        </p:tgtEl>
                                        <p:attrNameLst>
                                          <p:attrName>ppt_x</p:attrName>
                                        </p:attrNameLst>
                                      </p:cBhvr>
                                      <p:tavLst>
                                        <p:tav tm="0">
                                          <p:val>
                                            <p:strVal val="0-#ppt_w/2"/>
                                          </p:val>
                                        </p:tav>
                                        <p:tav tm="100000">
                                          <p:val>
                                            <p:strVal val="#ppt_x"/>
                                          </p:val>
                                        </p:tav>
                                      </p:tavLst>
                                    </p:anim>
                                    <p:anim calcmode="lin" valueType="num">
                                      <p:cBhvr additive="base">
                                        <p:cTn id="8" dur="500" fill="hold"/>
                                        <p:tgtEl>
                                          <p:spTgt spid="624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467"/>
                                        </p:tgtEl>
                                        <p:attrNameLst>
                                          <p:attrName>style.visibility</p:attrName>
                                        </p:attrNameLst>
                                      </p:cBhvr>
                                      <p:to>
                                        <p:strVal val="visible"/>
                                      </p:to>
                                    </p:set>
                                    <p:anim calcmode="lin" valueType="num">
                                      <p:cBhvr additive="base">
                                        <p:cTn id="13" dur="500" fill="hold"/>
                                        <p:tgtEl>
                                          <p:spTgt spid="62467"/>
                                        </p:tgtEl>
                                        <p:attrNameLst>
                                          <p:attrName>ppt_x</p:attrName>
                                        </p:attrNameLst>
                                      </p:cBhvr>
                                      <p:tavLst>
                                        <p:tav tm="0">
                                          <p:val>
                                            <p:strVal val="0-#ppt_w/2"/>
                                          </p:val>
                                        </p:tav>
                                        <p:tav tm="100000">
                                          <p:val>
                                            <p:strVal val="#ppt_x"/>
                                          </p:val>
                                        </p:tav>
                                      </p:tavLst>
                                    </p:anim>
                                    <p:anim calcmode="lin" valueType="num">
                                      <p:cBhvr additive="base">
                                        <p:cTn id="14" dur="500" fill="hold"/>
                                        <p:tgtEl>
                                          <p:spTgt spid="624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99925CF-1C4C-4E1C-965D-8102F9B95199}" type="datetime1">
              <a:rPr lang="zh-CN" altLang="en-US" sz="1400" smtClean="0"/>
              <a:pPr eaLnBrk="1" hangingPunct="1">
                <a:spcBef>
                  <a:spcPct val="0"/>
                </a:spcBef>
                <a:buFontTx/>
                <a:buNone/>
              </a:pPr>
              <a:t>2018/3/2</a:t>
            </a:fld>
            <a:endParaRPr lang="en-US" altLang="zh-CN" sz="1400" smtClean="0"/>
          </a:p>
        </p:txBody>
      </p:sp>
      <p:sp>
        <p:nvSpPr>
          <p:cNvPr id="7987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AF9187C6-53BC-43BF-BFBF-F5C6714D6865}" type="slidenum">
              <a:rPr lang="en-US" altLang="zh-CN" sz="1400" smtClean="0"/>
              <a:pPr eaLnBrk="1" hangingPunct="1">
                <a:spcBef>
                  <a:spcPct val="0"/>
                </a:spcBef>
                <a:buFontTx/>
                <a:buNone/>
              </a:pPr>
              <a:t>86</a:t>
            </a:fld>
            <a:endParaRPr lang="en-US" altLang="zh-CN" sz="1400" smtClean="0"/>
          </a:p>
        </p:txBody>
      </p:sp>
      <p:sp>
        <p:nvSpPr>
          <p:cNvPr id="355330" name="Rectangle 2"/>
          <p:cNvSpPr>
            <a:spLocks noGrp="1" noChangeArrowheads="1"/>
          </p:cNvSpPr>
          <p:nvPr>
            <p:ph type="title"/>
          </p:nvPr>
        </p:nvSpPr>
        <p:spPr>
          <a:xfrm>
            <a:off x="457200" y="533400"/>
            <a:ext cx="7391400" cy="533400"/>
          </a:xfrm>
        </p:spPr>
        <p:txBody>
          <a:bodyPr/>
          <a:lstStyle/>
          <a:p>
            <a:pPr algn="l" eaLnBrk="1" hangingPunct="1"/>
            <a:r>
              <a:rPr lang="zh-CN" altLang="en-US" sz="3600" b="1" smtClean="0">
                <a:solidFill>
                  <a:schemeClr val="tx1"/>
                </a:solidFill>
              </a:rPr>
              <a:t>有效数字运算有两种情况</a:t>
            </a:r>
            <a:r>
              <a:rPr lang="zh-CN" altLang="en-US" sz="5400" b="1" smtClean="0">
                <a:solidFill>
                  <a:schemeClr val="tx1"/>
                </a:solidFill>
              </a:rPr>
              <a:t>：</a:t>
            </a:r>
            <a:r>
              <a:rPr lang="zh-CN" altLang="en-US" sz="5400" b="1" smtClean="0"/>
              <a:t/>
            </a:r>
            <a:br>
              <a:rPr lang="zh-CN" altLang="en-US" sz="5400" b="1" smtClean="0"/>
            </a:br>
            <a:endParaRPr lang="zh-CN" altLang="en-US" sz="5400" b="1" smtClean="0"/>
          </a:p>
        </p:txBody>
      </p:sp>
      <p:sp>
        <p:nvSpPr>
          <p:cNvPr id="355331" name="Rectangle 3"/>
          <p:cNvSpPr>
            <a:spLocks noGrp="1" noChangeArrowheads="1"/>
          </p:cNvSpPr>
          <p:nvPr>
            <p:ph type="body" sz="half" idx="1"/>
          </p:nvPr>
        </p:nvSpPr>
        <p:spPr>
          <a:xfrm>
            <a:off x="215900" y="1054100"/>
            <a:ext cx="8677275" cy="2374900"/>
          </a:xfrm>
        </p:spPr>
        <p:txBody>
          <a:bodyPr/>
          <a:lstStyle/>
          <a:p>
            <a:pPr eaLnBrk="1" hangingPunct="1">
              <a:lnSpc>
                <a:spcPct val="125000"/>
              </a:lnSpc>
              <a:buFontTx/>
              <a:buNone/>
            </a:pPr>
            <a:r>
              <a:rPr lang="zh-CN" altLang="en-US" sz="2800" b="1" smtClean="0">
                <a:solidFill>
                  <a:schemeClr val="folHlink"/>
                </a:solidFill>
              </a:rPr>
              <a:t>情况一：</a:t>
            </a:r>
            <a:r>
              <a:rPr lang="zh-CN" altLang="en-US" sz="2800" b="1" smtClean="0"/>
              <a:t> 给出了参与运算的各有效数字（测量值），同时也给出了其相应的不确定度值。</a:t>
            </a:r>
          </a:p>
          <a:p>
            <a:pPr eaLnBrk="1" hangingPunct="1">
              <a:lnSpc>
                <a:spcPct val="125000"/>
              </a:lnSpc>
              <a:buFontTx/>
              <a:buNone/>
            </a:pPr>
            <a:r>
              <a:rPr lang="zh-CN" altLang="en-US" sz="2800" b="1" smtClean="0">
                <a:solidFill>
                  <a:schemeClr val="folHlink"/>
                </a:solidFill>
              </a:rPr>
              <a:t>情况二：</a:t>
            </a:r>
            <a:r>
              <a:rPr lang="zh-CN" altLang="en-US" sz="2800" b="1" smtClean="0"/>
              <a:t>只给出了参与运算的有效数字（测量值），没有给出其相应的不确定度。</a:t>
            </a:r>
          </a:p>
          <a:p>
            <a:pPr eaLnBrk="1" hangingPunct="1">
              <a:lnSpc>
                <a:spcPct val="125000"/>
              </a:lnSpc>
            </a:pPr>
            <a:endParaRPr lang="en-US" altLang="zh-CN" sz="2800" smtClean="0"/>
          </a:p>
        </p:txBody>
      </p:sp>
      <p:sp>
        <p:nvSpPr>
          <p:cNvPr id="355332" name="Rectangle 4"/>
          <p:cNvSpPr>
            <a:spLocks noGrp="1" noChangeArrowheads="1"/>
          </p:cNvSpPr>
          <p:nvPr>
            <p:ph sz="half" idx="2"/>
          </p:nvPr>
        </p:nvSpPr>
        <p:spPr>
          <a:xfrm>
            <a:off x="228600" y="3500438"/>
            <a:ext cx="8664575" cy="3043237"/>
          </a:xfrm>
        </p:spPr>
        <p:txBody>
          <a:bodyPr/>
          <a:lstStyle/>
          <a:p>
            <a:pPr eaLnBrk="1" hangingPunct="1">
              <a:lnSpc>
                <a:spcPct val="125000"/>
              </a:lnSpc>
              <a:buFontTx/>
              <a:buNone/>
            </a:pPr>
            <a:r>
              <a:rPr lang="zh-CN" altLang="en-US" sz="2800" b="1" smtClean="0">
                <a:solidFill>
                  <a:schemeClr val="folHlink"/>
                </a:solidFill>
              </a:rPr>
              <a:t>对前者：</a:t>
            </a:r>
            <a:r>
              <a:rPr lang="zh-CN" altLang="en-US" sz="2800" b="1" smtClean="0"/>
              <a:t>先利用不确定度传递公式计算出运算结果的不确定度，再依此确定运算结果的有效数字。</a:t>
            </a:r>
          </a:p>
          <a:p>
            <a:pPr eaLnBrk="1" hangingPunct="1">
              <a:lnSpc>
                <a:spcPct val="125000"/>
              </a:lnSpc>
              <a:buFontTx/>
              <a:buNone/>
            </a:pPr>
            <a:r>
              <a:rPr lang="zh-CN" altLang="en-US" sz="2800" b="1" smtClean="0">
                <a:solidFill>
                  <a:schemeClr val="folHlink"/>
                </a:solidFill>
              </a:rPr>
              <a:t>对后者：</a:t>
            </a:r>
            <a:r>
              <a:rPr lang="zh-CN" altLang="en-US" sz="2800" b="1" smtClean="0"/>
              <a:t>根据运算方式的不同遵循不同的运算原则，估计运算结果的有效数字位数。</a:t>
            </a:r>
            <a:endParaRPr lang="zh-CN" altLang="en-US" sz="2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5330"/>
                                        </p:tgtEl>
                                        <p:attrNameLst>
                                          <p:attrName>style.visibility</p:attrName>
                                        </p:attrNameLst>
                                      </p:cBhvr>
                                      <p:to>
                                        <p:strVal val="visible"/>
                                      </p:to>
                                    </p:set>
                                    <p:anim calcmode="lin" valueType="num">
                                      <p:cBhvr additive="base">
                                        <p:cTn id="7" dur="500" fill="hold"/>
                                        <p:tgtEl>
                                          <p:spTgt spid="355330"/>
                                        </p:tgtEl>
                                        <p:attrNameLst>
                                          <p:attrName>ppt_x</p:attrName>
                                        </p:attrNameLst>
                                      </p:cBhvr>
                                      <p:tavLst>
                                        <p:tav tm="0">
                                          <p:val>
                                            <p:strVal val="0-#ppt_w/2"/>
                                          </p:val>
                                        </p:tav>
                                        <p:tav tm="100000">
                                          <p:val>
                                            <p:strVal val="#ppt_x"/>
                                          </p:val>
                                        </p:tav>
                                      </p:tavLst>
                                    </p:anim>
                                    <p:anim calcmode="lin" valueType="num">
                                      <p:cBhvr additive="base">
                                        <p:cTn id="8" dur="500" fill="hold"/>
                                        <p:tgtEl>
                                          <p:spTgt spid="3553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5331"/>
                                        </p:tgtEl>
                                        <p:attrNameLst>
                                          <p:attrName>style.visibility</p:attrName>
                                        </p:attrNameLst>
                                      </p:cBhvr>
                                      <p:to>
                                        <p:strVal val="visible"/>
                                      </p:to>
                                    </p:set>
                                    <p:anim calcmode="lin" valueType="num">
                                      <p:cBhvr additive="base">
                                        <p:cTn id="13" dur="500" fill="hold"/>
                                        <p:tgtEl>
                                          <p:spTgt spid="355331"/>
                                        </p:tgtEl>
                                        <p:attrNameLst>
                                          <p:attrName>ppt_x</p:attrName>
                                        </p:attrNameLst>
                                      </p:cBhvr>
                                      <p:tavLst>
                                        <p:tav tm="0">
                                          <p:val>
                                            <p:strVal val="0-#ppt_w/2"/>
                                          </p:val>
                                        </p:tav>
                                        <p:tav tm="100000">
                                          <p:val>
                                            <p:strVal val="#ppt_x"/>
                                          </p:val>
                                        </p:tav>
                                      </p:tavLst>
                                    </p:anim>
                                    <p:anim calcmode="lin" valueType="num">
                                      <p:cBhvr additive="base">
                                        <p:cTn id="14" dur="500" fill="hold"/>
                                        <p:tgtEl>
                                          <p:spTgt spid="35533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5332"/>
                                        </p:tgtEl>
                                        <p:attrNameLst>
                                          <p:attrName>style.visibility</p:attrName>
                                        </p:attrNameLst>
                                      </p:cBhvr>
                                      <p:to>
                                        <p:strVal val="visible"/>
                                      </p:to>
                                    </p:set>
                                    <p:anim calcmode="lin" valueType="num">
                                      <p:cBhvr additive="base">
                                        <p:cTn id="19" dur="500" fill="hold"/>
                                        <p:tgtEl>
                                          <p:spTgt spid="355332"/>
                                        </p:tgtEl>
                                        <p:attrNameLst>
                                          <p:attrName>ppt_x</p:attrName>
                                        </p:attrNameLst>
                                      </p:cBhvr>
                                      <p:tavLst>
                                        <p:tav tm="0">
                                          <p:val>
                                            <p:strVal val="0-#ppt_w/2"/>
                                          </p:val>
                                        </p:tav>
                                        <p:tav tm="100000">
                                          <p:val>
                                            <p:strVal val="#ppt_x"/>
                                          </p:val>
                                        </p:tav>
                                      </p:tavLst>
                                    </p:anim>
                                    <p:anim calcmode="lin" valueType="num">
                                      <p:cBhvr additive="base">
                                        <p:cTn id="20" dur="500" fill="hold"/>
                                        <p:tgtEl>
                                          <p:spTgt spid="3553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utoUpdateAnimBg="0"/>
      <p:bldP spid="355331" grpId="0" autoUpdateAnimBg="0"/>
      <p:bldP spid="355332"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3C2343D-A86D-41D6-9672-BD4154F60778}" type="datetime1">
              <a:rPr lang="zh-CN" altLang="en-US" sz="1400" smtClean="0"/>
              <a:pPr eaLnBrk="1" hangingPunct="1">
                <a:spcBef>
                  <a:spcPct val="0"/>
                </a:spcBef>
                <a:buFontTx/>
                <a:buNone/>
              </a:pPr>
              <a:t>2018/3/2</a:t>
            </a:fld>
            <a:endParaRPr lang="en-US" altLang="zh-CN" sz="1400" smtClean="0"/>
          </a:p>
        </p:txBody>
      </p:sp>
      <p:sp>
        <p:nvSpPr>
          <p:cNvPr id="8089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6C687D3-47A6-47CF-B4FB-225492B1C7B8}" type="slidenum">
              <a:rPr lang="en-US" altLang="zh-CN" sz="1400" smtClean="0"/>
              <a:pPr eaLnBrk="1" hangingPunct="1">
                <a:spcBef>
                  <a:spcPct val="0"/>
                </a:spcBef>
                <a:buFontTx/>
                <a:buNone/>
              </a:pPr>
              <a:t>87</a:t>
            </a:fld>
            <a:endParaRPr lang="en-US" altLang="zh-CN" sz="1400" smtClean="0"/>
          </a:p>
        </p:txBody>
      </p:sp>
      <p:sp>
        <p:nvSpPr>
          <p:cNvPr id="80900" name="Rectangle 2"/>
          <p:cNvSpPr>
            <a:spLocks noGrp="1" noChangeArrowheads="1"/>
          </p:cNvSpPr>
          <p:nvPr>
            <p:ph type="title"/>
          </p:nvPr>
        </p:nvSpPr>
        <p:spPr>
          <a:xfrm>
            <a:off x="468313" y="44624"/>
            <a:ext cx="7772400" cy="749300"/>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eaLnBrk="1" hangingPunct="1"/>
            <a:r>
              <a:rPr lang="en-US" altLang="zh-CN" sz="4000" dirty="0" smtClean="0">
                <a:solidFill>
                  <a:srgbClr val="FF33CC"/>
                </a:solidFill>
                <a:latin typeface="黑体" pitchFamily="49" charset="-122"/>
                <a:ea typeface="黑体" pitchFamily="49" charset="-122"/>
              </a:rPr>
              <a:t> </a:t>
            </a:r>
            <a:r>
              <a:rPr lang="zh-CN" altLang="en-US" sz="4000" b="1" dirty="0" smtClean="0">
                <a:solidFill>
                  <a:schemeClr val="folHlink"/>
                </a:solidFill>
                <a:latin typeface="Times New Roman" pitchFamily="18" charset="0"/>
              </a:rPr>
              <a:t>几种简单运算方式的规则</a:t>
            </a:r>
          </a:p>
        </p:txBody>
      </p:sp>
      <p:sp>
        <p:nvSpPr>
          <p:cNvPr id="80901" name="Rectangle 3"/>
          <p:cNvSpPr>
            <a:spLocks noGrp="1" noChangeArrowheads="1"/>
          </p:cNvSpPr>
          <p:nvPr>
            <p:ph type="body" idx="1"/>
          </p:nvPr>
        </p:nvSpPr>
        <p:spPr>
          <a:xfrm>
            <a:off x="251520" y="836712"/>
            <a:ext cx="8640960" cy="1440160"/>
          </a:xfrm>
          <a:solidFill>
            <a:schemeClr val="bg1"/>
          </a:solidFill>
        </p:spPr>
        <p:txBody>
          <a:bodyPr/>
          <a:lstStyle/>
          <a:p>
            <a:pPr eaLnBrk="1" hangingPunct="1"/>
            <a:r>
              <a:rPr lang="zh-CN" altLang="en-US" sz="2400" b="1" dirty="0" smtClean="0">
                <a:solidFill>
                  <a:srgbClr val="FFFFCC"/>
                </a:solidFill>
                <a:latin typeface="黑体" pitchFamily="49" charset="-122"/>
                <a:ea typeface="黑体" pitchFamily="49" charset="-122"/>
              </a:rPr>
              <a:t>加减运算规则：</a:t>
            </a:r>
            <a:r>
              <a:rPr lang="zh-CN" altLang="en-US" sz="2400" b="1" dirty="0" smtClean="0">
                <a:latin typeface="宋体" pitchFamily="2" charset="-122"/>
              </a:rPr>
              <a:t>多个有效数字相加减时，找出各量中可疑位最高的那个有效数字，最后运算结果的可疑位应与该数的可疑位相同</a:t>
            </a:r>
            <a:r>
              <a:rPr lang="zh-CN" altLang="en-US" sz="2400" dirty="0" smtClean="0">
                <a:latin typeface="黑体" pitchFamily="49" charset="-122"/>
                <a:ea typeface="黑体" pitchFamily="49" charset="-122"/>
              </a:rPr>
              <a:t>。</a:t>
            </a:r>
          </a:p>
          <a:p>
            <a:pPr eaLnBrk="1" hangingPunct="1"/>
            <a:endParaRPr lang="zh-CN" altLang="en-US" sz="2400" b="1" dirty="0" smtClean="0">
              <a:solidFill>
                <a:srgbClr val="FFFFCC"/>
              </a:solidFill>
              <a:latin typeface="黑体" pitchFamily="49" charset="-122"/>
              <a:ea typeface="黑体" pitchFamily="49" charset="-122"/>
            </a:endParaRPr>
          </a:p>
          <a:p>
            <a:pPr eaLnBrk="1" hangingPunct="1">
              <a:buFontTx/>
              <a:buNone/>
            </a:pPr>
            <a:endParaRPr lang="zh-CN" altLang="en-US" sz="2400" b="1" dirty="0" smtClean="0">
              <a:solidFill>
                <a:srgbClr val="FFFFCC"/>
              </a:solidFill>
              <a:latin typeface="黑体" pitchFamily="49" charset="-122"/>
              <a:ea typeface="黑体" pitchFamily="49" charset="-122"/>
            </a:endParaRPr>
          </a:p>
          <a:p>
            <a:pPr eaLnBrk="1" hangingPunct="1">
              <a:buFontTx/>
              <a:buNone/>
            </a:pPr>
            <a:endParaRPr lang="en-US" altLang="zh-CN" b="1" dirty="0" smtClean="0">
              <a:solidFill>
                <a:srgbClr val="FFFFCC"/>
              </a:solidFill>
              <a:latin typeface="黑体" pitchFamily="49" charset="-122"/>
              <a:ea typeface="黑体" pitchFamily="49" charset="-122"/>
            </a:endParaRPr>
          </a:p>
        </p:txBody>
      </p:sp>
      <p:pic>
        <p:nvPicPr>
          <p:cNvPr id="80902"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0576" y="2196795"/>
            <a:ext cx="8712968" cy="42758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53C2343D-A86D-41D6-9672-BD4154F60778}" type="datetime1">
              <a:rPr lang="zh-CN" altLang="en-US" sz="1400" smtClean="0"/>
              <a:pPr eaLnBrk="1" hangingPunct="1">
                <a:spcBef>
                  <a:spcPct val="0"/>
                </a:spcBef>
                <a:buFontTx/>
                <a:buNone/>
              </a:pPr>
              <a:t>2018/3/2</a:t>
            </a:fld>
            <a:endParaRPr lang="en-US" altLang="zh-CN" sz="1400" smtClean="0"/>
          </a:p>
        </p:txBody>
      </p:sp>
      <p:sp>
        <p:nvSpPr>
          <p:cNvPr id="8089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66C687D3-47A6-47CF-B4FB-225492B1C7B8}" type="slidenum">
              <a:rPr lang="en-US" altLang="zh-CN" sz="1400" smtClean="0"/>
              <a:pPr eaLnBrk="1" hangingPunct="1">
                <a:spcBef>
                  <a:spcPct val="0"/>
                </a:spcBef>
                <a:buFontTx/>
                <a:buNone/>
              </a:pPr>
              <a:t>88</a:t>
            </a:fld>
            <a:endParaRPr lang="en-US" altLang="zh-CN" sz="1400" smtClean="0"/>
          </a:p>
        </p:txBody>
      </p:sp>
      <p:sp>
        <p:nvSpPr>
          <p:cNvPr id="80900" name="Rectangle 2"/>
          <p:cNvSpPr>
            <a:spLocks noGrp="1" noChangeArrowheads="1"/>
          </p:cNvSpPr>
          <p:nvPr>
            <p:ph type="title"/>
          </p:nvPr>
        </p:nvSpPr>
        <p:spPr>
          <a:xfrm>
            <a:off x="468313" y="260350"/>
            <a:ext cx="7772400" cy="749300"/>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eaLnBrk="1" hangingPunct="1"/>
            <a:r>
              <a:rPr lang="en-US" altLang="zh-CN" sz="4000" dirty="0" smtClean="0">
                <a:solidFill>
                  <a:srgbClr val="FF33CC"/>
                </a:solidFill>
                <a:latin typeface="黑体" pitchFamily="49" charset="-122"/>
                <a:ea typeface="黑体" pitchFamily="49" charset="-122"/>
              </a:rPr>
              <a:t> </a:t>
            </a:r>
            <a:r>
              <a:rPr lang="zh-CN" altLang="en-US" sz="4000" b="1" dirty="0" smtClean="0">
                <a:solidFill>
                  <a:schemeClr val="folHlink"/>
                </a:solidFill>
                <a:latin typeface="Times New Roman" pitchFamily="18" charset="0"/>
              </a:rPr>
              <a:t>几种简单运算方式的规则</a:t>
            </a:r>
          </a:p>
        </p:txBody>
      </p:sp>
      <p:sp>
        <p:nvSpPr>
          <p:cNvPr id="80901" name="Rectangle 3"/>
          <p:cNvSpPr>
            <a:spLocks noGrp="1" noChangeArrowheads="1"/>
          </p:cNvSpPr>
          <p:nvPr>
            <p:ph type="body" idx="1"/>
          </p:nvPr>
        </p:nvSpPr>
        <p:spPr>
          <a:xfrm>
            <a:off x="324296" y="1124744"/>
            <a:ext cx="8496176" cy="1125488"/>
          </a:xfrm>
          <a:solidFill>
            <a:schemeClr val="bg1"/>
          </a:solidFill>
        </p:spPr>
        <p:txBody>
          <a:bodyPr/>
          <a:lstStyle/>
          <a:p>
            <a:pPr eaLnBrk="1" hangingPunct="1"/>
            <a:r>
              <a:rPr lang="zh-CN" altLang="en-US" sz="2400" b="1" dirty="0" smtClean="0">
                <a:solidFill>
                  <a:srgbClr val="FFFFCC"/>
                </a:solidFill>
                <a:latin typeface="黑体" pitchFamily="49" charset="-122"/>
                <a:ea typeface="黑体" pitchFamily="49" charset="-122"/>
              </a:rPr>
              <a:t>乘除运算规则：</a:t>
            </a:r>
            <a:r>
              <a:rPr lang="zh-CN" altLang="en-US" sz="2400" b="1" dirty="0" smtClean="0">
                <a:latin typeface="宋体" pitchFamily="2" charset="-122"/>
              </a:rPr>
              <a:t>多个有效数字相乘除时，运算结果的有效数字的位数等于这些数中有效数字位数最少的那个数的位数。</a:t>
            </a:r>
            <a:r>
              <a:rPr lang="zh-CN" altLang="en-US" sz="2400" b="1" dirty="0" smtClean="0">
                <a:solidFill>
                  <a:srgbClr val="FFFFCC"/>
                </a:solidFill>
                <a:latin typeface="黑体" pitchFamily="49" charset="-122"/>
                <a:ea typeface="黑体" pitchFamily="49" charset="-122"/>
              </a:rPr>
              <a:t> </a:t>
            </a:r>
          </a:p>
          <a:p>
            <a:pPr eaLnBrk="1" hangingPunct="1">
              <a:buFontTx/>
              <a:buNone/>
            </a:pPr>
            <a:endParaRPr lang="zh-CN" altLang="en-US" sz="2400" b="1" dirty="0" smtClean="0">
              <a:solidFill>
                <a:srgbClr val="FFFFCC"/>
              </a:solidFill>
              <a:latin typeface="黑体" pitchFamily="49" charset="-122"/>
              <a:ea typeface="黑体" pitchFamily="49" charset="-122"/>
            </a:endParaRPr>
          </a:p>
          <a:p>
            <a:pPr eaLnBrk="1" hangingPunct="1">
              <a:buFontTx/>
              <a:buNone/>
            </a:pPr>
            <a:endParaRPr lang="en-US" altLang="zh-CN" b="1" dirty="0" smtClean="0">
              <a:solidFill>
                <a:srgbClr val="FFFFCC"/>
              </a:solidFill>
              <a:latin typeface="黑体" pitchFamily="49" charset="-122"/>
              <a:ea typeface="黑体" pitchFamily="49" charset="-122"/>
            </a:endParaRPr>
          </a:p>
        </p:txBody>
      </p:sp>
      <p:pic>
        <p:nvPicPr>
          <p:cNvPr id="17510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8824" y="2060848"/>
            <a:ext cx="8453656" cy="41436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xmlns="" val="31018226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7DE73CE-3C2C-4879-BCF0-75996C05AE9F}" type="datetime1">
              <a:rPr lang="zh-CN" altLang="en-US" sz="1400" smtClean="0"/>
              <a:pPr eaLnBrk="1" hangingPunct="1">
                <a:spcBef>
                  <a:spcPct val="0"/>
                </a:spcBef>
                <a:buFontTx/>
                <a:buNone/>
              </a:pPr>
              <a:t>2018/3/2</a:t>
            </a:fld>
            <a:endParaRPr lang="en-US" altLang="zh-CN" sz="1400" smtClean="0"/>
          </a:p>
        </p:txBody>
      </p:sp>
      <p:sp>
        <p:nvSpPr>
          <p:cNvPr id="8192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B0327F1-C752-46B9-9A20-20479AB2AED5}" type="slidenum">
              <a:rPr lang="en-US" altLang="zh-CN" sz="1400" smtClean="0"/>
              <a:pPr eaLnBrk="1" hangingPunct="1">
                <a:spcBef>
                  <a:spcPct val="0"/>
                </a:spcBef>
                <a:buFontTx/>
                <a:buNone/>
              </a:pPr>
              <a:t>89</a:t>
            </a:fld>
            <a:endParaRPr lang="en-US" altLang="zh-CN" sz="1400" smtClean="0"/>
          </a:p>
        </p:txBody>
      </p:sp>
      <p:sp>
        <p:nvSpPr>
          <p:cNvPr id="81924" name="Rectangle 3"/>
          <p:cNvSpPr>
            <a:spLocks noGrp="1" noChangeArrowheads="1"/>
          </p:cNvSpPr>
          <p:nvPr>
            <p:ph type="body" idx="1"/>
          </p:nvPr>
        </p:nvSpPr>
        <p:spPr>
          <a:xfrm>
            <a:off x="251520" y="1340768"/>
            <a:ext cx="8640960" cy="1512168"/>
          </a:xfrm>
        </p:spPr>
        <p:txBody>
          <a:bodyPr/>
          <a:lstStyle/>
          <a:p>
            <a:pPr eaLnBrk="1" hangingPunct="1"/>
            <a:r>
              <a:rPr lang="zh-CN" altLang="en-US" sz="2400" b="1" dirty="0" smtClean="0">
                <a:solidFill>
                  <a:srgbClr val="FFFFCC"/>
                </a:solidFill>
                <a:ea typeface="黑体" pitchFamily="49" charset="-122"/>
              </a:rPr>
              <a:t>乘方（开放）运算规则：</a:t>
            </a:r>
            <a:r>
              <a:rPr lang="zh-CN" altLang="en-US" sz="2400" b="1" dirty="0" smtClean="0"/>
              <a:t>在乘方或开方运算时，如果乘方或开方的运算次数不太高，其结果的有效数字的位数与原数的有效数字的位数相同。</a:t>
            </a:r>
            <a:endParaRPr lang="zh-CN" altLang="en-US" sz="2400" dirty="0" smtClean="0"/>
          </a:p>
          <a:p>
            <a:pPr eaLnBrk="1" hangingPunct="1">
              <a:spcBef>
                <a:spcPct val="50000"/>
              </a:spcBef>
              <a:buFontTx/>
              <a:buNone/>
            </a:pPr>
            <a:endParaRPr lang="zh-CN" altLang="en-US" sz="2400" dirty="0" smtClean="0"/>
          </a:p>
          <a:p>
            <a:pPr eaLnBrk="1" hangingPunct="1">
              <a:buFontTx/>
              <a:buNone/>
            </a:pPr>
            <a:endParaRPr lang="en-US" altLang="zh-CN" sz="2400" dirty="0" smtClean="0"/>
          </a:p>
        </p:txBody>
      </p:sp>
      <p:pic>
        <p:nvPicPr>
          <p:cNvPr id="17613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386" y="2627159"/>
            <a:ext cx="9155966" cy="34661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
        <p:nvSpPr>
          <p:cNvPr id="6" name="Rectangle 2"/>
          <p:cNvSpPr>
            <a:spLocks noGrp="1" noChangeArrowheads="1"/>
          </p:cNvSpPr>
          <p:nvPr>
            <p:ph type="title"/>
          </p:nvPr>
        </p:nvSpPr>
        <p:spPr>
          <a:xfrm>
            <a:off x="468313" y="260350"/>
            <a:ext cx="7772400" cy="749300"/>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eaLnBrk="1" hangingPunct="1"/>
            <a:r>
              <a:rPr lang="en-US" altLang="zh-CN" sz="4000" dirty="0" smtClean="0">
                <a:solidFill>
                  <a:srgbClr val="FF33CC"/>
                </a:solidFill>
                <a:latin typeface="黑体" pitchFamily="49" charset="-122"/>
                <a:ea typeface="黑体" pitchFamily="49" charset="-122"/>
              </a:rPr>
              <a:t> </a:t>
            </a:r>
            <a:r>
              <a:rPr lang="zh-CN" altLang="en-US" sz="4000" b="1" dirty="0" smtClean="0">
                <a:solidFill>
                  <a:schemeClr val="folHlink"/>
                </a:solidFill>
                <a:latin typeface="Times New Roman" pitchFamily="18" charset="0"/>
              </a:rPr>
              <a:t>几种简单运算方式的规则</a:t>
            </a:r>
          </a:p>
        </p:txBody>
      </p:sp>
    </p:spTree>
    <p:extLst>
      <p:ext uri="{BB962C8B-B14F-4D97-AF65-F5344CB8AC3E}">
        <p14:creationId xmlns:p14="http://schemas.microsoft.com/office/powerpoint/2010/main" xmlns="" val="335796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09563" y="1484784"/>
            <a:ext cx="8756650" cy="434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defTabSz="911225">
              <a:defRPr>
                <a:solidFill>
                  <a:schemeClr val="tx1"/>
                </a:solidFill>
                <a:latin typeface="Calibri" pitchFamily="34" charset="0"/>
                <a:ea typeface="宋体" pitchFamily="2" charset="-122"/>
              </a:defRPr>
            </a:lvl1pPr>
            <a:lvl2pPr defTabSz="911225">
              <a:defRPr>
                <a:solidFill>
                  <a:schemeClr val="tx1"/>
                </a:solidFill>
                <a:latin typeface="Calibri" pitchFamily="34" charset="0"/>
                <a:ea typeface="宋体" pitchFamily="2" charset="-122"/>
              </a:defRPr>
            </a:lvl2pPr>
            <a:lvl3pPr defTabSz="911225">
              <a:defRPr>
                <a:solidFill>
                  <a:schemeClr val="tx1"/>
                </a:solidFill>
                <a:latin typeface="Calibri" pitchFamily="34" charset="0"/>
                <a:ea typeface="宋体" pitchFamily="2" charset="-122"/>
              </a:defRPr>
            </a:lvl3pPr>
            <a:lvl4pPr defTabSz="911225">
              <a:defRPr>
                <a:solidFill>
                  <a:schemeClr val="tx1"/>
                </a:solidFill>
                <a:latin typeface="Calibri" pitchFamily="34" charset="0"/>
                <a:ea typeface="宋体" pitchFamily="2" charset="-122"/>
              </a:defRPr>
            </a:lvl4pPr>
            <a:lvl5pPr defTabSz="911225">
              <a:defRPr>
                <a:solidFill>
                  <a:schemeClr val="tx1"/>
                </a:solidFill>
                <a:latin typeface="Calibri" pitchFamily="34" charset="0"/>
                <a:ea typeface="宋体" pitchFamily="2" charset="-122"/>
              </a:defRPr>
            </a:lvl5pPr>
            <a:lvl6pPr marL="2284413" indent="1588" defTabSz="911225" eaLnBrk="0" fontAlgn="base" hangingPunct="0">
              <a:spcBef>
                <a:spcPct val="0"/>
              </a:spcBef>
              <a:spcAft>
                <a:spcPct val="0"/>
              </a:spcAft>
              <a:defRPr>
                <a:solidFill>
                  <a:schemeClr val="tx1"/>
                </a:solidFill>
                <a:latin typeface="Calibri" pitchFamily="34" charset="0"/>
                <a:ea typeface="宋体" pitchFamily="2" charset="-122"/>
              </a:defRPr>
            </a:lvl6pPr>
            <a:lvl7pPr marL="2741613" indent="1588" defTabSz="911225" eaLnBrk="0" fontAlgn="base" hangingPunct="0">
              <a:spcBef>
                <a:spcPct val="0"/>
              </a:spcBef>
              <a:spcAft>
                <a:spcPct val="0"/>
              </a:spcAft>
              <a:defRPr>
                <a:solidFill>
                  <a:schemeClr val="tx1"/>
                </a:solidFill>
                <a:latin typeface="Calibri" pitchFamily="34" charset="0"/>
                <a:ea typeface="宋体" pitchFamily="2" charset="-122"/>
              </a:defRPr>
            </a:lvl7pPr>
            <a:lvl8pPr marL="3198813" indent="1588" defTabSz="911225" eaLnBrk="0" fontAlgn="base" hangingPunct="0">
              <a:spcBef>
                <a:spcPct val="0"/>
              </a:spcBef>
              <a:spcAft>
                <a:spcPct val="0"/>
              </a:spcAft>
              <a:defRPr>
                <a:solidFill>
                  <a:schemeClr val="tx1"/>
                </a:solidFill>
                <a:latin typeface="Calibri" pitchFamily="34" charset="0"/>
                <a:ea typeface="宋体" pitchFamily="2" charset="-122"/>
              </a:defRPr>
            </a:lvl8pPr>
            <a:lvl9pPr marL="3656013" indent="1588" defTabSz="911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lang="zh-CN" altLang="en-US" sz="2400" b="1" dirty="0">
                <a:latin typeface="黑体" pitchFamily="49" charset="-122"/>
                <a:ea typeface="黑体" pitchFamily="49" charset="-122"/>
              </a:rPr>
              <a:t>    绪论课后及时注册上网查看自己下次的实验项目安排，按照实验中心网上的安排上课。</a:t>
            </a:r>
            <a:endParaRPr lang="en-US" altLang="zh-CN" sz="2400" b="1" dirty="0">
              <a:latin typeface="黑体" pitchFamily="49" charset="-122"/>
              <a:ea typeface="黑体" pitchFamily="49" charset="-122"/>
            </a:endParaRPr>
          </a:p>
          <a:p>
            <a:pPr eaLnBrk="1" hangingPunct="1">
              <a:spcBef>
                <a:spcPct val="50000"/>
              </a:spcBef>
            </a:pPr>
            <a:r>
              <a:rPr lang="en-US" altLang="zh-CN" sz="2400" b="1" dirty="0">
                <a:latin typeface="黑体" pitchFamily="49" charset="-122"/>
                <a:ea typeface="黑体" pitchFamily="49" charset="-122"/>
              </a:rPr>
              <a:t>    </a:t>
            </a:r>
            <a:r>
              <a:rPr lang="zh-CN" altLang="en-US" sz="2400" b="1" dirty="0">
                <a:latin typeface="黑体" pitchFamily="49" charset="-122"/>
                <a:ea typeface="黑体" pitchFamily="49" charset="-122"/>
              </a:rPr>
              <a:t>平时要注意物理实验中心</a:t>
            </a:r>
            <a:r>
              <a:rPr lang="zh-CN" altLang="en-US" sz="2400" b="1" dirty="0">
                <a:solidFill>
                  <a:srgbClr val="FFC000"/>
                </a:solidFill>
                <a:latin typeface="黑体" pitchFamily="49" charset="-122"/>
                <a:ea typeface="黑体" pitchFamily="49" charset="-122"/>
              </a:rPr>
              <a:t>微信公众号</a:t>
            </a:r>
            <a:r>
              <a:rPr lang="en-US" altLang="zh-CN" sz="2400" b="1" dirty="0" err="1">
                <a:solidFill>
                  <a:srgbClr val="FFC000"/>
                </a:solidFill>
                <a:latin typeface="黑体" pitchFamily="49" charset="-122"/>
                <a:ea typeface="黑体" pitchFamily="49" charset="-122"/>
              </a:rPr>
              <a:t>BITPhysicslab</a:t>
            </a:r>
            <a:r>
              <a:rPr lang="zh-CN" altLang="en-US" sz="2400" b="1" dirty="0">
                <a:latin typeface="黑体" pitchFamily="49" charset="-122"/>
                <a:ea typeface="黑体" pitchFamily="49" charset="-122"/>
              </a:rPr>
              <a:t>及物理</a:t>
            </a:r>
            <a:r>
              <a:rPr lang="zh-CN" altLang="en-US" sz="2400" b="1" dirty="0">
                <a:solidFill>
                  <a:srgbClr val="FFC000"/>
                </a:solidFill>
                <a:latin typeface="黑体" pitchFamily="49" charset="-122"/>
                <a:ea typeface="黑体" pitchFamily="49" charset="-122"/>
              </a:rPr>
              <a:t>实验中心一楼的</a:t>
            </a:r>
            <a:r>
              <a:rPr lang="en-US" altLang="zh-CN" sz="2400" b="1" dirty="0">
                <a:solidFill>
                  <a:srgbClr val="FFC000"/>
                </a:solidFill>
                <a:latin typeface="黑体" pitchFamily="49" charset="-122"/>
                <a:ea typeface="黑体" pitchFamily="49" charset="-122"/>
              </a:rPr>
              <a:t>LED</a:t>
            </a:r>
            <a:r>
              <a:rPr lang="zh-CN" altLang="en-US" sz="2400" b="1" dirty="0">
                <a:solidFill>
                  <a:srgbClr val="FFC000"/>
                </a:solidFill>
                <a:latin typeface="黑体" pitchFamily="49" charset="-122"/>
                <a:ea typeface="黑体" pitchFamily="49" charset="-122"/>
              </a:rPr>
              <a:t>屏</a:t>
            </a:r>
            <a:r>
              <a:rPr lang="zh-CN" altLang="en-US" sz="2400" b="1" dirty="0">
                <a:latin typeface="黑体" pitchFamily="49" charset="-122"/>
                <a:ea typeface="黑体" pitchFamily="49" charset="-122"/>
              </a:rPr>
              <a:t>教学通知。</a:t>
            </a:r>
          </a:p>
          <a:p>
            <a:pPr eaLnBrk="1" hangingPunct="1">
              <a:spcBef>
                <a:spcPct val="50000"/>
              </a:spcBef>
            </a:pPr>
            <a:r>
              <a:rPr lang="zh-CN" altLang="en-US" sz="2400" b="1" dirty="0">
                <a:latin typeface="黑体" pitchFamily="49" charset="-122"/>
                <a:ea typeface="黑体" pitchFamily="49" charset="-122"/>
              </a:rPr>
              <a:t>    有关“网上注册不成功的常见原因”、“请假调课规定”、“重修办理规定”、“实验中心办公室联系方式”等信息都可以在微信公众号上可以找到，“学校放假调课”、“期末查询成绩”等重要通知也会发布在微信公众号上。</a:t>
            </a:r>
          </a:p>
          <a:p>
            <a:pPr eaLnBrk="1" hangingPunct="1">
              <a:spcBef>
                <a:spcPct val="50000"/>
              </a:spcBef>
            </a:pPr>
            <a:r>
              <a:rPr lang="zh-CN" altLang="en-US" sz="2400" b="1" dirty="0">
                <a:latin typeface="黑体" pitchFamily="49" charset="-122"/>
                <a:ea typeface="黑体" pitchFamily="49" charset="-122"/>
              </a:rPr>
              <a:t>    物理实验中心网站只能在校内访问，校外可以通过校园主页上的</a:t>
            </a:r>
            <a:r>
              <a:rPr lang="en-US" altLang="zh-CN" sz="2400" b="1" dirty="0">
                <a:latin typeface="黑体" pitchFamily="49" charset="-122"/>
                <a:ea typeface="黑体" pitchFamily="49" charset="-122"/>
              </a:rPr>
              <a:t>VPN</a:t>
            </a:r>
            <a:r>
              <a:rPr lang="zh-CN" altLang="en-US" sz="2400" b="1" dirty="0">
                <a:latin typeface="黑体" pitchFamily="49" charset="-122"/>
                <a:ea typeface="黑体" pitchFamily="49" charset="-122"/>
              </a:rPr>
              <a:t>访问。</a:t>
            </a:r>
            <a:endParaRPr lang="en-US" altLang="zh-CN" sz="2400" b="1" dirty="0">
              <a:latin typeface="黑体" pitchFamily="49" charset="-122"/>
              <a:ea typeface="黑体" pitchFamily="49" charset="-122"/>
            </a:endParaRPr>
          </a:p>
        </p:txBody>
      </p:sp>
    </p:spTree>
    <p:extLst>
      <p:ext uri="{BB962C8B-B14F-4D97-AF65-F5344CB8AC3E}">
        <p14:creationId xmlns:p14="http://schemas.microsoft.com/office/powerpoint/2010/main" xmlns="" val="33726617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7DE73CE-3C2C-4879-BCF0-75996C05AE9F}" type="datetime1">
              <a:rPr lang="zh-CN" altLang="en-US" sz="1400" smtClean="0"/>
              <a:pPr eaLnBrk="1" hangingPunct="1">
                <a:spcBef>
                  <a:spcPct val="0"/>
                </a:spcBef>
                <a:buFontTx/>
                <a:buNone/>
              </a:pPr>
              <a:t>2018/3/2</a:t>
            </a:fld>
            <a:endParaRPr lang="en-US" altLang="zh-CN" sz="1400" smtClean="0"/>
          </a:p>
        </p:txBody>
      </p:sp>
      <p:sp>
        <p:nvSpPr>
          <p:cNvPr id="8192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B0327F1-C752-46B9-9A20-20479AB2AED5}" type="slidenum">
              <a:rPr lang="en-US" altLang="zh-CN" sz="1400" smtClean="0"/>
              <a:pPr eaLnBrk="1" hangingPunct="1">
                <a:spcBef>
                  <a:spcPct val="0"/>
                </a:spcBef>
                <a:buFontTx/>
                <a:buNone/>
              </a:pPr>
              <a:t>90</a:t>
            </a:fld>
            <a:endParaRPr lang="en-US" altLang="zh-CN" sz="1400" smtClean="0"/>
          </a:p>
        </p:txBody>
      </p:sp>
      <mc:AlternateContent xmlns:mc="http://schemas.openxmlformats.org/markup-compatibility/2006">
        <mc:Choice xmlns:a14="http://schemas.microsoft.com/office/drawing/2010/main" xmlns="" Requires="a14">
          <p:sp>
            <p:nvSpPr>
              <p:cNvPr id="81924" name="Rectangle 3"/>
              <p:cNvSpPr>
                <a:spLocks noGrp="1" noChangeArrowheads="1"/>
              </p:cNvSpPr>
              <p:nvPr>
                <p:ph type="body" idx="1"/>
              </p:nvPr>
            </p:nvSpPr>
            <p:spPr>
              <a:xfrm>
                <a:off x="395536" y="404665"/>
                <a:ext cx="8496944" cy="1872207"/>
              </a:xfrm>
            </p:spPr>
            <p:txBody>
              <a:bodyPr/>
              <a:lstStyle/>
              <a:p>
                <a:pPr>
                  <a:lnSpc>
                    <a:spcPts val="2800"/>
                  </a:lnSpc>
                  <a:spcBef>
                    <a:spcPct val="15000"/>
                  </a:spcBef>
                </a:pPr>
                <a:r>
                  <a:rPr lang="zh-CN" altLang="en-US" sz="2400" b="1" dirty="0" smtClean="0">
                    <a:solidFill>
                      <a:srgbClr val="FFFF00"/>
                    </a:solidFill>
                    <a:latin typeface="黑体" pitchFamily="49" charset="-122"/>
                    <a:ea typeface="黑体" pitchFamily="49" charset="-122"/>
                  </a:rPr>
                  <a:t>指数函数：</a:t>
                </a:r>
                <a:r>
                  <a:rPr lang="zh-CN" altLang="en-US" sz="2400" b="1" dirty="0" smtClean="0">
                    <a:latin typeface="黑体" pitchFamily="49" charset="-122"/>
                    <a:ea typeface="黑体" pitchFamily="49" charset="-122"/>
                  </a:rPr>
                  <a:t>运算结果的有效数字位数与指数的小数点后的位数相同（包括紧接小数点后的零）。</a:t>
                </a:r>
                <a14:m>
                  <m:oMath xmlns:m="http://schemas.openxmlformats.org/officeDocument/2006/math">
                    <m:sSup>
                      <m:sSupPr>
                        <m:ctrlPr>
                          <a:rPr lang="en-US" altLang="zh-CN" sz="2400" b="1" i="1" smtClean="0">
                            <a:latin typeface="Cambria Math"/>
                            <a:ea typeface="黑体" pitchFamily="49" charset="-122"/>
                          </a:rPr>
                        </m:ctrlPr>
                      </m:sSupPr>
                      <m:e>
                        <m:r>
                          <a:rPr lang="en-US" altLang="zh-CN" sz="2400" b="1" i="1" smtClean="0">
                            <a:latin typeface="Cambria Math"/>
                            <a:ea typeface="黑体" pitchFamily="49" charset="-122"/>
                          </a:rPr>
                          <m:t>𝟏𝟎</m:t>
                        </m:r>
                      </m:e>
                      <m:sup>
                        <m:r>
                          <a:rPr lang="en-US" altLang="zh-CN" sz="2400" b="1" i="1" smtClean="0">
                            <a:latin typeface="Cambria Math"/>
                            <a:ea typeface="黑体" pitchFamily="49" charset="-122"/>
                          </a:rPr>
                          <m:t>𝒙</m:t>
                        </m:r>
                      </m:sup>
                    </m:sSup>
                  </m:oMath>
                </a14:m>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或 </a:t>
                </a:r>
                <a14:m>
                  <m:oMath xmlns:m="http://schemas.openxmlformats.org/officeDocument/2006/math">
                    <m:sSup>
                      <m:sSupPr>
                        <m:ctrlPr>
                          <a:rPr lang="en-US" altLang="zh-CN" sz="2400" b="1" i="1" smtClean="0">
                            <a:latin typeface="Cambria Math"/>
                            <a:ea typeface="黑体" pitchFamily="49" charset="-122"/>
                          </a:rPr>
                        </m:ctrlPr>
                      </m:sSupPr>
                      <m:e>
                        <m:r>
                          <a:rPr lang="en-US" altLang="zh-CN" sz="2400" b="1" i="1" smtClean="0">
                            <a:latin typeface="Cambria Math"/>
                            <a:ea typeface="黑体" pitchFamily="49" charset="-122"/>
                          </a:rPr>
                          <m:t>𝒆</m:t>
                        </m:r>
                      </m:e>
                      <m:sup>
                        <m:r>
                          <a:rPr lang="en-US" altLang="zh-CN" sz="2400" b="1" i="1" smtClean="0">
                            <a:latin typeface="Cambria Math"/>
                            <a:ea typeface="黑体" pitchFamily="49" charset="-122"/>
                          </a:rPr>
                          <m:t>𝒙</m:t>
                        </m:r>
                      </m:sup>
                    </m:sSup>
                  </m:oMath>
                </a14:m>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的位数和 </a:t>
                </a:r>
                <a:r>
                  <a:rPr lang="en-US" altLang="zh-CN" sz="2400" b="1" i="1" dirty="0" smtClean="0">
                    <a:latin typeface="Times New Roman" panose="02020603050405020304" pitchFamily="18" charset="0"/>
                    <a:ea typeface="黑体" pitchFamily="49" charset="-122"/>
                    <a:cs typeface="Times New Roman" panose="02020603050405020304" pitchFamily="18" charset="0"/>
                  </a:rPr>
                  <a:t>x </a:t>
                </a:r>
                <a:r>
                  <a:rPr lang="zh-CN" altLang="en-US" sz="2400" b="1" dirty="0" smtClean="0">
                    <a:latin typeface="黑体" pitchFamily="49" charset="-122"/>
                    <a:ea typeface="黑体" pitchFamily="49" charset="-122"/>
                  </a:rPr>
                  <a:t>小数点后的位数相同（包括紧接小数点后面的</a:t>
                </a:r>
                <a:r>
                  <a:rPr lang="en-US" altLang="zh-CN" sz="2400" b="1" dirty="0" smtClean="0">
                    <a:latin typeface="黑体" pitchFamily="49" charset="-122"/>
                    <a:ea typeface="黑体" pitchFamily="49" charset="-122"/>
                  </a:rPr>
                  <a:t>0</a:t>
                </a:r>
                <a:r>
                  <a:rPr lang="zh-CN" altLang="en-US" sz="2400" b="1" dirty="0" smtClean="0">
                    <a:latin typeface="黑体" pitchFamily="49" charset="-122"/>
                    <a:ea typeface="黑体" pitchFamily="49" charset="-122"/>
                  </a:rPr>
                  <a:t>）。当数字很大时，则按科学记数法取有效数字位数。</a:t>
                </a:r>
              </a:p>
              <a:p>
                <a:pPr eaLnBrk="1" hangingPunct="1">
                  <a:spcBef>
                    <a:spcPct val="50000"/>
                  </a:spcBef>
                  <a:buFontTx/>
                  <a:buNone/>
                </a:pPr>
                <a:endParaRPr lang="zh-CN" altLang="en-US" sz="2800" dirty="0" smtClean="0"/>
              </a:p>
              <a:p>
                <a:pPr eaLnBrk="1" hangingPunct="1">
                  <a:spcBef>
                    <a:spcPct val="50000"/>
                  </a:spcBef>
                  <a:buFontTx/>
                  <a:buNone/>
                </a:pPr>
                <a:endParaRPr lang="zh-CN" altLang="en-US" dirty="0" smtClean="0"/>
              </a:p>
              <a:p>
                <a:pPr eaLnBrk="1" hangingPunct="1">
                  <a:buFontTx/>
                  <a:buNone/>
                </a:pPr>
                <a:endParaRPr lang="en-US" altLang="zh-CN" sz="3600" dirty="0" smtClean="0"/>
              </a:p>
            </p:txBody>
          </p:sp>
        </mc:Choice>
        <mc:Fallback>
          <p:sp>
            <p:nvSpPr>
              <p:cNvPr id="81924" name="Rectangle 3"/>
              <p:cNvSpPr>
                <a:spLocks noGrp="1" noRot="1" noChangeAspect="1" noMove="1" noResize="1" noEditPoints="1" noAdjustHandles="1" noChangeArrowheads="1" noChangeShapeType="1" noTextEdit="1"/>
              </p:cNvSpPr>
              <p:nvPr>
                <p:ph type="body" idx="1"/>
              </p:nvPr>
            </p:nvSpPr>
            <p:spPr>
              <a:xfrm>
                <a:off x="395536" y="404665"/>
                <a:ext cx="8496944" cy="1872207"/>
              </a:xfrm>
              <a:blipFill rotWithShape="1">
                <a:blip r:embed="rId3" cstate="print"/>
                <a:stretch>
                  <a:fillRect l="-789" t="-3247" r="-1004"/>
                </a:stretch>
              </a:blipFill>
            </p:spPr>
            <p:txBody>
              <a:bodyPr/>
              <a:lstStyle/>
              <a:p>
                <a:r>
                  <a:rPr lang="zh-CN" altLang="en-US">
                    <a:noFill/>
                  </a:rPr>
                  <a:t> </a:t>
                </a:r>
              </a:p>
            </p:txBody>
          </p:sp>
        </mc:Fallback>
      </mc:AlternateContent>
      <p:pic>
        <p:nvPicPr>
          <p:cNvPr id="8192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347" y="1988840"/>
            <a:ext cx="9117653" cy="42805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7DE73CE-3C2C-4879-BCF0-75996C05AE9F}" type="datetime1">
              <a:rPr lang="zh-CN" altLang="en-US" sz="1400" smtClean="0"/>
              <a:pPr eaLnBrk="1" hangingPunct="1">
                <a:spcBef>
                  <a:spcPct val="0"/>
                </a:spcBef>
                <a:buFontTx/>
                <a:buNone/>
              </a:pPr>
              <a:t>2018/3/2</a:t>
            </a:fld>
            <a:endParaRPr lang="en-US" altLang="zh-CN" sz="1400" smtClean="0"/>
          </a:p>
        </p:txBody>
      </p:sp>
      <p:sp>
        <p:nvSpPr>
          <p:cNvPr id="81923"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4B0327F1-C752-46B9-9A20-20479AB2AED5}" type="slidenum">
              <a:rPr lang="en-US" altLang="zh-CN" sz="1400" smtClean="0"/>
              <a:pPr eaLnBrk="1" hangingPunct="1">
                <a:spcBef>
                  <a:spcPct val="0"/>
                </a:spcBef>
                <a:buFontTx/>
                <a:buNone/>
              </a:pPr>
              <a:t>91</a:t>
            </a:fld>
            <a:endParaRPr lang="en-US" altLang="zh-CN" sz="1400" smtClean="0"/>
          </a:p>
        </p:txBody>
      </p:sp>
      <p:sp>
        <p:nvSpPr>
          <p:cNvPr id="81924" name="Rectangle 3"/>
          <p:cNvSpPr>
            <a:spLocks noGrp="1" noChangeArrowheads="1"/>
          </p:cNvSpPr>
          <p:nvPr>
            <p:ph type="body" idx="1"/>
          </p:nvPr>
        </p:nvSpPr>
        <p:spPr>
          <a:xfrm>
            <a:off x="179512" y="188640"/>
            <a:ext cx="8496944" cy="1872207"/>
          </a:xfrm>
        </p:spPr>
        <p:txBody>
          <a:bodyPr/>
          <a:lstStyle/>
          <a:p>
            <a:pPr>
              <a:lnSpc>
                <a:spcPct val="150000"/>
              </a:lnSpc>
              <a:spcBef>
                <a:spcPct val="15000"/>
              </a:spcBef>
            </a:pPr>
            <a:r>
              <a:rPr lang="zh-CN" altLang="en-US" sz="2400" b="1" dirty="0" smtClean="0">
                <a:solidFill>
                  <a:srgbClr val="FFFF00"/>
                </a:solidFill>
                <a:latin typeface="黑体" pitchFamily="49" charset="-122"/>
                <a:ea typeface="黑体" pitchFamily="49" charset="-122"/>
              </a:rPr>
              <a:t>对数函数：</a:t>
            </a:r>
            <a:r>
              <a:rPr lang="zh-CN" altLang="en-US" sz="2400" b="1" dirty="0" smtClean="0">
                <a:latin typeface="黑体" pitchFamily="49" charset="-122"/>
                <a:ea typeface="黑体" pitchFamily="49" charset="-122"/>
              </a:rPr>
              <a:t>对数函数运算结果的有效数字中，小数点后面的位数取成与真数的位数相同，或者说，</a:t>
            </a:r>
            <a:r>
              <a:rPr lang="en-US" altLang="zh-CN" sz="2400" b="1" dirty="0" err="1" smtClean="0">
                <a:latin typeface="黑体" pitchFamily="49" charset="-122"/>
                <a:ea typeface="黑体" pitchFamily="49" charset="-122"/>
              </a:rPr>
              <a:t>lg</a:t>
            </a:r>
            <a:r>
              <a:rPr lang="en-US" altLang="zh-CN" sz="2400" b="1" dirty="0" smtClean="0">
                <a:latin typeface="黑体" pitchFamily="49" charset="-122"/>
                <a:ea typeface="黑体" pitchFamily="49" charset="-122"/>
              </a:rPr>
              <a:t>(</a:t>
            </a:r>
            <a:r>
              <a:rPr lang="en-US" altLang="zh-CN" sz="2400" b="1" i="1" dirty="0" smtClean="0">
                <a:latin typeface="Times New Roman" pitchFamily="18" charset="0"/>
                <a:ea typeface="黑体" pitchFamily="49" charset="-122"/>
                <a:cs typeface="Times New Roman" pitchFamily="18" charset="0"/>
              </a:rPr>
              <a:t>x</a:t>
            </a:r>
            <a:r>
              <a:rPr lang="en-US" altLang="zh-CN" sz="2400" b="1" dirty="0" smtClean="0">
                <a:latin typeface="黑体" pitchFamily="49" charset="-122"/>
                <a:ea typeface="黑体" pitchFamily="49" charset="-122"/>
              </a:rPr>
              <a:t>) </a:t>
            </a:r>
            <a:r>
              <a:rPr lang="zh-CN" altLang="en-US" sz="2400" b="1" dirty="0" smtClean="0">
                <a:latin typeface="黑体" pitchFamily="49" charset="-122"/>
                <a:ea typeface="黑体" pitchFamily="49" charset="-122"/>
              </a:rPr>
              <a:t>的尾数与 </a:t>
            </a:r>
            <a:r>
              <a:rPr lang="en-US" altLang="zh-CN" sz="2400" b="1" i="1" dirty="0" smtClean="0">
                <a:latin typeface="Times New Roman" pitchFamily="18" charset="0"/>
                <a:ea typeface="黑体" pitchFamily="49" charset="-122"/>
                <a:cs typeface="Times New Roman" pitchFamily="18" charset="0"/>
              </a:rPr>
              <a:t>x </a:t>
            </a:r>
            <a:r>
              <a:rPr lang="zh-CN" altLang="en-US" sz="2400" b="1" dirty="0" smtClean="0">
                <a:latin typeface="黑体" pitchFamily="49" charset="-122"/>
                <a:ea typeface="黑体" pitchFamily="49" charset="-122"/>
              </a:rPr>
              <a:t>的位数相同。</a:t>
            </a:r>
          </a:p>
          <a:p>
            <a:pPr eaLnBrk="1" hangingPunct="1">
              <a:spcBef>
                <a:spcPct val="50000"/>
              </a:spcBef>
              <a:buFontTx/>
              <a:buNone/>
            </a:pPr>
            <a:endParaRPr lang="zh-CN" altLang="en-US" sz="2800" dirty="0" smtClean="0"/>
          </a:p>
          <a:p>
            <a:pPr eaLnBrk="1" hangingPunct="1">
              <a:spcBef>
                <a:spcPct val="50000"/>
              </a:spcBef>
              <a:buFontTx/>
              <a:buNone/>
            </a:pPr>
            <a:endParaRPr lang="zh-CN" altLang="en-US" dirty="0" smtClean="0"/>
          </a:p>
          <a:p>
            <a:pPr eaLnBrk="1" hangingPunct="1">
              <a:buFontTx/>
              <a:buNone/>
            </a:pPr>
            <a:endParaRPr lang="en-US" altLang="zh-CN" sz="3600" dirty="0" smtClean="0"/>
          </a:p>
        </p:txBody>
      </p:sp>
      <p:pic>
        <p:nvPicPr>
          <p:cNvPr id="17715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9752" y="1484784"/>
            <a:ext cx="6701236" cy="52160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xmlns="" val="25863105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B302C368-1E46-4CFE-B956-FBE9205C8999}" type="datetime1">
              <a:rPr lang="zh-CN" altLang="en-US" sz="1400" smtClean="0"/>
              <a:pPr eaLnBrk="1" hangingPunct="1">
                <a:spcBef>
                  <a:spcPct val="0"/>
                </a:spcBef>
                <a:buFontTx/>
                <a:buNone/>
              </a:pPr>
              <a:t>2018/3/2</a:t>
            </a:fld>
            <a:endParaRPr lang="en-US" altLang="zh-CN" sz="1400" smtClean="0"/>
          </a:p>
        </p:txBody>
      </p:sp>
      <p:sp>
        <p:nvSpPr>
          <p:cNvPr id="82947" name="灯片编号占位符 4"/>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1ECE8D5-7C9A-4E8A-8D26-62FF0BC35463}" type="slidenum">
              <a:rPr lang="en-US" altLang="zh-CN" sz="1400" smtClean="0"/>
              <a:pPr eaLnBrk="1" hangingPunct="1">
                <a:spcBef>
                  <a:spcPct val="0"/>
                </a:spcBef>
                <a:buFontTx/>
                <a:buNone/>
              </a:pPr>
              <a:t>92</a:t>
            </a:fld>
            <a:endParaRPr lang="en-US" altLang="zh-CN" sz="1400" smtClean="0"/>
          </a:p>
        </p:txBody>
      </p:sp>
      <p:sp>
        <p:nvSpPr>
          <p:cNvPr id="83973" name="矩形 5"/>
          <p:cNvSpPr>
            <a:spLocks noChangeArrowheads="1"/>
          </p:cNvSpPr>
          <p:nvPr/>
        </p:nvSpPr>
        <p:spPr bwMode="auto">
          <a:xfrm>
            <a:off x="141107" y="3573016"/>
            <a:ext cx="8567737" cy="143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spcAft>
                <a:spcPts val="1800"/>
              </a:spcAft>
              <a:buFontTx/>
              <a:buNone/>
            </a:pPr>
            <a:r>
              <a:rPr lang="zh-CN" altLang="zh-CN" sz="2400" b="1" dirty="0"/>
              <a:t>已测得一个长方体的长：</a:t>
            </a:r>
            <a:r>
              <a:rPr lang="en-US" altLang="zh-CN" sz="2400" b="1" dirty="0"/>
              <a:t>a = 4.35</a:t>
            </a:r>
            <a:r>
              <a:rPr lang="zh-CN" altLang="zh-CN" sz="2400" b="1" dirty="0"/>
              <a:t>（</a:t>
            </a:r>
            <a:r>
              <a:rPr lang="en-US" altLang="zh-CN" sz="2400" b="1" dirty="0"/>
              <a:t>0.05</a:t>
            </a:r>
            <a:r>
              <a:rPr lang="zh-CN" altLang="zh-CN" sz="2400" b="1" dirty="0"/>
              <a:t>）</a:t>
            </a:r>
            <a:r>
              <a:rPr lang="en-US" altLang="zh-CN" sz="2400" b="1" dirty="0"/>
              <a:t>cm</a:t>
            </a:r>
            <a:r>
              <a:rPr lang="zh-CN" altLang="zh-CN" sz="2400" b="1" dirty="0"/>
              <a:t>，宽：</a:t>
            </a:r>
            <a:r>
              <a:rPr lang="en-US" altLang="zh-CN" sz="2400" b="1" dirty="0"/>
              <a:t>b= 2.64</a:t>
            </a:r>
            <a:r>
              <a:rPr lang="zh-CN" altLang="zh-CN" sz="2400" b="1" dirty="0"/>
              <a:t>（</a:t>
            </a:r>
            <a:r>
              <a:rPr lang="en-US" altLang="zh-CN" sz="2400" b="1" dirty="0"/>
              <a:t>0.05</a:t>
            </a:r>
            <a:r>
              <a:rPr lang="zh-CN" altLang="zh-CN" sz="2400" b="1" dirty="0"/>
              <a:t>）</a:t>
            </a:r>
            <a:r>
              <a:rPr lang="en-US" altLang="zh-CN" sz="2400" b="1" dirty="0"/>
              <a:t>cm</a:t>
            </a:r>
            <a:r>
              <a:rPr lang="zh-CN" altLang="zh-CN" sz="2400" b="1" dirty="0"/>
              <a:t>，高：</a:t>
            </a:r>
            <a:r>
              <a:rPr lang="en-US" altLang="zh-CN" sz="2400" b="1" dirty="0"/>
              <a:t>c =3.50(0.05)cm</a:t>
            </a:r>
            <a:r>
              <a:rPr lang="zh-CN" altLang="zh-CN" sz="2400" b="1" dirty="0"/>
              <a:t>，</a:t>
            </a:r>
          </a:p>
          <a:p>
            <a:pPr eaLnBrk="1" hangingPunct="1">
              <a:spcBef>
                <a:spcPct val="0"/>
              </a:spcBef>
              <a:spcAft>
                <a:spcPts val="1800"/>
              </a:spcAft>
              <a:buFontTx/>
              <a:buNone/>
            </a:pPr>
            <a:r>
              <a:rPr lang="zh-CN" altLang="zh-CN" sz="2400" b="1" dirty="0"/>
              <a:t>该长方体体积的测量结果</a:t>
            </a:r>
            <a:r>
              <a:rPr lang="en-US" altLang="zh-CN" sz="2400" b="1" dirty="0"/>
              <a:t>V = </a:t>
            </a:r>
            <a:r>
              <a:rPr lang="zh-CN" altLang="zh-CN" sz="2400" b="1" dirty="0"/>
              <a:t>？</a:t>
            </a:r>
          </a:p>
        </p:txBody>
      </p:sp>
      <p:pic>
        <p:nvPicPr>
          <p:cNvPr id="8397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950" y="5445125"/>
            <a:ext cx="9036050" cy="576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grpSp>
        <p:nvGrpSpPr>
          <p:cNvPr id="3" name="组合 2"/>
          <p:cNvGrpSpPr/>
          <p:nvPr/>
        </p:nvGrpSpPr>
        <p:grpSpPr>
          <a:xfrm>
            <a:off x="559272" y="1340768"/>
            <a:ext cx="6788150" cy="1943100"/>
            <a:chOff x="590419" y="548680"/>
            <a:chExt cx="6788150" cy="1943100"/>
          </a:xfrm>
        </p:grpSpPr>
        <p:pic>
          <p:nvPicPr>
            <p:cNvPr id="8294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0419" y="548680"/>
              <a:ext cx="6788150" cy="1943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Lst>
          </p:spPr>
        </p:pic>
        <p:sp>
          <p:nvSpPr>
            <p:cNvPr id="2" name="矩形 1"/>
            <p:cNvSpPr/>
            <p:nvPr/>
          </p:nvSpPr>
          <p:spPr bwMode="auto">
            <a:xfrm>
              <a:off x="3851920" y="1916832"/>
              <a:ext cx="1584176" cy="432048"/>
            </a:xfrm>
            <a:prstGeom prst="rect">
              <a:avLst/>
            </a:prstGeom>
            <a:solidFill>
              <a:schemeClr val="tx1"/>
            </a:solidFill>
            <a:ln w="12700" cap="sq" cmpd="sng" algn="ctr">
              <a:noFill/>
              <a:prstDash val="solid"/>
              <a:miter lim="800000"/>
              <a:headEnd type="none" w="sm" len="sm"/>
              <a:tailEnd type="none" w="sm" len="sm"/>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4" name="TextBox 3"/>
          <p:cNvSpPr txBox="1"/>
          <p:nvPr/>
        </p:nvSpPr>
        <p:spPr>
          <a:xfrm>
            <a:off x="395536" y="328300"/>
            <a:ext cx="2236510" cy="584775"/>
          </a:xfrm>
          <a:prstGeom prst="rect">
            <a:avLst/>
          </a:prstGeom>
          <a:noFill/>
        </p:spPr>
        <p:txBody>
          <a:bodyPr wrap="none" rtlCol="0">
            <a:spAutoFit/>
          </a:bodyPr>
          <a:lstStyle/>
          <a:p>
            <a:r>
              <a:rPr lang="zh-CN" altLang="en-US" sz="3200" b="1" dirty="0"/>
              <a:t>题型</a:t>
            </a:r>
            <a:r>
              <a:rPr lang="zh-CN" altLang="en-US" sz="3200" b="1" dirty="0" smtClean="0"/>
              <a:t>举例：</a:t>
            </a:r>
            <a:endParaRPr lang="zh-CN" alt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anim calcmode="lin" valueType="num">
                                      <p:cBhvr additive="base">
                                        <p:cTn id="7" dur="500" fill="hold"/>
                                        <p:tgtEl>
                                          <p:spTgt spid="83973"/>
                                        </p:tgtEl>
                                        <p:attrNameLst>
                                          <p:attrName>ppt_x</p:attrName>
                                        </p:attrNameLst>
                                      </p:cBhvr>
                                      <p:tavLst>
                                        <p:tav tm="0">
                                          <p:val>
                                            <p:strVal val="#ppt_x"/>
                                          </p:val>
                                        </p:tav>
                                        <p:tav tm="100000">
                                          <p:val>
                                            <p:strVal val="#ppt_x"/>
                                          </p:val>
                                        </p:tav>
                                      </p:tavLst>
                                    </p:anim>
                                    <p:anim calcmode="lin" valueType="num">
                                      <p:cBhvr additive="base">
                                        <p:cTn id="8" dur="500" fill="hold"/>
                                        <p:tgtEl>
                                          <p:spTgt spid="8397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974"/>
                                        </p:tgtEl>
                                        <p:attrNameLst>
                                          <p:attrName>style.visibility</p:attrName>
                                        </p:attrNameLst>
                                      </p:cBhvr>
                                      <p:to>
                                        <p:strVal val="visible"/>
                                      </p:to>
                                    </p:set>
                                    <p:anim calcmode="lin" valueType="num">
                                      <p:cBhvr additive="base">
                                        <p:cTn id="13" dur="500" fill="hold"/>
                                        <p:tgtEl>
                                          <p:spTgt spid="83974"/>
                                        </p:tgtEl>
                                        <p:attrNameLst>
                                          <p:attrName>ppt_x</p:attrName>
                                        </p:attrNameLst>
                                      </p:cBhvr>
                                      <p:tavLst>
                                        <p:tav tm="0">
                                          <p:val>
                                            <p:strVal val="#ppt_x"/>
                                          </p:val>
                                        </p:tav>
                                        <p:tav tm="100000">
                                          <p:val>
                                            <p:strVal val="#ppt_x"/>
                                          </p:val>
                                        </p:tav>
                                      </p:tavLst>
                                    </p:anim>
                                    <p:anim calcmode="lin" valueType="num">
                                      <p:cBhvr additive="base">
                                        <p:cTn id="14" dur="500" fill="hold"/>
                                        <p:tgtEl>
                                          <p:spTgt spid="83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0AEEF57-848D-4EE8-9D5A-0E31AC224442}" type="datetime1">
              <a:rPr lang="zh-CN" altLang="en-US" sz="1400" smtClean="0"/>
              <a:pPr eaLnBrk="1" hangingPunct="1">
                <a:spcBef>
                  <a:spcPct val="0"/>
                </a:spcBef>
                <a:buFontTx/>
                <a:buNone/>
              </a:pPr>
              <a:t>2018/3/2</a:t>
            </a:fld>
            <a:endParaRPr lang="en-US" altLang="zh-CN" sz="1400" smtClean="0"/>
          </a:p>
        </p:txBody>
      </p:sp>
      <p:sp>
        <p:nvSpPr>
          <p:cNvPr id="83971"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E1ACC707-D091-4373-B033-F25582310AF0}" type="slidenum">
              <a:rPr lang="en-US" altLang="zh-CN" sz="1400" smtClean="0"/>
              <a:pPr eaLnBrk="1" hangingPunct="1">
                <a:spcBef>
                  <a:spcPct val="0"/>
                </a:spcBef>
                <a:buFontTx/>
                <a:buNone/>
              </a:pPr>
              <a:t>93</a:t>
            </a:fld>
            <a:endParaRPr lang="en-US" altLang="zh-CN" sz="1400" smtClean="0"/>
          </a:p>
        </p:txBody>
      </p:sp>
      <p:sp>
        <p:nvSpPr>
          <p:cNvPr id="356354" name="Rectangle 2"/>
          <p:cNvSpPr>
            <a:spLocks noGrp="1" noChangeArrowheads="1"/>
          </p:cNvSpPr>
          <p:nvPr>
            <p:ph type="title"/>
          </p:nvPr>
        </p:nvSpPr>
        <p:spPr>
          <a:xfrm>
            <a:off x="468313" y="188913"/>
            <a:ext cx="7620000" cy="762000"/>
          </a:xfrm>
        </p:spPr>
        <p:txBody>
          <a:bodyPr/>
          <a:lstStyle/>
          <a:p>
            <a:pPr algn="l" eaLnBrk="1" hangingPunct="1"/>
            <a:r>
              <a:rPr lang="zh-CN" altLang="en-US" sz="4800" b="1" smtClean="0">
                <a:solidFill>
                  <a:srgbClr val="00FFFF"/>
                </a:solidFill>
                <a:latin typeface="宋体" pitchFamily="2" charset="-122"/>
              </a:rPr>
              <a:t>二 实验数据的处理方法</a:t>
            </a:r>
          </a:p>
        </p:txBody>
      </p:sp>
      <p:sp>
        <p:nvSpPr>
          <p:cNvPr id="356355" name="Rectangle 3"/>
          <p:cNvSpPr>
            <a:spLocks noGrp="1" noChangeArrowheads="1"/>
          </p:cNvSpPr>
          <p:nvPr>
            <p:ph type="body" idx="1"/>
          </p:nvPr>
        </p:nvSpPr>
        <p:spPr>
          <a:xfrm>
            <a:off x="395288" y="1196975"/>
            <a:ext cx="8497887" cy="2087563"/>
          </a:xfrm>
        </p:spPr>
        <p:txBody>
          <a:bodyPr/>
          <a:lstStyle/>
          <a:p>
            <a:pPr eaLnBrk="1" hangingPunct="1">
              <a:lnSpc>
                <a:spcPct val="130000"/>
              </a:lnSpc>
              <a:buFontTx/>
              <a:buNone/>
            </a:pPr>
            <a:r>
              <a:rPr lang="en-US" altLang="zh-CN" sz="2800" b="1" smtClean="0">
                <a:solidFill>
                  <a:schemeClr val="folHlink"/>
                </a:solidFill>
                <a:ea typeface="黑体" pitchFamily="49" charset="-122"/>
              </a:rPr>
              <a:t>1 </a:t>
            </a:r>
            <a:r>
              <a:rPr lang="zh-CN" altLang="en-US" sz="2800" b="1" smtClean="0">
                <a:solidFill>
                  <a:schemeClr val="folHlink"/>
                </a:solidFill>
                <a:ea typeface="黑体" pitchFamily="49" charset="-122"/>
              </a:rPr>
              <a:t>列表法：</a:t>
            </a:r>
            <a:r>
              <a:rPr lang="zh-CN" altLang="en-US" sz="2800" b="1" smtClean="0">
                <a:latin typeface="宋体" pitchFamily="2" charset="-122"/>
              </a:rPr>
              <a:t>列表法是记录数据的基本方法。它能简单明确地表示出有关物理量之间的对应关系，同时还为进一步用其它方法处理数据创造了有利条件 。</a:t>
            </a:r>
          </a:p>
          <a:p>
            <a:pPr eaLnBrk="1" hangingPunct="1">
              <a:lnSpc>
                <a:spcPct val="130000"/>
              </a:lnSpc>
            </a:pPr>
            <a:endParaRPr lang="en-US" altLang="zh-CN" sz="2800" smtClean="0"/>
          </a:p>
        </p:txBody>
      </p:sp>
      <p:sp>
        <p:nvSpPr>
          <p:cNvPr id="356357" name="Rectangle 5"/>
          <p:cNvSpPr>
            <a:spLocks noChangeArrowheads="1"/>
          </p:cNvSpPr>
          <p:nvPr/>
        </p:nvSpPr>
        <p:spPr bwMode="auto">
          <a:xfrm>
            <a:off x="433388" y="3268663"/>
            <a:ext cx="8675687" cy="2608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15000"/>
              </a:lnSpc>
              <a:buFontTx/>
              <a:buNone/>
            </a:pPr>
            <a:r>
              <a:rPr lang="zh-CN" altLang="en-US" sz="2800" b="1"/>
              <a:t>（</a:t>
            </a:r>
            <a:r>
              <a:rPr lang="en-US" altLang="zh-CN" sz="2800" b="1"/>
              <a:t>1</a:t>
            </a:r>
            <a:r>
              <a:rPr lang="zh-CN" altLang="en-US" sz="2800" b="1"/>
              <a:t>）表格设计要简明、合理；</a:t>
            </a:r>
          </a:p>
          <a:p>
            <a:pPr eaLnBrk="1" hangingPunct="1">
              <a:lnSpc>
                <a:spcPct val="115000"/>
              </a:lnSpc>
              <a:buFontTx/>
              <a:buNone/>
            </a:pPr>
            <a:r>
              <a:rPr lang="zh-CN" altLang="en-US" sz="2800" b="1"/>
              <a:t>（</a:t>
            </a:r>
            <a:r>
              <a:rPr lang="en-US" altLang="zh-CN" sz="2800" b="1"/>
              <a:t>2</a:t>
            </a:r>
            <a:r>
              <a:rPr lang="zh-CN" altLang="en-US" sz="2800" b="1"/>
              <a:t>）标明物理量的名称或符号和单位；</a:t>
            </a:r>
          </a:p>
          <a:p>
            <a:pPr eaLnBrk="1" hangingPunct="1">
              <a:lnSpc>
                <a:spcPct val="115000"/>
              </a:lnSpc>
              <a:buFontTx/>
              <a:buNone/>
            </a:pPr>
            <a:r>
              <a:rPr lang="zh-CN" altLang="en-US" sz="2800" b="1"/>
              <a:t>（</a:t>
            </a:r>
            <a:r>
              <a:rPr lang="en-US" altLang="zh-CN" sz="2800" b="1"/>
              <a:t>3</a:t>
            </a:r>
            <a:r>
              <a:rPr lang="zh-CN" altLang="en-US" sz="2800" b="1"/>
              <a:t>）表格中记录的测量数据应符合有效数字的要求；</a:t>
            </a:r>
          </a:p>
          <a:p>
            <a:pPr eaLnBrk="1" hangingPunct="1">
              <a:lnSpc>
                <a:spcPct val="115000"/>
              </a:lnSpc>
              <a:buFontTx/>
              <a:buNone/>
            </a:pPr>
            <a:r>
              <a:rPr lang="zh-CN" altLang="en-US" sz="2800" b="1"/>
              <a:t>（</a:t>
            </a:r>
            <a:r>
              <a:rPr lang="en-US" altLang="zh-CN" sz="2800" b="1"/>
              <a:t>4</a:t>
            </a:r>
            <a:r>
              <a:rPr lang="zh-CN" altLang="en-US" sz="2800" b="1"/>
              <a:t>）测量数据的书写应整齐、清楚。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6354"/>
                                        </p:tgtEl>
                                        <p:attrNameLst>
                                          <p:attrName>style.visibility</p:attrName>
                                        </p:attrNameLst>
                                      </p:cBhvr>
                                      <p:to>
                                        <p:strVal val="visible"/>
                                      </p:to>
                                    </p:set>
                                    <p:anim calcmode="lin" valueType="num">
                                      <p:cBhvr additive="base">
                                        <p:cTn id="7" dur="500" fill="hold"/>
                                        <p:tgtEl>
                                          <p:spTgt spid="356354"/>
                                        </p:tgtEl>
                                        <p:attrNameLst>
                                          <p:attrName>ppt_x</p:attrName>
                                        </p:attrNameLst>
                                      </p:cBhvr>
                                      <p:tavLst>
                                        <p:tav tm="0">
                                          <p:val>
                                            <p:strVal val="0-#ppt_w/2"/>
                                          </p:val>
                                        </p:tav>
                                        <p:tav tm="100000">
                                          <p:val>
                                            <p:strVal val="#ppt_x"/>
                                          </p:val>
                                        </p:tav>
                                      </p:tavLst>
                                    </p:anim>
                                    <p:anim calcmode="lin" valueType="num">
                                      <p:cBhvr additive="base">
                                        <p:cTn id="8" dur="500" fill="hold"/>
                                        <p:tgtEl>
                                          <p:spTgt spid="3563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6355"/>
                                        </p:tgtEl>
                                        <p:attrNameLst>
                                          <p:attrName>style.visibility</p:attrName>
                                        </p:attrNameLst>
                                      </p:cBhvr>
                                      <p:to>
                                        <p:strVal val="visible"/>
                                      </p:to>
                                    </p:set>
                                    <p:anim calcmode="lin" valueType="num">
                                      <p:cBhvr additive="base">
                                        <p:cTn id="13" dur="500" fill="hold"/>
                                        <p:tgtEl>
                                          <p:spTgt spid="356355"/>
                                        </p:tgtEl>
                                        <p:attrNameLst>
                                          <p:attrName>ppt_x</p:attrName>
                                        </p:attrNameLst>
                                      </p:cBhvr>
                                      <p:tavLst>
                                        <p:tav tm="0">
                                          <p:val>
                                            <p:strVal val="0-#ppt_w/2"/>
                                          </p:val>
                                        </p:tav>
                                        <p:tav tm="100000">
                                          <p:val>
                                            <p:strVal val="#ppt_x"/>
                                          </p:val>
                                        </p:tav>
                                      </p:tavLst>
                                    </p:anim>
                                    <p:anim calcmode="lin" valueType="num">
                                      <p:cBhvr additive="base">
                                        <p:cTn id="14" dur="500" fill="hold"/>
                                        <p:tgtEl>
                                          <p:spTgt spid="356355"/>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8" fill="hold" grpId="0" nodeType="afterEffect">
                                  <p:stCondLst>
                                    <p:cond delay="2000"/>
                                  </p:stCondLst>
                                  <p:childTnLst>
                                    <p:set>
                                      <p:cBhvr>
                                        <p:cTn id="17" dur="1" fill="hold">
                                          <p:stCondLst>
                                            <p:cond delay="0"/>
                                          </p:stCondLst>
                                        </p:cTn>
                                        <p:tgtEl>
                                          <p:spTgt spid="356357">
                                            <p:txEl>
                                              <p:pRg st="0" end="0"/>
                                            </p:txEl>
                                          </p:spTgt>
                                        </p:tgtEl>
                                        <p:attrNameLst>
                                          <p:attrName>style.visibility</p:attrName>
                                        </p:attrNameLst>
                                      </p:cBhvr>
                                      <p:to>
                                        <p:strVal val="visible"/>
                                      </p:to>
                                    </p:set>
                                    <p:anim calcmode="lin" valueType="num">
                                      <p:cBhvr additive="base">
                                        <p:cTn id="18" dur="500" fill="hold"/>
                                        <p:tgtEl>
                                          <p:spTgt spid="356357">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56357">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3000"/>
                            </p:stCondLst>
                            <p:childTnLst>
                              <p:par>
                                <p:cTn id="21" presetID="2" presetClass="entr" presetSubtype="8" fill="hold" grpId="0" nodeType="afterEffect">
                                  <p:stCondLst>
                                    <p:cond delay="2000"/>
                                  </p:stCondLst>
                                  <p:childTnLst>
                                    <p:set>
                                      <p:cBhvr>
                                        <p:cTn id="22" dur="1" fill="hold">
                                          <p:stCondLst>
                                            <p:cond delay="0"/>
                                          </p:stCondLst>
                                        </p:cTn>
                                        <p:tgtEl>
                                          <p:spTgt spid="356357">
                                            <p:txEl>
                                              <p:pRg st="1" end="1"/>
                                            </p:txEl>
                                          </p:spTgt>
                                        </p:tgtEl>
                                        <p:attrNameLst>
                                          <p:attrName>style.visibility</p:attrName>
                                        </p:attrNameLst>
                                      </p:cBhvr>
                                      <p:to>
                                        <p:strVal val="visible"/>
                                      </p:to>
                                    </p:set>
                                    <p:anim calcmode="lin" valueType="num">
                                      <p:cBhvr additive="base">
                                        <p:cTn id="23" dur="500" fill="hold"/>
                                        <p:tgtEl>
                                          <p:spTgt spid="356357">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56357">
                                            <p:txEl>
                                              <p:pRg st="1" end="1"/>
                                            </p:txEl>
                                          </p:spTgt>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500"/>
                            </p:stCondLst>
                            <p:childTnLst>
                              <p:par>
                                <p:cTn id="26" presetID="2" presetClass="entr" presetSubtype="8" fill="hold" grpId="0" nodeType="afterEffect">
                                  <p:stCondLst>
                                    <p:cond delay="2000"/>
                                  </p:stCondLst>
                                  <p:childTnLst>
                                    <p:set>
                                      <p:cBhvr>
                                        <p:cTn id="27" dur="1" fill="hold">
                                          <p:stCondLst>
                                            <p:cond delay="0"/>
                                          </p:stCondLst>
                                        </p:cTn>
                                        <p:tgtEl>
                                          <p:spTgt spid="356357">
                                            <p:txEl>
                                              <p:pRg st="2" end="2"/>
                                            </p:txEl>
                                          </p:spTgt>
                                        </p:tgtEl>
                                        <p:attrNameLst>
                                          <p:attrName>style.visibility</p:attrName>
                                        </p:attrNameLst>
                                      </p:cBhvr>
                                      <p:to>
                                        <p:strVal val="visible"/>
                                      </p:to>
                                    </p:set>
                                    <p:anim calcmode="lin" valueType="num">
                                      <p:cBhvr additive="base">
                                        <p:cTn id="28" dur="500" fill="hold"/>
                                        <p:tgtEl>
                                          <p:spTgt spid="356357">
                                            <p:txEl>
                                              <p:pRg st="2" end="2"/>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56357">
                                            <p:txEl>
                                              <p:pRg st="2" end="2"/>
                                            </p:txEl>
                                          </p:spTgt>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8000"/>
                            </p:stCondLst>
                            <p:childTnLst>
                              <p:par>
                                <p:cTn id="31" presetID="2" presetClass="entr" presetSubtype="8" fill="hold" grpId="0" nodeType="afterEffect">
                                  <p:stCondLst>
                                    <p:cond delay="2000"/>
                                  </p:stCondLst>
                                  <p:childTnLst>
                                    <p:set>
                                      <p:cBhvr>
                                        <p:cTn id="32" dur="1" fill="hold">
                                          <p:stCondLst>
                                            <p:cond delay="0"/>
                                          </p:stCondLst>
                                        </p:cTn>
                                        <p:tgtEl>
                                          <p:spTgt spid="356357">
                                            <p:txEl>
                                              <p:pRg st="3" end="3"/>
                                            </p:txEl>
                                          </p:spTgt>
                                        </p:tgtEl>
                                        <p:attrNameLst>
                                          <p:attrName>style.visibility</p:attrName>
                                        </p:attrNameLst>
                                      </p:cBhvr>
                                      <p:to>
                                        <p:strVal val="visible"/>
                                      </p:to>
                                    </p:set>
                                    <p:anim calcmode="lin" valueType="num">
                                      <p:cBhvr additive="base">
                                        <p:cTn id="33" dur="500" fill="hold"/>
                                        <p:tgtEl>
                                          <p:spTgt spid="356357">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5635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utoUpdateAnimBg="0"/>
      <p:bldP spid="356355" grpId="0" autoUpdateAnimBg="0"/>
      <p:bldP spid="356357" grpId="0" build="p" autoUpdateAnimBg="0" advAuto="200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00"/>
          <p:cNvGraphicFramePr/>
          <p:nvPr/>
        </p:nvGraphicFramePr>
        <p:xfrm>
          <a:off x="611188" y="3789363"/>
          <a:ext cx="7967661" cy="2835276"/>
        </p:xfrm>
        <a:graphic>
          <a:graphicData uri="http://schemas.openxmlformats.org/drawingml/2006/table">
            <a:tbl>
              <a:tblPr/>
              <a:tblGrid>
                <a:gridCol w="1543180"/>
                <a:gridCol w="1642932"/>
                <a:gridCol w="1588683"/>
                <a:gridCol w="1604183"/>
                <a:gridCol w="1588683"/>
              </a:tblGrid>
              <a:tr h="396329">
                <a:tc>
                  <a:txBody>
                    <a:bodyPr/>
                    <a:lstStyle/>
                    <a:p>
                      <a:pPr marL="0" marR="0" lvl="0" indent="0" algn="ctr" defTabSz="914400" rtl="0" eaLnBrk="0" fontAlgn="base" latinLnBrk="0" hangingPunct="0">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伏特表量程</a:t>
                      </a: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 </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mA</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v</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x2</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x2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Rx2</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29">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1.5 V</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29">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29">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450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29">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329">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350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302">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1446" marR="91446" marT="45730" marB="457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 name="Group 95"/>
          <p:cNvGraphicFramePr/>
          <p:nvPr/>
        </p:nvGraphicFramePr>
        <p:xfrm>
          <a:off x="611188" y="981075"/>
          <a:ext cx="7956550" cy="2837069"/>
        </p:xfrm>
        <a:graphic>
          <a:graphicData uri="http://schemas.openxmlformats.org/drawingml/2006/table">
            <a:tbl>
              <a:tblPr/>
              <a:tblGrid>
                <a:gridCol w="1543050"/>
                <a:gridCol w="1636712"/>
                <a:gridCol w="1597025"/>
                <a:gridCol w="1587500"/>
                <a:gridCol w="1592263"/>
              </a:tblGrid>
              <a:tr h="459689">
                <a:tc>
                  <a:txBody>
                    <a:bodyPr/>
                    <a:lstStyle/>
                    <a:p>
                      <a:pPr marL="0" marR="0" lvl="0" indent="0" algn="ctr" defTabSz="914400" rtl="0" eaLnBrk="0" fontAlgn="base" latinLnBrk="0" hangingPunct="0">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伏特表量程</a:t>
                      </a: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a:t>
                      </a:r>
                      <a:r>
                        <a:rPr kumimoji="1" lang="en-US" altLang="zh-CN" sz="20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dirty="0" err="1"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mA</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V </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v</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x1</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x1</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1" lang="en-US" altLang="zh-CN" sz="2000" b="0"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Rx1</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rowSpan="3">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 V</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96">
                <a:tc vMerge="1">
                  <a:txBody>
                    <a:bodyPr/>
                    <a:lstStyle/>
                    <a:p>
                      <a:endParaRPr lang="zh-CN"/>
                    </a:p>
                  </a:txBody>
                  <a:tcPr/>
                </a:tc>
                <a:tc>
                  <a:txBody>
                    <a:bodyPr/>
                    <a:lstStyle/>
                    <a:p>
                      <a:pPr marL="0" marR="0" lvl="0" indent="0" algn="ctr" defTabSz="914400" rtl="0" eaLnBrk="0" fontAlgn="base" latinLnBrk="0" hangingPunct="0">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900</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spcBef>
                          <a:spcPct val="20000"/>
                        </a:spcBef>
                        <a:spcAft>
                          <a:spcPct val="0"/>
                        </a:spcAft>
                        <a:buClr>
                          <a:schemeClr val="accent2"/>
                        </a:buClr>
                        <a:buSzPct val="80000"/>
                        <a:buFont typeface="Wingdings" pitchFamily="2" charset="2"/>
                        <a:buNone/>
                      </a:pPr>
                      <a:endPar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Rectangle 94"/>
          <p:cNvSpPr>
            <a:spLocks noChangeArrowheads="1"/>
          </p:cNvSpPr>
          <p:nvPr/>
        </p:nvSpPr>
        <p:spPr bwMode="auto">
          <a:xfrm>
            <a:off x="1555750" y="198438"/>
            <a:ext cx="6049963" cy="768350"/>
          </a:xfrm>
          <a:prstGeom prst="rect">
            <a:avLst/>
          </a:prstGeom>
          <a:noFill/>
          <a:ln w="9525">
            <a:noFill/>
            <a:miter lim="800000"/>
          </a:ln>
        </p:spPr>
        <p:txBody>
          <a:bodyPr>
            <a:spAutoFit/>
          </a:bodyPr>
          <a:lstStyle/>
          <a:p>
            <a:pPr defTabSz="912495">
              <a:spcBef>
                <a:spcPct val="50000"/>
              </a:spcBef>
              <a:buFontTx/>
              <a:buNone/>
              <a:defRPr/>
            </a:pPr>
            <a:r>
              <a:rPr lang="zh-CN" altLang="en-US" sz="4400" b="1" dirty="0">
                <a:solidFill>
                  <a:schemeClr val="folHlink"/>
                </a:solidFill>
                <a:latin typeface="+mj-lt"/>
                <a:ea typeface="+mj-ea"/>
                <a:cs typeface="+mj-cs"/>
                <a:sym typeface="+mn-ea"/>
              </a:rPr>
              <a:t>例：</a:t>
            </a:r>
            <a:r>
              <a:rPr lang="zh-CN" altLang="en-US" sz="4400" b="1" dirty="0">
                <a:solidFill>
                  <a:schemeClr val="folHlink"/>
                </a:solidFill>
                <a:latin typeface="+mj-lt"/>
                <a:ea typeface="+mj-ea"/>
                <a:cs typeface="+mj-cs"/>
              </a:rPr>
              <a:t>伏</a:t>
            </a:r>
            <a:r>
              <a:rPr lang="en-US" altLang="zh-CN" sz="4400" b="1" dirty="0">
                <a:solidFill>
                  <a:schemeClr val="folHlink"/>
                </a:solidFill>
                <a:latin typeface="+mj-lt"/>
                <a:ea typeface="+mj-ea"/>
                <a:cs typeface="+mj-cs"/>
              </a:rPr>
              <a:t>-</a:t>
            </a:r>
            <a:r>
              <a:rPr lang="zh-CN" altLang="en-US" sz="4400" b="1" dirty="0">
                <a:solidFill>
                  <a:schemeClr val="folHlink"/>
                </a:solidFill>
                <a:latin typeface="+mj-lt"/>
                <a:ea typeface="+mj-ea"/>
                <a:cs typeface="+mj-cs"/>
              </a:rPr>
              <a:t>安法测电阻 </a:t>
            </a:r>
          </a:p>
        </p:txBody>
      </p:sp>
    </p:spTree>
    <p:extLst>
      <p:ext uri="{BB962C8B-B14F-4D97-AF65-F5344CB8AC3E}">
        <p14:creationId xmlns:p14="http://schemas.microsoft.com/office/powerpoint/2010/main" xmlns="" val="137180811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DE55A4B8-4C9B-4DC6-950A-5D8B7DE87434}" type="datetime1">
              <a:rPr lang="zh-CN" altLang="en-US" sz="1400" smtClean="0"/>
              <a:pPr eaLnBrk="1" hangingPunct="1">
                <a:spcBef>
                  <a:spcPct val="0"/>
                </a:spcBef>
                <a:buFontTx/>
                <a:buNone/>
              </a:pPr>
              <a:t>2018/3/2</a:t>
            </a:fld>
            <a:endParaRPr lang="en-US" altLang="zh-CN" sz="1400" smtClean="0"/>
          </a:p>
        </p:txBody>
      </p:sp>
      <p:sp>
        <p:nvSpPr>
          <p:cNvPr id="84995"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2EBE5E15-8120-41CC-9509-E1ADA7D33D4D}" type="slidenum">
              <a:rPr lang="en-US" altLang="zh-CN" sz="1400" smtClean="0"/>
              <a:pPr eaLnBrk="1" hangingPunct="1">
                <a:spcBef>
                  <a:spcPct val="0"/>
                </a:spcBef>
                <a:buFontTx/>
                <a:buNone/>
              </a:pPr>
              <a:t>95</a:t>
            </a:fld>
            <a:endParaRPr lang="en-US" altLang="zh-CN" sz="1400" smtClean="0"/>
          </a:p>
        </p:txBody>
      </p:sp>
      <p:sp>
        <p:nvSpPr>
          <p:cNvPr id="2" name="Rectangle 2"/>
          <p:cNvSpPr>
            <a:spLocks noGrp="1" noChangeArrowheads="1"/>
          </p:cNvSpPr>
          <p:nvPr>
            <p:ph type="title"/>
          </p:nvPr>
        </p:nvSpPr>
        <p:spPr>
          <a:xfrm>
            <a:off x="539750" y="260350"/>
            <a:ext cx="7772400" cy="823913"/>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9525">
                <a:solidFill>
                  <a:srgbClr val="FF33CC"/>
                </a:solidFill>
                <a:miter lim="800000"/>
                <a:headEnd/>
                <a:tailEnd/>
              </a14:hiddenLine>
            </a:ext>
          </a:extLst>
        </p:spPr>
        <p:txBody>
          <a:bodyPr/>
          <a:lstStyle/>
          <a:p>
            <a:pPr algn="l" eaLnBrk="1" hangingPunct="1"/>
            <a:r>
              <a:rPr lang="en-US" altLang="zh-CN" sz="3200" b="1" smtClean="0">
                <a:solidFill>
                  <a:schemeClr val="folHlink"/>
                </a:solidFill>
                <a:latin typeface="黑体" pitchFamily="49" charset="-122"/>
                <a:ea typeface="黑体" pitchFamily="49" charset="-122"/>
              </a:rPr>
              <a:t>2 </a:t>
            </a:r>
            <a:r>
              <a:rPr lang="zh-CN" altLang="en-US" sz="3200" b="1" smtClean="0">
                <a:solidFill>
                  <a:schemeClr val="folHlink"/>
                </a:solidFill>
                <a:latin typeface="黑体" pitchFamily="49" charset="-122"/>
                <a:ea typeface="黑体" pitchFamily="49" charset="-122"/>
              </a:rPr>
              <a:t>作图法</a:t>
            </a:r>
            <a:endParaRPr lang="zh-CN" altLang="en-US" sz="3200" smtClean="0">
              <a:solidFill>
                <a:schemeClr val="folHlink"/>
              </a:solidFill>
              <a:latin typeface="黑体" pitchFamily="49" charset="-122"/>
              <a:ea typeface="黑体" pitchFamily="49" charset="-122"/>
            </a:endParaRPr>
          </a:p>
        </p:txBody>
      </p:sp>
      <p:sp>
        <p:nvSpPr>
          <p:cNvPr id="3" name="Rectangle 3"/>
          <p:cNvSpPr>
            <a:spLocks noGrp="1" noChangeArrowheads="1"/>
          </p:cNvSpPr>
          <p:nvPr>
            <p:ph type="body" sz="half" idx="1"/>
          </p:nvPr>
        </p:nvSpPr>
        <p:spPr>
          <a:xfrm>
            <a:off x="0" y="1268413"/>
            <a:ext cx="9144000" cy="1943100"/>
          </a:xfrm>
        </p:spPr>
        <p:txBody>
          <a:bodyPr/>
          <a:lstStyle/>
          <a:p>
            <a:pPr marL="533400" indent="-533400" eaLnBrk="1" hangingPunct="1">
              <a:lnSpc>
                <a:spcPct val="135000"/>
              </a:lnSpc>
              <a:buFontTx/>
              <a:buNone/>
            </a:pPr>
            <a:r>
              <a:rPr lang="en-US" altLang="zh-CN" sz="2800" b="1" smtClean="0">
                <a:latin typeface="宋体" pitchFamily="2" charset="-122"/>
              </a:rPr>
              <a:t>   </a:t>
            </a:r>
            <a:r>
              <a:rPr lang="zh-CN" altLang="en-US" sz="2800" b="1" smtClean="0">
                <a:latin typeface="宋体" pitchFamily="2" charset="-122"/>
              </a:rPr>
              <a:t>把有相互对应关系的测量数据在坐标纸上用曲线表示出来，即用曲线描述物理量之间的变化关系。</a:t>
            </a:r>
            <a:endParaRPr lang="zh-CN" altLang="en-US" sz="2800" smtClean="0">
              <a:latin typeface="华文新魏" pitchFamily="2" charset="-122"/>
              <a:ea typeface="华文新魏" pitchFamily="2" charset="-122"/>
            </a:endParaRPr>
          </a:p>
        </p:txBody>
      </p:sp>
      <p:sp>
        <p:nvSpPr>
          <p:cNvPr id="72712" name="Rectangle 8"/>
          <p:cNvSpPr>
            <a:spLocks noChangeArrowheads="1"/>
          </p:cNvSpPr>
          <p:nvPr/>
        </p:nvSpPr>
        <p:spPr bwMode="auto">
          <a:xfrm>
            <a:off x="539750" y="2924175"/>
            <a:ext cx="8077200" cy="3195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buFontTx/>
              <a:buNone/>
            </a:pPr>
            <a:r>
              <a:rPr lang="zh-CN" altLang="en-US" sz="2800" b="1">
                <a:ea typeface="黑体" pitchFamily="49" charset="-122"/>
              </a:rPr>
              <a:t>作图法的优点</a:t>
            </a:r>
            <a:r>
              <a:rPr lang="zh-CN" altLang="en-US" sz="2800" b="1"/>
              <a:t> ：</a:t>
            </a:r>
          </a:p>
          <a:p>
            <a:pPr eaLnBrk="1" hangingPunct="1">
              <a:buFontTx/>
              <a:buNone/>
            </a:pPr>
            <a:r>
              <a:rPr lang="zh-CN" altLang="en-US" sz="2800" b="1"/>
              <a:t>形象、直观地显示物理量之间的变化规律；</a:t>
            </a:r>
          </a:p>
          <a:p>
            <a:pPr eaLnBrk="1" hangingPunct="1">
              <a:buFontTx/>
              <a:buNone/>
            </a:pPr>
            <a:r>
              <a:rPr lang="zh-CN" altLang="en-US" sz="2800" b="1"/>
              <a:t>容易发现异常（错误）的数据；</a:t>
            </a:r>
          </a:p>
          <a:p>
            <a:pPr eaLnBrk="1" hangingPunct="1">
              <a:buFontTx/>
              <a:buNone/>
            </a:pPr>
            <a:r>
              <a:rPr lang="zh-CN" altLang="en-US" sz="2800" b="1"/>
              <a:t>可推测出在测量范围外的结果；</a:t>
            </a:r>
          </a:p>
          <a:p>
            <a:pPr eaLnBrk="1" hangingPunct="1">
              <a:buFontTx/>
              <a:buNone/>
            </a:pPr>
            <a:r>
              <a:rPr lang="zh-CN" altLang="en-US" sz="2800" b="1"/>
              <a:t>对测量值有一定的修正作用。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2712"/>
                                        </p:tgtEl>
                                        <p:attrNameLst>
                                          <p:attrName>style.visibility</p:attrName>
                                        </p:attrNameLst>
                                      </p:cBhvr>
                                      <p:to>
                                        <p:strVal val="visible"/>
                                      </p:to>
                                    </p:set>
                                    <p:animEffect transition="in" filter="box(in)">
                                      <p:cBhvr>
                                        <p:cTn id="17" dur="5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72712"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8D35493E-9309-4030-8781-DCA58B9B6A03}" type="datetime1">
              <a:rPr lang="zh-CN" altLang="en-US" sz="1400" smtClean="0"/>
              <a:pPr eaLnBrk="1" hangingPunct="1">
                <a:spcBef>
                  <a:spcPct val="0"/>
                </a:spcBef>
                <a:buFontTx/>
                <a:buNone/>
              </a:pPr>
              <a:t>2018/3/2</a:t>
            </a:fld>
            <a:endParaRPr lang="en-US" altLang="zh-CN" sz="1400" smtClean="0"/>
          </a:p>
        </p:txBody>
      </p:sp>
      <p:sp>
        <p:nvSpPr>
          <p:cNvPr id="86019" name="灯片编号占位符 5"/>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070F152E-1AF7-45CD-BD50-B69F1FA5893F}" type="slidenum">
              <a:rPr lang="en-US" altLang="zh-CN" sz="1400" smtClean="0"/>
              <a:pPr eaLnBrk="1" hangingPunct="1">
                <a:spcBef>
                  <a:spcPct val="0"/>
                </a:spcBef>
                <a:buFontTx/>
                <a:buNone/>
              </a:pPr>
              <a:t>96</a:t>
            </a:fld>
            <a:endParaRPr lang="en-US" altLang="zh-CN" sz="1400" smtClean="0"/>
          </a:p>
        </p:txBody>
      </p:sp>
      <p:sp>
        <p:nvSpPr>
          <p:cNvPr id="104450" name="Rectangle 2"/>
          <p:cNvSpPr>
            <a:spLocks noGrp="1" noChangeArrowheads="1"/>
          </p:cNvSpPr>
          <p:nvPr>
            <p:ph type="title"/>
          </p:nvPr>
        </p:nvSpPr>
        <p:spPr>
          <a:xfrm>
            <a:off x="685800" y="304800"/>
            <a:ext cx="7772400" cy="762000"/>
          </a:xfrm>
        </p:spPr>
        <p:txBody>
          <a:bodyPr/>
          <a:lstStyle/>
          <a:p>
            <a:pPr algn="l" eaLnBrk="1" hangingPunct="1"/>
            <a:r>
              <a:rPr lang="zh-CN" altLang="en-US" b="1" smtClean="0">
                <a:solidFill>
                  <a:schemeClr val="tx1"/>
                </a:solidFill>
                <a:ea typeface="黑体" pitchFamily="49" charset="-122"/>
              </a:rPr>
              <a:t>作图法的应用：</a:t>
            </a:r>
          </a:p>
        </p:txBody>
      </p:sp>
      <p:sp>
        <p:nvSpPr>
          <p:cNvPr id="104451" name="Rectangle 3"/>
          <p:cNvSpPr>
            <a:spLocks noGrp="1" noChangeArrowheads="1"/>
          </p:cNvSpPr>
          <p:nvPr>
            <p:ph type="body" idx="1"/>
          </p:nvPr>
        </p:nvSpPr>
        <p:spPr>
          <a:xfrm>
            <a:off x="684213" y="1773238"/>
            <a:ext cx="8070850" cy="4343400"/>
          </a:xfrm>
        </p:spPr>
        <p:txBody>
          <a:bodyPr/>
          <a:lstStyle/>
          <a:p>
            <a:pPr eaLnBrk="1" hangingPunct="1">
              <a:buFontTx/>
              <a:buNone/>
            </a:pPr>
            <a:r>
              <a:rPr lang="zh-CN" altLang="en-US" sz="3600" b="1" smtClean="0"/>
              <a:t>分析物理量之间的变化规律，</a:t>
            </a:r>
          </a:p>
          <a:p>
            <a:pPr eaLnBrk="1" hangingPunct="1">
              <a:buFontTx/>
              <a:buNone/>
            </a:pPr>
            <a:r>
              <a:rPr lang="zh-CN" altLang="en-US" sz="3600" b="1" smtClean="0"/>
              <a:t>建立经验公式；</a:t>
            </a:r>
          </a:p>
          <a:p>
            <a:pPr eaLnBrk="1" hangingPunct="1">
              <a:buFontTx/>
              <a:buNone/>
            </a:pPr>
            <a:r>
              <a:rPr lang="zh-CN" altLang="en-US" sz="3600" b="1" smtClean="0"/>
              <a:t>在曲线两点间或其延长线上求值；</a:t>
            </a:r>
          </a:p>
          <a:p>
            <a:pPr eaLnBrk="1" hangingPunct="1">
              <a:buFontTx/>
              <a:buNone/>
            </a:pPr>
            <a:r>
              <a:rPr lang="zh-CN" altLang="en-US" sz="3600" b="1" smtClean="0"/>
              <a:t>从实验曲线求相关的物理量；</a:t>
            </a:r>
          </a:p>
          <a:p>
            <a:pPr eaLnBrk="1" hangingPunct="1">
              <a:buFontTx/>
              <a:buNone/>
            </a:pPr>
            <a:r>
              <a:rPr lang="zh-CN" altLang="en-US" sz="3600" b="1" smtClean="0"/>
              <a:t>曲线改直。</a:t>
            </a:r>
          </a:p>
          <a:p>
            <a:pPr eaLnBrk="1" hangingPunct="1">
              <a:buFontTx/>
              <a:buNone/>
            </a:pPr>
            <a:endParaRPr lang="en-US" altLang="zh-CN" sz="36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4451"/>
                                        </p:tgtEl>
                                        <p:attrNameLst>
                                          <p:attrName>style.visibility</p:attrName>
                                        </p:attrNameLst>
                                      </p:cBhvr>
                                      <p:to>
                                        <p:strVal val="visible"/>
                                      </p:to>
                                    </p:set>
                                    <p:animEffect transition="in" filter="slide(fromLeft)">
                                      <p:cBhvr>
                                        <p:cTn id="13" dur="500"/>
                                        <p:tgtEl>
                                          <p:spTgt spid="104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P spid="104451"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日期占位符 4"/>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33AF4F01-A538-4B2C-BE21-8DED536B7696}" type="datetime1">
              <a:rPr lang="zh-CN" altLang="en-US" sz="1400" smtClean="0"/>
              <a:pPr eaLnBrk="1" hangingPunct="1">
                <a:spcBef>
                  <a:spcPct val="0"/>
                </a:spcBef>
                <a:buFontTx/>
                <a:buNone/>
              </a:pPr>
              <a:t>2018/3/2</a:t>
            </a:fld>
            <a:endParaRPr lang="en-US" altLang="zh-CN" sz="1400" smtClean="0"/>
          </a:p>
        </p:txBody>
      </p:sp>
      <p:sp>
        <p:nvSpPr>
          <p:cNvPr id="87043" name="灯片编号占位符 6"/>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fld id="{C973E2A4-FD1F-4BE3-A2DB-F506A0F61BDF}" type="slidenum">
              <a:rPr lang="en-US" altLang="zh-CN" sz="1400" smtClean="0"/>
              <a:pPr eaLnBrk="1" hangingPunct="1">
                <a:spcBef>
                  <a:spcPct val="0"/>
                </a:spcBef>
                <a:buFontTx/>
                <a:buNone/>
              </a:pPr>
              <a:t>97</a:t>
            </a:fld>
            <a:endParaRPr lang="en-US" altLang="zh-CN" sz="1400" smtClean="0"/>
          </a:p>
        </p:txBody>
      </p:sp>
      <p:sp>
        <p:nvSpPr>
          <p:cNvPr id="73730" name="Rectangle 2"/>
          <p:cNvSpPr>
            <a:spLocks noGrp="1" noChangeArrowheads="1"/>
          </p:cNvSpPr>
          <p:nvPr>
            <p:ph type="title"/>
          </p:nvPr>
        </p:nvSpPr>
        <p:spPr>
          <a:xfrm>
            <a:off x="323850" y="404813"/>
            <a:ext cx="8153400" cy="990600"/>
          </a:xfrm>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28575" cmpd="sng">
                <a:solidFill>
                  <a:srgbClr val="FF33CC"/>
                </a:solidFill>
                <a:miter lim="800000"/>
                <a:headEnd/>
                <a:tailEnd/>
              </a14:hiddenLine>
            </a:ext>
          </a:extLst>
        </p:spPr>
        <p:txBody>
          <a:bodyPr/>
          <a:lstStyle/>
          <a:p>
            <a:pPr algn="l" eaLnBrk="1" hangingPunct="1"/>
            <a:r>
              <a:rPr lang="zh-CN" altLang="en-US" b="1" smtClean="0">
                <a:solidFill>
                  <a:schemeClr val="folHlink"/>
                </a:solidFill>
                <a:ea typeface="黑体" pitchFamily="49" charset="-122"/>
              </a:rPr>
              <a:t>作图的要求：</a:t>
            </a:r>
          </a:p>
        </p:txBody>
      </p:sp>
      <p:sp>
        <p:nvSpPr>
          <p:cNvPr id="73731" name="Rectangle 3"/>
          <p:cNvSpPr>
            <a:spLocks noGrp="1" noChangeArrowheads="1"/>
          </p:cNvSpPr>
          <p:nvPr>
            <p:ph type="body" sz="half" idx="1"/>
          </p:nvPr>
        </p:nvSpPr>
        <p:spPr>
          <a:xfrm>
            <a:off x="228600" y="1341438"/>
            <a:ext cx="8664575" cy="5721350"/>
          </a:xfrm>
        </p:spPr>
        <p:txBody>
          <a:bodyPr/>
          <a:lstStyle/>
          <a:p>
            <a:pPr eaLnBrk="1" hangingPunct="1">
              <a:lnSpc>
                <a:spcPct val="120000"/>
              </a:lnSpc>
              <a:buFontTx/>
              <a:buNone/>
            </a:pPr>
            <a:r>
              <a:rPr lang="zh-CN" altLang="en-US" sz="2800" b="1" smtClean="0">
                <a:latin typeface="宋体" pitchFamily="2" charset="-122"/>
              </a:rPr>
              <a:t>（</a:t>
            </a:r>
            <a:r>
              <a:rPr lang="en-US" altLang="zh-CN" sz="2800" b="1" smtClean="0">
                <a:latin typeface="宋体" pitchFamily="2" charset="-122"/>
              </a:rPr>
              <a:t>1</a:t>
            </a:r>
            <a:r>
              <a:rPr lang="zh-CN" altLang="en-US" sz="2800" b="1" smtClean="0">
                <a:latin typeface="宋体" pitchFamily="2" charset="-122"/>
              </a:rPr>
              <a:t>）一定要用坐标纸 ；</a:t>
            </a:r>
          </a:p>
          <a:p>
            <a:pPr eaLnBrk="1" hangingPunct="1">
              <a:lnSpc>
                <a:spcPct val="120000"/>
              </a:lnSpc>
              <a:buFontTx/>
              <a:buNone/>
            </a:pPr>
            <a:r>
              <a:rPr lang="zh-CN" altLang="en-US" sz="2800" b="1" smtClean="0">
                <a:latin typeface="宋体" pitchFamily="2" charset="-122"/>
              </a:rPr>
              <a:t>（</a:t>
            </a:r>
            <a:r>
              <a:rPr lang="en-US" altLang="zh-CN" sz="2800" b="1" smtClean="0">
                <a:latin typeface="宋体" pitchFamily="2" charset="-122"/>
              </a:rPr>
              <a:t>2</a:t>
            </a:r>
            <a:r>
              <a:rPr lang="zh-CN" altLang="en-US" sz="2800" b="1" smtClean="0">
                <a:latin typeface="宋体" pitchFamily="2" charset="-122"/>
              </a:rPr>
              <a:t>）标明坐标轴所代表的物理量名称 </a:t>
            </a:r>
          </a:p>
          <a:p>
            <a:pPr eaLnBrk="1" hangingPunct="1">
              <a:lnSpc>
                <a:spcPct val="120000"/>
              </a:lnSpc>
              <a:buFontTx/>
              <a:buNone/>
            </a:pPr>
            <a:r>
              <a:rPr lang="zh-CN" altLang="en-US" sz="2800" b="1" smtClean="0">
                <a:latin typeface="宋体" pitchFamily="2" charset="-122"/>
              </a:rPr>
              <a:t>   （或符号）及单位；</a:t>
            </a:r>
          </a:p>
          <a:p>
            <a:pPr eaLnBrk="1" hangingPunct="1">
              <a:lnSpc>
                <a:spcPct val="120000"/>
              </a:lnSpc>
              <a:buFontTx/>
              <a:buNone/>
            </a:pPr>
            <a:r>
              <a:rPr lang="zh-CN" altLang="en-US" sz="2800" b="1" smtClean="0">
                <a:latin typeface="宋体" pitchFamily="2" charset="-122"/>
              </a:rPr>
              <a:t>（</a:t>
            </a:r>
            <a:r>
              <a:rPr lang="en-US" altLang="zh-CN" sz="2800" b="1" smtClean="0">
                <a:latin typeface="宋体" pitchFamily="2" charset="-122"/>
              </a:rPr>
              <a:t>3</a:t>
            </a:r>
            <a:r>
              <a:rPr lang="zh-CN" altLang="en-US" sz="2800" b="1" smtClean="0">
                <a:latin typeface="宋体" pitchFamily="2" charset="-122"/>
              </a:rPr>
              <a:t>）确定坐标单位长度所代表的量值；用</a:t>
            </a:r>
            <a:r>
              <a:rPr lang="zh-CN" altLang="en-US" sz="2800" b="1" smtClean="0"/>
              <a:t>“</a:t>
            </a:r>
            <a:r>
              <a:rPr lang="en-US" altLang="zh-CN" sz="2800" b="1" smtClean="0">
                <a:latin typeface="宋体" pitchFamily="2" charset="-122"/>
              </a:rPr>
              <a:t>O</a:t>
            </a:r>
            <a:r>
              <a:rPr lang="en-US" altLang="zh-CN" sz="2800" b="1" smtClean="0"/>
              <a:t>”</a:t>
            </a:r>
            <a:r>
              <a:rPr lang="zh-CN" altLang="en-US" sz="2800" b="1" smtClean="0">
                <a:latin typeface="宋体" pitchFamily="2" charset="-122"/>
              </a:rPr>
              <a:t>或</a:t>
            </a:r>
            <a:r>
              <a:rPr lang="zh-CN" altLang="en-US" sz="2800" b="1" smtClean="0"/>
              <a:t>“</a:t>
            </a:r>
            <a:r>
              <a:rPr lang="en-US" altLang="zh-CN" sz="2800" b="1" smtClean="0">
                <a:latin typeface="宋体" pitchFamily="2" charset="-122"/>
              </a:rPr>
              <a:t>×</a:t>
            </a:r>
            <a:r>
              <a:rPr lang="en-US" altLang="zh-CN" sz="2800" b="1" smtClean="0"/>
              <a:t>”</a:t>
            </a:r>
            <a:r>
              <a:rPr lang="en-US" altLang="zh-CN" sz="2800" b="1" smtClean="0">
                <a:latin typeface="宋体" pitchFamily="2" charset="-122"/>
              </a:rPr>
              <a:t>     </a:t>
            </a:r>
            <a:r>
              <a:rPr lang="zh-CN" altLang="en-US" sz="2800" b="1" smtClean="0">
                <a:latin typeface="宋体" pitchFamily="2" charset="-122"/>
              </a:rPr>
              <a:t>等记号明显标出数据点的位置；</a:t>
            </a:r>
          </a:p>
          <a:p>
            <a:pPr eaLnBrk="1" hangingPunct="1">
              <a:lnSpc>
                <a:spcPct val="120000"/>
              </a:lnSpc>
              <a:buFontTx/>
              <a:buNone/>
            </a:pPr>
            <a:r>
              <a:rPr lang="zh-CN" altLang="en-US" sz="2800" b="1" smtClean="0">
                <a:latin typeface="宋体" pitchFamily="2" charset="-122"/>
              </a:rPr>
              <a:t>（</a:t>
            </a:r>
            <a:r>
              <a:rPr lang="en-US" altLang="zh-CN" sz="2800" b="1" smtClean="0">
                <a:latin typeface="宋体" pitchFamily="2" charset="-122"/>
              </a:rPr>
              <a:t>4</a:t>
            </a:r>
            <a:r>
              <a:rPr lang="zh-CN" altLang="en-US" sz="2800" b="1" smtClean="0">
                <a:latin typeface="宋体" pitchFamily="2" charset="-122"/>
              </a:rPr>
              <a:t>）连成光滑的曲线；</a:t>
            </a:r>
          </a:p>
          <a:p>
            <a:pPr eaLnBrk="1" hangingPunct="1">
              <a:lnSpc>
                <a:spcPct val="120000"/>
              </a:lnSpc>
              <a:buFontTx/>
              <a:buNone/>
            </a:pPr>
            <a:r>
              <a:rPr lang="zh-CN" altLang="en-US" sz="2800" b="1" smtClean="0">
                <a:latin typeface="宋体" pitchFamily="2" charset="-122"/>
              </a:rPr>
              <a:t>（</a:t>
            </a:r>
            <a:r>
              <a:rPr lang="en-US" altLang="zh-CN" sz="2800" b="1" smtClean="0">
                <a:latin typeface="宋体" pitchFamily="2" charset="-122"/>
              </a:rPr>
              <a:t>6</a:t>
            </a:r>
            <a:r>
              <a:rPr lang="zh-CN" altLang="en-US" sz="2800" b="1" smtClean="0">
                <a:latin typeface="宋体" pitchFamily="2" charset="-122"/>
              </a:rPr>
              <a:t>）标明曲线名称、绘图人姓名、绘图日期。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blinds(horizontal)">
                                      <p:cBhvr>
                                        <p:cTn id="7" dur="500"/>
                                        <p:tgtEl>
                                          <p:spTgt spid="7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1"/>
                                        </p:tgtEl>
                                        <p:attrNameLst>
                                          <p:attrName>style.visibility</p:attrName>
                                        </p:attrNameLst>
                                      </p:cBhvr>
                                      <p:to>
                                        <p:strVal val="visible"/>
                                      </p:to>
                                    </p:set>
                                    <p:animEffect transition="in" filter="dissolve">
                                      <p:cBhvr>
                                        <p:cTn id="12"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b="1445"/>
          <a:stretch>
            <a:fillRect/>
          </a:stretch>
        </p:blipFill>
        <p:spPr bwMode="auto">
          <a:xfrm>
            <a:off x="0" y="15875"/>
            <a:ext cx="9144000" cy="684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740290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liuwei\AppData\Local\Temp\mx36DA5.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96950" y="14288"/>
            <a:ext cx="6819900" cy="682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45525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14604</TotalTime>
  <Words>5858</Words>
  <Application>Microsoft Office PowerPoint</Application>
  <PresentationFormat>全屏显示(4:3)</PresentationFormat>
  <Paragraphs>741</Paragraphs>
  <Slides>115</Slides>
  <Notes>37</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115</vt:i4>
      </vt:variant>
    </vt:vector>
  </HeadingPairs>
  <TitlesOfParts>
    <vt:vector size="119" baseType="lpstr">
      <vt:lpstr>默认设计模板</vt:lpstr>
      <vt:lpstr>Equation</vt:lpstr>
      <vt:lpstr>剪辑</vt:lpstr>
      <vt:lpstr>公式</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通知</vt:lpstr>
      <vt:lpstr>第二部分    测量误差 不确定度 测量结果的表示</vt:lpstr>
      <vt:lpstr>一 测量与测量误差</vt:lpstr>
      <vt:lpstr>幻灯片 24</vt:lpstr>
      <vt:lpstr>幻灯片 25</vt:lpstr>
      <vt:lpstr>2 测量误差的定义与分类</vt:lpstr>
      <vt:lpstr>相对误差定义：</vt:lpstr>
      <vt:lpstr>误差的分类</vt:lpstr>
      <vt:lpstr> </vt:lpstr>
      <vt:lpstr>幻灯片 30</vt:lpstr>
      <vt:lpstr>正态分布</vt:lpstr>
      <vt:lpstr>幻灯片 32</vt:lpstr>
      <vt:lpstr>总体平均值和总体标准偏差</vt:lpstr>
      <vt:lpstr>总体平均值和总体标准偏差</vt:lpstr>
      <vt:lpstr>       对于有限次测量，表征测量分散性的参量是实验标准偏差，它是方差的正平方根。  </vt:lpstr>
      <vt:lpstr>算数平均值的实验标准差</vt:lpstr>
      <vt:lpstr>幻灯片 37</vt:lpstr>
      <vt:lpstr>幻灯片 38</vt:lpstr>
      <vt:lpstr>实例，2013年2W事件</vt:lpstr>
      <vt:lpstr>幻灯片 40</vt:lpstr>
      <vt:lpstr>二 不确定度及其评定方法</vt:lpstr>
      <vt:lpstr>1 不确定度的定义与分类</vt:lpstr>
      <vt:lpstr>不确定度的分类：</vt:lpstr>
      <vt:lpstr>标准不确定度是低概率的表示形式。它表示被测量的真值落在（x-u,x+u)区间内的概率约为68.3%。 </vt:lpstr>
      <vt:lpstr>幻灯片 45</vt:lpstr>
      <vt:lpstr>        对于多次测量来说，由于被测量的测量结果最终要用算术平均值表示，因此被测量的A类不确定度应该用被测量的算术平均值的实验标准差公式（贝塞尔公式）计算。</vt:lpstr>
      <vt:lpstr>关于 T 分布</vt:lpstr>
      <vt:lpstr>幻灯片 48</vt:lpstr>
      <vt:lpstr>B类标准不确定度的评定</vt:lpstr>
      <vt:lpstr>B类不确定度的计算公式</vt:lpstr>
      <vt:lpstr>仪器误差（极）限值的获得：</vt:lpstr>
      <vt:lpstr>幻灯片 52</vt:lpstr>
      <vt:lpstr>除已经给出了明确的分布形式外，约定：</vt:lpstr>
      <vt:lpstr>依据</vt:lpstr>
      <vt:lpstr>合成标准不确定度</vt:lpstr>
      <vt:lpstr>例  题</vt:lpstr>
      <vt:lpstr>三 测量结果的表示</vt:lpstr>
      <vt:lpstr>例：对某长度进行测量，测量平均值    L=31.42mm，合成标准不确定度       uC=0.05mm，测量结果可表示为： </vt:lpstr>
      <vt:lpstr>幻灯片 59</vt:lpstr>
      <vt:lpstr>1 直接测量的结果的表示</vt:lpstr>
      <vt:lpstr>幻灯片 61</vt:lpstr>
      <vt:lpstr>2 间接测量结果的表示</vt:lpstr>
      <vt:lpstr>计算间接测量结果标准不确定度的公式</vt:lpstr>
      <vt:lpstr>间接测量结果的标准相对不确定度</vt:lpstr>
      <vt:lpstr>幻灯片 65</vt:lpstr>
      <vt:lpstr>第三部分</vt:lpstr>
      <vt:lpstr>一 有效数字</vt:lpstr>
      <vt:lpstr>幻灯片 68</vt:lpstr>
      <vt:lpstr>2 关于有效数字的几点说明</vt:lpstr>
      <vt:lpstr>（2）数据中的“0”</vt:lpstr>
      <vt:lpstr>（3）有效数字的位数与单位无关</vt:lpstr>
      <vt:lpstr>（4）有效数字的科学记数法</vt:lpstr>
      <vt:lpstr>幻灯片 73</vt:lpstr>
      <vt:lpstr>幻灯片 74</vt:lpstr>
      <vt:lpstr>幻灯片 75</vt:lpstr>
      <vt:lpstr>幻灯片 76</vt:lpstr>
      <vt:lpstr>幻灯片 77</vt:lpstr>
      <vt:lpstr>（6）不确定度的位数及有效数字的确定</vt:lpstr>
      <vt:lpstr>        确定测量结果的有效数字，关键是确定可疑数字的所在位，而它是由不确定度决定的。不确定度数字所在位就是测量结果有效数字的可疑位，它们具有相同的数量级。</vt:lpstr>
      <vt:lpstr>幻灯片 80</vt:lpstr>
      <vt:lpstr>幻灯片 81</vt:lpstr>
      <vt:lpstr>幻灯片 82</vt:lpstr>
      <vt:lpstr>幻灯片 83</vt:lpstr>
      <vt:lpstr>改错题</vt:lpstr>
      <vt:lpstr>3 有效数字的运算</vt:lpstr>
      <vt:lpstr>有效数字运算有两种情况： </vt:lpstr>
      <vt:lpstr> 几种简单运算方式的规则</vt:lpstr>
      <vt:lpstr> 几种简单运算方式的规则</vt:lpstr>
      <vt:lpstr> 几种简单运算方式的规则</vt:lpstr>
      <vt:lpstr>幻灯片 90</vt:lpstr>
      <vt:lpstr>幻灯片 91</vt:lpstr>
      <vt:lpstr>幻灯片 92</vt:lpstr>
      <vt:lpstr>二 实验数据的处理方法</vt:lpstr>
      <vt:lpstr>幻灯片 94</vt:lpstr>
      <vt:lpstr>2 作图法</vt:lpstr>
      <vt:lpstr>作图法的应用：</vt:lpstr>
      <vt:lpstr>作图的要求：</vt:lpstr>
      <vt:lpstr>幻灯片 98</vt:lpstr>
      <vt:lpstr>幻灯片 99</vt:lpstr>
      <vt:lpstr>幻灯片 100</vt:lpstr>
      <vt:lpstr>幻灯片 101</vt:lpstr>
      <vt:lpstr>幻灯片 102</vt:lpstr>
      <vt:lpstr>幻灯片 103</vt:lpstr>
      <vt:lpstr>幻灯片 104</vt:lpstr>
      <vt:lpstr>幻灯片 105</vt:lpstr>
      <vt:lpstr>3 逐差法</vt:lpstr>
      <vt:lpstr>用逐差法（多项逐差） 计算“P”变化1kg “L”的变化量：</vt:lpstr>
      <vt:lpstr>用逐项逐差计算：</vt:lpstr>
      <vt:lpstr>4 最小二乘法原理与一元线性回归</vt:lpstr>
      <vt:lpstr>幻灯片 110</vt:lpstr>
      <vt:lpstr>计算回归系数的公式：</vt:lpstr>
      <vt:lpstr>一元线性回归的相关系数</vt:lpstr>
      <vt:lpstr>常用公式及规则</vt:lpstr>
      <vt:lpstr>通知</vt:lpstr>
      <vt:lpstr>希望能与各位在共同度过 愉快时光！</vt:lpstr>
    </vt:vector>
  </TitlesOfParts>
  <Company>bit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第一部分   误差理论与实验数据处理</dc:title>
  <dc:creator>zbs</dc:creator>
  <cp:lastModifiedBy>User</cp:lastModifiedBy>
  <cp:revision>431</cp:revision>
  <cp:lastPrinted>2014-03-09T13:46:10Z</cp:lastPrinted>
  <dcterms:created xsi:type="dcterms:W3CDTF">2000-09-12T03:53:00Z</dcterms:created>
  <dcterms:modified xsi:type="dcterms:W3CDTF">2018-03-02T01:24:45Z</dcterms:modified>
</cp:coreProperties>
</file>